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4" ContentType="video/mp4"/>
  <Default Extension="vml" ContentType="application/vnd.openxmlformats-officedocument.vmlDrawing"/>
  <Default Extension="png" ContentType="image/png"/>
  <Default Extension="bin" ContentType="application/vnd.openxmlformats-officedocument.oleObject"/>
  <Default Extension="rels" ContentType="application/vnd.openxmlformats-package.relationships+xml"/>
  <Default Extension="gif" ContentType="image/gif"/>
  <Default Extension="mov" ContentType="video/quicktime"/>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notesSlides/notesSlide40.xml" ContentType="application/vnd.openxmlformats-officedocument.presentationml.notesSlide+xml"/>
  <Override PartName="/ppt/charts/chart3.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4.xml" ContentType="application/vnd.openxmlformats-officedocument.drawingml.chart+xml"/>
  <Override PartName="/ppt/notesSlides/notesSlide43.xml" ContentType="application/vnd.openxmlformats-officedocument.presentationml.notesSlide+xml"/>
  <Override PartName="/ppt/charts/chart5.xml" ContentType="application/vnd.openxmlformats-officedocument.drawingml.chart+xml"/>
  <Override PartName="/ppt/notesSlides/notesSlide44.xml" ContentType="application/vnd.openxmlformats-officedocument.presentationml.notesSlide+xml"/>
  <Override PartName="/ppt/charts/chart6.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7.xml" ContentType="application/vnd.openxmlformats-officedocument.drawingml.chart+xml"/>
  <Override PartName="/ppt/notesSlides/notesSlide50.xml" ContentType="application/vnd.openxmlformats-officedocument.presentationml.notesSlide+xml"/>
  <Override PartName="/ppt/charts/chart8.xml" ContentType="application/vnd.openxmlformats-officedocument.drawingml.chart+xml"/>
  <Override PartName="/ppt/drawings/drawing1.xml" ContentType="application/vnd.openxmlformats-officedocument.drawingml.chartshape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19"/>
  </p:notesMasterIdLst>
  <p:handoutMasterIdLst>
    <p:handoutMasterId r:id="rId220"/>
  </p:handoutMasterIdLst>
  <p:sldIdLst>
    <p:sldId id="763" r:id="rId3"/>
    <p:sldId id="597" r:id="rId4"/>
    <p:sldId id="657" r:id="rId5"/>
    <p:sldId id="658" r:id="rId6"/>
    <p:sldId id="659" r:id="rId7"/>
    <p:sldId id="660" r:id="rId8"/>
    <p:sldId id="764" r:id="rId9"/>
    <p:sldId id="765" r:id="rId10"/>
    <p:sldId id="766" r:id="rId11"/>
    <p:sldId id="767" r:id="rId12"/>
    <p:sldId id="402" r:id="rId13"/>
    <p:sldId id="661" r:id="rId14"/>
    <p:sldId id="662" r:id="rId15"/>
    <p:sldId id="663" r:id="rId16"/>
    <p:sldId id="664" r:id="rId17"/>
    <p:sldId id="733" r:id="rId18"/>
    <p:sldId id="665" r:id="rId19"/>
    <p:sldId id="666" r:id="rId20"/>
    <p:sldId id="403" r:id="rId21"/>
    <p:sldId id="405" r:id="rId22"/>
    <p:sldId id="458" r:id="rId23"/>
    <p:sldId id="406" r:id="rId24"/>
    <p:sldId id="407" r:id="rId25"/>
    <p:sldId id="992" r:id="rId26"/>
    <p:sldId id="993" r:id="rId27"/>
    <p:sldId id="408" r:id="rId28"/>
    <p:sldId id="1099" r:id="rId29"/>
    <p:sldId id="1100" r:id="rId30"/>
    <p:sldId id="1101" r:id="rId31"/>
    <p:sldId id="1102" r:id="rId32"/>
    <p:sldId id="668" r:id="rId33"/>
    <p:sldId id="672" r:id="rId34"/>
    <p:sldId id="411" r:id="rId35"/>
    <p:sldId id="773" r:id="rId36"/>
    <p:sldId id="774" r:id="rId37"/>
    <p:sldId id="775" r:id="rId38"/>
    <p:sldId id="770" r:id="rId39"/>
    <p:sldId id="990" r:id="rId40"/>
    <p:sldId id="771" r:id="rId41"/>
    <p:sldId id="1103" r:id="rId42"/>
    <p:sldId id="784" r:id="rId43"/>
    <p:sldId id="783" r:id="rId44"/>
    <p:sldId id="777" r:id="rId45"/>
    <p:sldId id="785" r:id="rId46"/>
    <p:sldId id="778" r:id="rId47"/>
    <p:sldId id="779" r:id="rId48"/>
    <p:sldId id="780" r:id="rId49"/>
    <p:sldId id="786" r:id="rId50"/>
    <p:sldId id="789" r:id="rId51"/>
    <p:sldId id="788" r:id="rId52"/>
    <p:sldId id="1104" r:id="rId53"/>
    <p:sldId id="1105" r:id="rId54"/>
    <p:sldId id="790" r:id="rId55"/>
    <p:sldId id="791" r:id="rId56"/>
    <p:sldId id="804" r:id="rId57"/>
    <p:sldId id="805" r:id="rId58"/>
    <p:sldId id="806" r:id="rId59"/>
    <p:sldId id="807" r:id="rId60"/>
    <p:sldId id="1095" r:id="rId61"/>
    <p:sldId id="1096" r:id="rId62"/>
    <p:sldId id="794" r:id="rId63"/>
    <p:sldId id="751" r:id="rId64"/>
    <p:sldId id="752" r:id="rId65"/>
    <p:sldId id="753" r:id="rId66"/>
    <p:sldId id="754" r:id="rId67"/>
    <p:sldId id="671" r:id="rId68"/>
    <p:sldId id="994" r:id="rId69"/>
    <p:sldId id="418" r:id="rId70"/>
    <p:sldId id="489" r:id="rId71"/>
    <p:sldId id="749" r:id="rId72"/>
    <p:sldId id="635" r:id="rId73"/>
    <p:sldId id="636" r:id="rId74"/>
    <p:sldId id="643" r:id="rId75"/>
    <p:sldId id="427" r:id="rId76"/>
    <p:sldId id="491" r:id="rId77"/>
    <p:sldId id="493" r:id="rId78"/>
    <p:sldId id="428" r:id="rId79"/>
    <p:sldId id="799" r:id="rId80"/>
    <p:sldId id="795" r:id="rId81"/>
    <p:sldId id="796" r:id="rId82"/>
    <p:sldId id="797" r:id="rId83"/>
    <p:sldId id="798" r:id="rId84"/>
    <p:sldId id="800" r:id="rId85"/>
    <p:sldId id="801" r:id="rId86"/>
    <p:sldId id="802" r:id="rId87"/>
    <p:sldId id="803" r:id="rId88"/>
    <p:sldId id="510" r:id="rId89"/>
    <p:sldId id="809" r:id="rId90"/>
    <p:sldId id="810" r:id="rId91"/>
    <p:sldId id="811" r:id="rId92"/>
    <p:sldId id="813" r:id="rId93"/>
    <p:sldId id="894" r:id="rId94"/>
    <p:sldId id="895" r:id="rId95"/>
    <p:sldId id="896" r:id="rId96"/>
    <p:sldId id="995" r:id="rId97"/>
    <p:sldId id="904" r:id="rId98"/>
    <p:sldId id="1106" r:id="rId99"/>
    <p:sldId id="969" r:id="rId100"/>
    <p:sldId id="970" r:id="rId101"/>
    <p:sldId id="971" r:id="rId102"/>
    <p:sldId id="978" r:id="rId103"/>
    <p:sldId id="996" r:id="rId104"/>
    <p:sldId id="997" r:id="rId105"/>
    <p:sldId id="905" r:id="rId106"/>
    <p:sldId id="909" r:id="rId107"/>
    <p:sldId id="910" r:id="rId108"/>
    <p:sldId id="911" r:id="rId109"/>
    <p:sldId id="903" r:id="rId110"/>
    <p:sldId id="898" r:id="rId111"/>
    <p:sldId id="850" r:id="rId112"/>
    <p:sldId id="851" r:id="rId113"/>
    <p:sldId id="852" r:id="rId114"/>
    <p:sldId id="853" r:id="rId115"/>
    <p:sldId id="1007" r:id="rId116"/>
    <p:sldId id="901" r:id="rId117"/>
    <p:sldId id="916" r:id="rId118"/>
    <p:sldId id="917" r:id="rId119"/>
    <p:sldId id="918" r:id="rId120"/>
    <p:sldId id="919" r:id="rId121"/>
    <p:sldId id="920" r:id="rId122"/>
    <p:sldId id="921" r:id="rId123"/>
    <p:sldId id="922" r:id="rId124"/>
    <p:sldId id="929" r:id="rId125"/>
    <p:sldId id="808" r:id="rId126"/>
    <p:sldId id="818" r:id="rId127"/>
    <p:sldId id="819" r:id="rId128"/>
    <p:sldId id="820" r:id="rId129"/>
    <p:sldId id="821" r:id="rId130"/>
    <p:sldId id="822" r:id="rId131"/>
    <p:sldId id="823" r:id="rId132"/>
    <p:sldId id="826" r:id="rId133"/>
    <p:sldId id="827" r:id="rId134"/>
    <p:sldId id="828" r:id="rId135"/>
    <p:sldId id="829" r:id="rId136"/>
    <p:sldId id="830" r:id="rId137"/>
    <p:sldId id="831" r:id="rId138"/>
    <p:sldId id="832" r:id="rId139"/>
    <p:sldId id="833" r:id="rId140"/>
    <p:sldId id="834" r:id="rId141"/>
    <p:sldId id="835" r:id="rId142"/>
    <p:sldId id="836" r:id="rId143"/>
    <p:sldId id="837" r:id="rId144"/>
    <p:sldId id="849" r:id="rId145"/>
    <p:sldId id="854" r:id="rId146"/>
    <p:sldId id="1092" r:id="rId147"/>
    <p:sldId id="1093" r:id="rId148"/>
    <p:sldId id="856" r:id="rId149"/>
    <p:sldId id="857" r:id="rId150"/>
    <p:sldId id="858" r:id="rId151"/>
    <p:sldId id="859" r:id="rId152"/>
    <p:sldId id="860" r:id="rId153"/>
    <p:sldId id="1023" r:id="rId154"/>
    <p:sldId id="1024" r:id="rId155"/>
    <p:sldId id="1025" r:id="rId156"/>
    <p:sldId id="1026" r:id="rId157"/>
    <p:sldId id="1027" r:id="rId158"/>
    <p:sldId id="1028" r:id="rId159"/>
    <p:sldId id="1029" r:id="rId160"/>
    <p:sldId id="1030" r:id="rId161"/>
    <p:sldId id="1031" r:id="rId162"/>
    <p:sldId id="1035" r:id="rId163"/>
    <p:sldId id="1097" r:id="rId164"/>
    <p:sldId id="1049" r:id="rId165"/>
    <p:sldId id="1050" r:id="rId166"/>
    <p:sldId id="1051" r:id="rId167"/>
    <p:sldId id="1052" r:id="rId168"/>
    <p:sldId id="1053" r:id="rId169"/>
    <p:sldId id="1054" r:id="rId170"/>
    <p:sldId id="1056" r:id="rId171"/>
    <p:sldId id="1058" r:id="rId172"/>
    <p:sldId id="1059" r:id="rId173"/>
    <p:sldId id="1060" r:id="rId174"/>
    <p:sldId id="1064" r:id="rId175"/>
    <p:sldId id="1065" r:id="rId176"/>
    <p:sldId id="1066" r:id="rId177"/>
    <p:sldId id="1067" r:id="rId178"/>
    <p:sldId id="1068" r:id="rId179"/>
    <p:sldId id="1069" r:id="rId180"/>
    <p:sldId id="1070" r:id="rId181"/>
    <p:sldId id="1071" r:id="rId182"/>
    <p:sldId id="1072" r:id="rId183"/>
    <p:sldId id="1073" r:id="rId184"/>
    <p:sldId id="1074" r:id="rId185"/>
    <p:sldId id="1075" r:id="rId186"/>
    <p:sldId id="1076" r:id="rId187"/>
    <p:sldId id="1077" r:id="rId188"/>
    <p:sldId id="1078" r:id="rId189"/>
    <p:sldId id="1079" r:id="rId190"/>
    <p:sldId id="1080" r:id="rId191"/>
    <p:sldId id="1081" r:id="rId192"/>
    <p:sldId id="1082" r:id="rId193"/>
    <p:sldId id="1083" r:id="rId194"/>
    <p:sldId id="1084" r:id="rId195"/>
    <p:sldId id="1085" r:id="rId196"/>
    <p:sldId id="1086" r:id="rId197"/>
    <p:sldId id="1087" r:id="rId198"/>
    <p:sldId id="1088" r:id="rId199"/>
    <p:sldId id="1089" r:id="rId200"/>
    <p:sldId id="1090" r:id="rId201"/>
    <p:sldId id="1009" r:id="rId202"/>
    <p:sldId id="1107" r:id="rId203"/>
    <p:sldId id="1098" r:id="rId204"/>
    <p:sldId id="1010" r:id="rId205"/>
    <p:sldId id="1011" r:id="rId206"/>
    <p:sldId id="1012" r:id="rId207"/>
    <p:sldId id="1013" r:id="rId208"/>
    <p:sldId id="1014" r:id="rId209"/>
    <p:sldId id="1015" r:id="rId210"/>
    <p:sldId id="1016" r:id="rId211"/>
    <p:sldId id="1017" r:id="rId212"/>
    <p:sldId id="1091" r:id="rId213"/>
    <p:sldId id="1018" r:id="rId214"/>
    <p:sldId id="1019" r:id="rId215"/>
    <p:sldId id="1020" r:id="rId216"/>
    <p:sldId id="1094" r:id="rId217"/>
    <p:sldId id="1022" r:id="rId2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B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0" autoAdjust="0"/>
    <p:restoredTop sz="77747" autoAdjust="0"/>
  </p:normalViewPr>
  <p:slideViewPr>
    <p:cSldViewPr snapToGrid="0" snapToObjects="1">
      <p:cViewPr varScale="1">
        <p:scale>
          <a:sx n="97" d="100"/>
          <a:sy n="97" d="100"/>
        </p:scale>
        <p:origin x="60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220" Type="http://schemas.openxmlformats.org/officeDocument/2006/relationships/handoutMaster" Target="handoutMasters/handoutMaster1.xml"/><Relationship Id="rId221" Type="http://schemas.openxmlformats.org/officeDocument/2006/relationships/presProps" Target="presProps.xml"/><Relationship Id="rId222" Type="http://schemas.openxmlformats.org/officeDocument/2006/relationships/viewProps" Target="viewProps.xml"/><Relationship Id="rId223" Type="http://schemas.openxmlformats.org/officeDocument/2006/relationships/theme" Target="theme/theme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224" Type="http://schemas.openxmlformats.org/officeDocument/2006/relationships/tableStyles" Target="tableStyles.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slide" Target="slides/slide195.xml"/><Relationship Id="rId198" Type="http://schemas.openxmlformats.org/officeDocument/2006/relationships/slide" Target="slides/slide196.xml"/><Relationship Id="rId199" Type="http://schemas.openxmlformats.org/officeDocument/2006/relationships/slide" Target="slides/slide19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200" Type="http://schemas.openxmlformats.org/officeDocument/2006/relationships/slide" Target="slides/slide198.xml"/><Relationship Id="rId201" Type="http://schemas.openxmlformats.org/officeDocument/2006/relationships/slide" Target="slides/slide199.xml"/><Relationship Id="rId202" Type="http://schemas.openxmlformats.org/officeDocument/2006/relationships/slide" Target="slides/slide200.xml"/><Relationship Id="rId203" Type="http://schemas.openxmlformats.org/officeDocument/2006/relationships/slide" Target="slides/slide20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204" Type="http://schemas.openxmlformats.org/officeDocument/2006/relationships/slide" Target="slides/slide202.xml"/><Relationship Id="rId205" Type="http://schemas.openxmlformats.org/officeDocument/2006/relationships/slide" Target="slides/slide203.xml"/><Relationship Id="rId206" Type="http://schemas.openxmlformats.org/officeDocument/2006/relationships/slide" Target="slides/slide204.xml"/><Relationship Id="rId207" Type="http://schemas.openxmlformats.org/officeDocument/2006/relationships/slide" Target="slides/slide205.xml"/><Relationship Id="rId208" Type="http://schemas.openxmlformats.org/officeDocument/2006/relationships/slide" Target="slides/slide206.xml"/><Relationship Id="rId209" Type="http://schemas.openxmlformats.org/officeDocument/2006/relationships/slide" Target="slides/slide20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210" Type="http://schemas.openxmlformats.org/officeDocument/2006/relationships/slide" Target="slides/slide208.xml"/><Relationship Id="rId211" Type="http://schemas.openxmlformats.org/officeDocument/2006/relationships/slide" Target="slides/slide209.xml"/><Relationship Id="rId212" Type="http://schemas.openxmlformats.org/officeDocument/2006/relationships/slide" Target="slides/slide210.xml"/><Relationship Id="rId213" Type="http://schemas.openxmlformats.org/officeDocument/2006/relationships/slide" Target="slides/slide211.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14" Type="http://schemas.openxmlformats.org/officeDocument/2006/relationships/slide" Target="slides/slide212.xml"/><Relationship Id="rId215" Type="http://schemas.openxmlformats.org/officeDocument/2006/relationships/slide" Target="slides/slide213.xml"/><Relationship Id="rId216" Type="http://schemas.openxmlformats.org/officeDocument/2006/relationships/slide" Target="slides/slide214.xml"/><Relationship Id="rId217" Type="http://schemas.openxmlformats.org/officeDocument/2006/relationships/slide" Target="slides/slide215.xml"/><Relationship Id="rId218" Type="http://schemas.openxmlformats.org/officeDocument/2006/relationships/slide" Target="slides/slide216.xml"/><Relationship Id="rId2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charts/_rels/chart1.xml.rels><?xml version="1.0" encoding="UTF-8" standalone="yes"?>
<Relationships xmlns="http://schemas.openxmlformats.org/package/2006/relationships"><Relationship Id="rId1" Type="http://schemas.openxmlformats.org/officeDocument/2006/relationships/oleObject" Target="file:////C:\Users\0000139126\Documents\2016.04%20vqa\dat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Spring2016\Research\VQA\vqa_workshop\analyses\data\Leaderboard.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Spring2016\Research\VQA\vqa_workshop\analyses\data\Leaderboar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Spring2016\Research\VQA\vqa_workshop\analyses\data\real_open-ended_ques-hardness-analyses2.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Spring2016\Research\VQA\vqa_workshop\analyses\data\real_open-ended_ques-hardness-analyses2.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Spring2016\Research\VQA\vqa_workshop\analyses\data\real_open-ended_ques-hardness-analyses2.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D:\Spring2016\Research\VQA\vqa_workshop\analyses\data\real_open-ended_ques-hardness-analyses2.csv"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D:\Spring2016\Research\VQA\vqa_workshop\analyses\data\real_open-ended_ques-hardness-analyses2.csv"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lang="ja-JP"/>
            </a:pPr>
            <a:r>
              <a:rPr lang="en-US"/>
              <a:t>VQA Open-Ended accuracy for genome and ensemble</a:t>
            </a:r>
            <a:endParaRPr lang="ja-JP"/>
          </a:p>
        </c:rich>
      </c:tx>
      <c:layout/>
      <c:overlay val="0"/>
    </c:title>
    <c:autoTitleDeleted val="0"/>
    <c:plotArea>
      <c:layout>
        <c:manualLayout>
          <c:layoutTarget val="inner"/>
          <c:xMode val="edge"/>
          <c:yMode val="edge"/>
          <c:x val="0.087991181101784"/>
          <c:y val="0.147943401690339"/>
          <c:w val="0.827357269305579"/>
          <c:h val="0.595431017468204"/>
        </c:manualLayout>
      </c:layout>
      <c:barChart>
        <c:barDir val="col"/>
        <c:grouping val="clustered"/>
        <c:varyColors val="0"/>
        <c:ser>
          <c:idx val="0"/>
          <c:order val="0"/>
          <c:tx>
            <c:strRef>
              <c:f>'genome+ensemble'!$C$2</c:f>
              <c:strCache>
                <c:ptCount val="1"/>
                <c:pt idx="0">
                  <c:v>train on "train"</c:v>
                </c:pt>
              </c:strCache>
            </c:strRef>
          </c:tx>
          <c:invertIfNegative val="0"/>
          <c:dPt>
            <c:idx val="0"/>
            <c:invertIfNegative val="0"/>
            <c:bubble3D val="0"/>
            <c:spPr>
              <a:solidFill>
                <a:schemeClr val="accent2">
                  <a:lumMod val="60000"/>
                  <a:lumOff val="40000"/>
                </a:schemeClr>
              </a:solidFill>
            </c:spPr>
          </c:dPt>
          <c:dPt>
            <c:idx val="1"/>
            <c:invertIfNegative val="0"/>
            <c:bubble3D val="0"/>
            <c:spPr>
              <a:solidFill>
                <a:schemeClr val="accent2">
                  <a:lumMod val="60000"/>
                  <a:lumOff val="40000"/>
                </a:schemeClr>
              </a:solidFill>
            </c:spPr>
          </c:dPt>
          <c:dPt>
            <c:idx val="2"/>
            <c:invertIfNegative val="0"/>
            <c:bubble3D val="0"/>
            <c:spPr>
              <a:solidFill>
                <a:schemeClr val="accent2">
                  <a:lumMod val="60000"/>
                  <a:lumOff val="40000"/>
                </a:schemeClr>
              </a:solidFill>
            </c:spPr>
          </c:dPt>
          <c:dPt>
            <c:idx val="3"/>
            <c:invertIfNegative val="0"/>
            <c:bubble3D val="0"/>
            <c:spPr>
              <a:solidFill>
                <a:schemeClr val="accent2"/>
              </a:solidFill>
            </c:spPr>
          </c:dPt>
          <c:dPt>
            <c:idx val="4"/>
            <c:invertIfNegative val="0"/>
            <c:bubble3D val="0"/>
            <c:spPr>
              <a:solidFill>
                <a:schemeClr val="accent2"/>
              </a:solidFill>
            </c:spPr>
          </c:dPt>
          <c:dLbls>
            <c:dLbl>
              <c:idx val="3"/>
              <c:layout>
                <c:manualLayout>
                  <c:x val="-0.00524984549693803"/>
                  <c:y val="-0.0101071946247764"/>
                </c:manualLayout>
              </c:layout>
              <c:spPr/>
              <c:txPr>
                <a:bodyPr/>
                <a:lstStyle/>
                <a:p>
                  <a:pPr>
                    <a:defRPr lang="ja-JP" sz="1800" b="1"/>
                  </a:pPr>
                  <a:endParaRPr lang="en-US"/>
                </a:p>
              </c:txPr>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0645878981965174"/>
                  <c:y val="-0.0164041625725012"/>
                </c:manualLayout>
              </c:layout>
              <c:spPr/>
              <c:txPr>
                <a:bodyPr/>
                <a:lstStyle/>
                <a:p>
                  <a:pPr>
                    <a:defRPr lang="ja-JP" sz="1800" b="1"/>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lang="ja-JP" sz="1800"/>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'genome+ensemble'!$B$5:$B$9</c:f>
              <c:strCache>
                <c:ptCount val="5"/>
                <c:pt idx="0">
                  <c:v>MCB 
+ Attention
(train)</c:v>
                </c:pt>
                <c:pt idx="1">
                  <c:v>MCB 
+ Attention
(train + val)</c:v>
                </c:pt>
                <c:pt idx="2">
                  <c:v>MCB 
+ Attention
(train + val + genome)</c:v>
                </c:pt>
                <c:pt idx="3">
                  <c:v>MCB 
+ Attention
+ Ensemble
(train + val + genome)</c:v>
                </c:pt>
                <c:pt idx="4">
                  <c:v>MCB
+ Attention
+ Ensemble
(train + val + genome)
Multiple Choice</c:v>
                </c:pt>
              </c:strCache>
            </c:strRef>
          </c:cat>
          <c:val>
            <c:numRef>
              <c:f>'genome+ensemble'!$C$5:$C$9</c:f>
              <c:numCache>
                <c:formatCode>General</c:formatCode>
                <c:ptCount val="5"/>
                <c:pt idx="0">
                  <c:v>62.5</c:v>
                </c:pt>
                <c:pt idx="1">
                  <c:v>64.2</c:v>
                </c:pt>
                <c:pt idx="2">
                  <c:v>65.1</c:v>
                </c:pt>
                <c:pt idx="3">
                  <c:v>66.7</c:v>
                </c:pt>
                <c:pt idx="4">
                  <c:v>70.2</c:v>
                </c:pt>
              </c:numCache>
            </c:numRef>
          </c:val>
        </c:ser>
        <c:dLbls>
          <c:showLegendKey val="0"/>
          <c:showVal val="1"/>
          <c:showCatName val="0"/>
          <c:showSerName val="0"/>
          <c:showPercent val="0"/>
          <c:showBubbleSize val="0"/>
        </c:dLbls>
        <c:gapWidth val="75"/>
        <c:axId val="-455914080"/>
        <c:axId val="-337115184"/>
      </c:barChart>
      <c:catAx>
        <c:axId val="-455914080"/>
        <c:scaling>
          <c:orientation val="minMax"/>
        </c:scaling>
        <c:delete val="0"/>
        <c:axPos val="b"/>
        <c:numFmt formatCode="General" sourceLinked="0"/>
        <c:majorTickMark val="none"/>
        <c:minorTickMark val="none"/>
        <c:tickLblPos val="nextTo"/>
        <c:txPr>
          <a:bodyPr/>
          <a:lstStyle/>
          <a:p>
            <a:pPr>
              <a:defRPr lang="ja-JP"/>
            </a:pPr>
            <a:endParaRPr lang="en-US"/>
          </a:p>
        </c:txPr>
        <c:crossAx val="-337115184"/>
        <c:crosses val="autoZero"/>
        <c:auto val="1"/>
        <c:lblAlgn val="ctr"/>
        <c:lblOffset val="100"/>
        <c:noMultiLvlLbl val="0"/>
      </c:catAx>
      <c:valAx>
        <c:axId val="-337115184"/>
        <c:scaling>
          <c:orientation val="minMax"/>
        </c:scaling>
        <c:delete val="0"/>
        <c:axPos val="l"/>
        <c:title>
          <c:tx>
            <c:rich>
              <a:bodyPr rot="-5400000" vert="horz"/>
              <a:lstStyle/>
              <a:p>
                <a:pPr>
                  <a:defRPr lang="ja-JP"/>
                </a:pPr>
                <a:r>
                  <a:rPr lang="en-US"/>
                  <a:t>test-dev Acc. [%]</a:t>
                </a:r>
                <a:endParaRPr lang="ja-JP"/>
              </a:p>
            </c:rich>
          </c:tx>
          <c:layout/>
          <c:overlay val="0"/>
        </c:title>
        <c:numFmt formatCode="General" sourceLinked="1"/>
        <c:majorTickMark val="none"/>
        <c:minorTickMark val="none"/>
        <c:tickLblPos val="nextTo"/>
        <c:txPr>
          <a:bodyPr/>
          <a:lstStyle/>
          <a:p>
            <a:pPr>
              <a:defRPr lang="ja-JP"/>
            </a:pPr>
            <a:endParaRPr lang="en-US"/>
          </a:p>
        </c:txPr>
        <c:crossAx val="-455914080"/>
        <c:crosses val="autoZero"/>
        <c:crossBetween val="between"/>
      </c:valAx>
    </c:plotArea>
    <c:plotVisOnly val="1"/>
    <c:dispBlanksAs val="gap"/>
    <c:showDLblsOverMax val="0"/>
  </c:chart>
  <c:txPr>
    <a:bodyPr/>
    <a:lstStyle/>
    <a:p>
      <a:pPr>
        <a:defRPr sz="10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roe!$E$1</c:f>
              <c:strCache>
                <c:ptCount val="1"/>
                <c:pt idx="0">
                  <c:v>Overall</c:v>
                </c:pt>
              </c:strCache>
            </c:strRef>
          </c:tx>
          <c:spPr>
            <a:solidFill>
              <a:schemeClr val="accent2"/>
            </a:solidFill>
            <a:ln>
              <a:noFill/>
            </a:ln>
            <a:effectLst/>
          </c:spPr>
          <c:invertIfNegative val="0"/>
          <c:dPt>
            <c:idx val="0"/>
            <c:invertIfNegative val="0"/>
            <c:bubble3D val="0"/>
            <c:spPr>
              <a:solidFill>
                <a:schemeClr val="accent2"/>
              </a:solidFill>
              <a:ln>
                <a:solidFill>
                  <a:schemeClr val="accent2"/>
                </a:solidFill>
              </a:ln>
              <a:effectLst/>
            </c:spPr>
          </c:dPt>
          <c:dPt>
            <c:idx val="19"/>
            <c:invertIfNegative val="0"/>
            <c:bubble3D val="0"/>
            <c:spPr>
              <a:solidFill>
                <a:srgbClr val="00B0F0"/>
              </a:solidFill>
              <a:ln>
                <a:noFill/>
              </a:ln>
              <a:effectLst/>
            </c:spPr>
          </c:dPt>
          <c:dPt>
            <c:idx val="25"/>
            <c:invertIfNegative val="0"/>
            <c:bubble3D val="0"/>
            <c:spPr>
              <a:solidFill>
                <a:srgbClr val="92D050"/>
              </a:solidFill>
              <a:ln>
                <a:noFill/>
              </a:ln>
              <a:effectLst/>
            </c:spPr>
          </c:dPt>
          <c:cat>
            <c:strRef>
              <c:f>roe!$A$2:$A$28</c:f>
              <c:strCache>
                <c:ptCount val="27"/>
                <c:pt idx="0">
                  <c:v>UC Berkeley &amp; Sony</c:v>
                </c:pt>
                <c:pt idx="1">
                  <c:v>Naver Labs</c:v>
                </c:pt>
                <c:pt idx="2">
                  <c:v>DLAIT</c:v>
                </c:pt>
                <c:pt idx="3">
                  <c:v>snubi-naverlabs</c:v>
                </c:pt>
                <c:pt idx="4">
                  <c:v>POSTECH</c:v>
                </c:pt>
                <c:pt idx="5">
                  <c:v>Brandeis</c:v>
                </c:pt>
                <c:pt idx="6">
                  <c:v>VTComputerVison</c:v>
                </c:pt>
                <c:pt idx="7">
                  <c:v>MIL-UT</c:v>
                </c:pt>
                <c:pt idx="8">
                  <c:v>klab</c:v>
                </c:pt>
                <c:pt idx="9">
                  <c:v>SHB_1026</c:v>
                </c:pt>
                <c:pt idx="10">
                  <c:v>MMCX</c:v>
                </c:pt>
                <c:pt idx="11">
                  <c:v>VT_CV_Jiasen</c:v>
                </c:pt>
                <c:pt idx="12">
                  <c:v>LV-NUS</c:v>
                </c:pt>
                <c:pt idx="13">
                  <c:v>ACVT_Adelaide</c:v>
                </c:pt>
                <c:pt idx="14">
                  <c:v>UC Berkeley (DNMN)</c:v>
                </c:pt>
                <c:pt idx="15">
                  <c:v>CNNAtt</c:v>
                </c:pt>
                <c:pt idx="16">
                  <c:v>san</c:v>
                </c:pt>
                <c:pt idx="17">
                  <c:v>UC Berkeley (NMN)</c:v>
                </c:pt>
                <c:pt idx="18">
                  <c:v>global_vision</c:v>
                </c:pt>
                <c:pt idx="19">
                  <c:v>vqateam-deeperLSTM_NormlizeCNN</c:v>
                </c:pt>
                <c:pt idx="20">
                  <c:v>Mujtaba hasan</c:v>
                </c:pt>
                <c:pt idx="21">
                  <c:v>RIT</c:v>
                </c:pt>
                <c:pt idx="22">
                  <c:v>UPV_UB</c:v>
                </c:pt>
                <c:pt idx="23">
                  <c:v>Bolei</c:v>
                </c:pt>
                <c:pt idx="24">
                  <c:v>att</c:v>
                </c:pt>
                <c:pt idx="25">
                  <c:v>vqateam-lstm_cnn</c:v>
                </c:pt>
                <c:pt idx="26">
                  <c:v>UPC</c:v>
                </c:pt>
              </c:strCache>
            </c:strRef>
          </c:cat>
          <c:val>
            <c:numRef>
              <c:f>roe!$E$2:$E$28</c:f>
              <c:numCache>
                <c:formatCode>General</c:formatCode>
                <c:ptCount val="27"/>
                <c:pt idx="0">
                  <c:v>66.9</c:v>
                </c:pt>
                <c:pt idx="1">
                  <c:v>64.89</c:v>
                </c:pt>
                <c:pt idx="2">
                  <c:v>63.97</c:v>
                </c:pt>
                <c:pt idx="3">
                  <c:v>63.4</c:v>
                </c:pt>
                <c:pt idx="4">
                  <c:v>63.35</c:v>
                </c:pt>
                <c:pt idx="5">
                  <c:v>62.8</c:v>
                </c:pt>
                <c:pt idx="6">
                  <c:v>62.23</c:v>
                </c:pt>
                <c:pt idx="7">
                  <c:v>61.82</c:v>
                </c:pt>
                <c:pt idx="8">
                  <c:v>61.59</c:v>
                </c:pt>
                <c:pt idx="9">
                  <c:v>61.05</c:v>
                </c:pt>
                <c:pt idx="10">
                  <c:v>60.76</c:v>
                </c:pt>
                <c:pt idx="11">
                  <c:v>60.46</c:v>
                </c:pt>
                <c:pt idx="12">
                  <c:v>59.56</c:v>
                </c:pt>
                <c:pt idx="13">
                  <c:v>59.51</c:v>
                </c:pt>
                <c:pt idx="14">
                  <c:v>59.43</c:v>
                </c:pt>
                <c:pt idx="15">
                  <c:v>59.4</c:v>
                </c:pt>
                <c:pt idx="16">
                  <c:v>59.14</c:v>
                </c:pt>
                <c:pt idx="17">
                  <c:v>58.65</c:v>
                </c:pt>
                <c:pt idx="18">
                  <c:v>58.63</c:v>
                </c:pt>
                <c:pt idx="19">
                  <c:v>58.45</c:v>
                </c:pt>
                <c:pt idx="20">
                  <c:v>57.47</c:v>
                </c:pt>
                <c:pt idx="21">
                  <c:v>56.68</c:v>
                </c:pt>
                <c:pt idx="22">
                  <c:v>56.1</c:v>
                </c:pt>
                <c:pt idx="23">
                  <c:v>55.88</c:v>
                </c:pt>
                <c:pt idx="24">
                  <c:v>55.49</c:v>
                </c:pt>
                <c:pt idx="25">
                  <c:v>54.14</c:v>
                </c:pt>
                <c:pt idx="26">
                  <c:v>53.8</c:v>
                </c:pt>
              </c:numCache>
            </c:numRef>
          </c:val>
        </c:ser>
        <c:dLbls>
          <c:showLegendKey val="0"/>
          <c:showVal val="0"/>
          <c:showCatName val="0"/>
          <c:showSerName val="0"/>
          <c:showPercent val="0"/>
          <c:showBubbleSize val="0"/>
        </c:dLbls>
        <c:gapWidth val="10"/>
        <c:overlap val="-27"/>
        <c:axId val="-455458096"/>
        <c:axId val="-455456320"/>
      </c:barChart>
      <c:catAx>
        <c:axId val="-45545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455456320"/>
        <c:crosses val="autoZero"/>
        <c:auto val="1"/>
        <c:lblAlgn val="ctr"/>
        <c:lblOffset val="100"/>
        <c:noMultiLvlLbl val="0"/>
      </c:catAx>
      <c:valAx>
        <c:axId val="-455456320"/>
        <c:scaling>
          <c:orientation val="minMax"/>
          <c:max val="67.0"/>
          <c:min val="5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Calibri" panose="020F0502020204030204" pitchFamily="34" charset="0"/>
                    <a:ea typeface="+mn-ea"/>
                    <a:cs typeface="+mn-cs"/>
                  </a:defRPr>
                </a:pPr>
                <a:r>
                  <a:rPr lang="en-US" sz="1500">
                    <a:latin typeface="Calibri" panose="020F0502020204030204" pitchFamily="34" charset="0"/>
                  </a:rPr>
                  <a:t>Overall Accuracy</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455458096"/>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roe!$E$1</c:f>
              <c:strCache>
                <c:ptCount val="1"/>
                <c:pt idx="0">
                  <c:v>Overall</c:v>
                </c:pt>
              </c:strCache>
            </c:strRef>
          </c:tx>
          <c:spPr>
            <a:solidFill>
              <a:schemeClr val="accent2"/>
            </a:solidFill>
            <a:ln>
              <a:noFill/>
            </a:ln>
            <a:effectLst/>
          </c:spPr>
          <c:invertIfNegative val="0"/>
          <c:dPt>
            <c:idx val="0"/>
            <c:invertIfNegative val="0"/>
            <c:bubble3D val="0"/>
            <c:spPr>
              <a:solidFill>
                <a:schemeClr val="accent2"/>
              </a:solidFill>
              <a:ln>
                <a:solidFill>
                  <a:schemeClr val="accent2"/>
                </a:solidFill>
              </a:ln>
              <a:effectLst/>
            </c:spPr>
          </c:dPt>
          <c:dPt>
            <c:idx val="19"/>
            <c:invertIfNegative val="0"/>
            <c:bubble3D val="0"/>
            <c:spPr>
              <a:solidFill>
                <a:srgbClr val="00B0F0"/>
              </a:solidFill>
              <a:ln>
                <a:noFill/>
              </a:ln>
              <a:effectLst/>
            </c:spPr>
          </c:dPt>
          <c:dPt>
            <c:idx val="25"/>
            <c:invertIfNegative val="0"/>
            <c:bubble3D val="0"/>
            <c:spPr>
              <a:solidFill>
                <a:srgbClr val="92D050"/>
              </a:solidFill>
              <a:ln>
                <a:noFill/>
              </a:ln>
              <a:effectLst/>
            </c:spPr>
          </c:dPt>
          <c:cat>
            <c:strRef>
              <c:f>roe!$A$2:$A$28</c:f>
              <c:strCache>
                <c:ptCount val="27"/>
                <c:pt idx="0">
                  <c:v>UC Berkeley &amp; Sony</c:v>
                </c:pt>
                <c:pt idx="1">
                  <c:v>Naver Labs</c:v>
                </c:pt>
                <c:pt idx="2">
                  <c:v>DLAIT</c:v>
                </c:pt>
                <c:pt idx="3">
                  <c:v>snubi-naverlabs</c:v>
                </c:pt>
                <c:pt idx="4">
                  <c:v>POSTECH</c:v>
                </c:pt>
                <c:pt idx="5">
                  <c:v>Brandeis</c:v>
                </c:pt>
                <c:pt idx="6">
                  <c:v>VTComputerVison</c:v>
                </c:pt>
                <c:pt idx="7">
                  <c:v>MIL-UT</c:v>
                </c:pt>
                <c:pt idx="8">
                  <c:v>klab</c:v>
                </c:pt>
                <c:pt idx="9">
                  <c:v>SHB_1026</c:v>
                </c:pt>
                <c:pt idx="10">
                  <c:v>MMCX</c:v>
                </c:pt>
                <c:pt idx="11">
                  <c:v>VT_CV_Jiasen</c:v>
                </c:pt>
                <c:pt idx="12">
                  <c:v>LV-NUS</c:v>
                </c:pt>
                <c:pt idx="13">
                  <c:v>ACVT_Adelaide</c:v>
                </c:pt>
                <c:pt idx="14">
                  <c:v>UC Berkeley (DNMN)</c:v>
                </c:pt>
                <c:pt idx="15">
                  <c:v>CNNAtt</c:v>
                </c:pt>
                <c:pt idx="16">
                  <c:v>san</c:v>
                </c:pt>
                <c:pt idx="17">
                  <c:v>UC Berkeley (NMN)</c:v>
                </c:pt>
                <c:pt idx="18">
                  <c:v>global_vision</c:v>
                </c:pt>
                <c:pt idx="19">
                  <c:v>vqateam-deeperLSTM_NormlizeCNN</c:v>
                </c:pt>
                <c:pt idx="20">
                  <c:v>Mujtaba hasan</c:v>
                </c:pt>
                <c:pt idx="21">
                  <c:v>RIT</c:v>
                </c:pt>
                <c:pt idx="22">
                  <c:v>UPV_UB</c:v>
                </c:pt>
                <c:pt idx="23">
                  <c:v>Bolei</c:v>
                </c:pt>
                <c:pt idx="24">
                  <c:v>att</c:v>
                </c:pt>
                <c:pt idx="25">
                  <c:v>vqateam-lstm_cnn</c:v>
                </c:pt>
                <c:pt idx="26">
                  <c:v>UPC</c:v>
                </c:pt>
              </c:strCache>
            </c:strRef>
          </c:cat>
          <c:val>
            <c:numRef>
              <c:f>roe!$E$2:$E$28</c:f>
              <c:numCache>
                <c:formatCode>General</c:formatCode>
                <c:ptCount val="27"/>
                <c:pt idx="0">
                  <c:v>66.9</c:v>
                </c:pt>
                <c:pt idx="1">
                  <c:v>64.89</c:v>
                </c:pt>
                <c:pt idx="2">
                  <c:v>63.97</c:v>
                </c:pt>
                <c:pt idx="3">
                  <c:v>63.4</c:v>
                </c:pt>
                <c:pt idx="4">
                  <c:v>63.35</c:v>
                </c:pt>
                <c:pt idx="5">
                  <c:v>62.8</c:v>
                </c:pt>
                <c:pt idx="6">
                  <c:v>62.23</c:v>
                </c:pt>
                <c:pt idx="7">
                  <c:v>61.82</c:v>
                </c:pt>
                <c:pt idx="8">
                  <c:v>61.59</c:v>
                </c:pt>
                <c:pt idx="9">
                  <c:v>61.05</c:v>
                </c:pt>
                <c:pt idx="10">
                  <c:v>60.76</c:v>
                </c:pt>
                <c:pt idx="11">
                  <c:v>60.46</c:v>
                </c:pt>
                <c:pt idx="12">
                  <c:v>59.56</c:v>
                </c:pt>
                <c:pt idx="13">
                  <c:v>59.51</c:v>
                </c:pt>
                <c:pt idx="14">
                  <c:v>59.43</c:v>
                </c:pt>
                <c:pt idx="15">
                  <c:v>59.4</c:v>
                </c:pt>
                <c:pt idx="16">
                  <c:v>59.14</c:v>
                </c:pt>
                <c:pt idx="17">
                  <c:v>58.65</c:v>
                </c:pt>
                <c:pt idx="18">
                  <c:v>58.63</c:v>
                </c:pt>
                <c:pt idx="19">
                  <c:v>58.45</c:v>
                </c:pt>
                <c:pt idx="20">
                  <c:v>57.47</c:v>
                </c:pt>
                <c:pt idx="21">
                  <c:v>56.68</c:v>
                </c:pt>
                <c:pt idx="22">
                  <c:v>56.1</c:v>
                </c:pt>
                <c:pt idx="23">
                  <c:v>55.88</c:v>
                </c:pt>
                <c:pt idx="24">
                  <c:v>55.49</c:v>
                </c:pt>
                <c:pt idx="25">
                  <c:v>54.14</c:v>
                </c:pt>
                <c:pt idx="26">
                  <c:v>53.8</c:v>
                </c:pt>
              </c:numCache>
            </c:numRef>
          </c:val>
        </c:ser>
        <c:dLbls>
          <c:showLegendKey val="0"/>
          <c:showVal val="0"/>
          <c:showCatName val="0"/>
          <c:showSerName val="0"/>
          <c:showPercent val="0"/>
          <c:showBubbleSize val="0"/>
        </c:dLbls>
        <c:gapWidth val="10"/>
        <c:overlap val="-27"/>
        <c:axId val="-414478720"/>
        <c:axId val="-339244432"/>
      </c:barChart>
      <c:catAx>
        <c:axId val="-414478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339244432"/>
        <c:crosses val="autoZero"/>
        <c:auto val="1"/>
        <c:lblAlgn val="ctr"/>
        <c:lblOffset val="100"/>
        <c:noMultiLvlLbl val="0"/>
      </c:catAx>
      <c:valAx>
        <c:axId val="-339244432"/>
        <c:scaling>
          <c:orientation val="minMax"/>
          <c:max val="67.0"/>
          <c:min val="5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Calibri" panose="020F0502020204030204" pitchFamily="34" charset="0"/>
                    <a:ea typeface="+mn-ea"/>
                    <a:cs typeface="+mn-cs"/>
                  </a:defRPr>
                </a:pPr>
                <a:r>
                  <a:rPr lang="en-US" sz="1500">
                    <a:latin typeface="Calibri" panose="020F0502020204030204" pitchFamily="34" charset="0"/>
                  </a:rPr>
                  <a:t>Overall Accuracy</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414478720"/>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'real_open-ended_ques-hardness-a'!$B$1</c:f>
              <c:strCache>
                <c:ptCount val="1"/>
                <c:pt idx="0">
                  <c:v>percentQues</c:v>
                </c:pt>
              </c:strCache>
            </c:strRef>
          </c:tx>
          <c:spPr>
            <a:solidFill>
              <a:schemeClr val="accent2"/>
            </a:solidFill>
            <a:ln>
              <a:noFill/>
            </a:ln>
            <a:effectLst/>
          </c:spPr>
          <c:invertIfNegative val="0"/>
          <c:cat>
            <c:strRef>
              <c:f>'real_open-ended_ques-hardness-a'!$A$2:$A$12</c:f>
              <c:strCache>
                <c:ptCount val="11"/>
                <c:pt idx="0">
                  <c:v>0/10</c:v>
                </c:pt>
                <c:pt idx="1">
                  <c:v>1/10</c:v>
                </c:pt>
                <c:pt idx="2">
                  <c:v>2/10</c:v>
                </c:pt>
                <c:pt idx="3">
                  <c:v>3/10</c:v>
                </c:pt>
                <c:pt idx="4">
                  <c:v>4/10</c:v>
                </c:pt>
                <c:pt idx="5">
                  <c:v>5/10</c:v>
                </c:pt>
                <c:pt idx="6">
                  <c:v>6/10</c:v>
                </c:pt>
                <c:pt idx="7">
                  <c:v>7/10</c:v>
                </c:pt>
                <c:pt idx="8">
                  <c:v>8/10</c:v>
                </c:pt>
                <c:pt idx="9">
                  <c:v>9/10</c:v>
                </c:pt>
                <c:pt idx="10">
                  <c:v>10/10</c:v>
                </c:pt>
              </c:strCache>
            </c:strRef>
          </c:cat>
          <c:val>
            <c:numRef>
              <c:f>'real_open-ended_ques-hardness-a'!$B$2:$B$12</c:f>
              <c:numCache>
                <c:formatCode>General</c:formatCode>
                <c:ptCount val="11"/>
                <c:pt idx="0">
                  <c:v>19.41</c:v>
                </c:pt>
                <c:pt idx="1">
                  <c:v>5.07</c:v>
                </c:pt>
                <c:pt idx="2">
                  <c:v>3.6</c:v>
                </c:pt>
                <c:pt idx="3">
                  <c:v>3.23</c:v>
                </c:pt>
                <c:pt idx="4">
                  <c:v>3.17</c:v>
                </c:pt>
                <c:pt idx="5">
                  <c:v>3.18</c:v>
                </c:pt>
                <c:pt idx="6">
                  <c:v>3.44</c:v>
                </c:pt>
                <c:pt idx="7">
                  <c:v>3.76</c:v>
                </c:pt>
                <c:pt idx="8">
                  <c:v>4.96</c:v>
                </c:pt>
                <c:pt idx="9">
                  <c:v>8.15</c:v>
                </c:pt>
                <c:pt idx="10">
                  <c:v>42.02</c:v>
                </c:pt>
              </c:numCache>
            </c:numRef>
          </c:val>
        </c:ser>
        <c:dLbls>
          <c:showLegendKey val="0"/>
          <c:showVal val="0"/>
          <c:showCatName val="0"/>
          <c:showSerName val="0"/>
          <c:showPercent val="0"/>
          <c:showBubbleSize val="0"/>
        </c:dLbls>
        <c:gapWidth val="10"/>
        <c:overlap val="-27"/>
        <c:axId val="-337132656"/>
        <c:axId val="-414240112"/>
      </c:barChart>
      <c:catAx>
        <c:axId val="-33713265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Number of top 10 teams</a:t>
                </a:r>
                <a:endParaRPr lang="en-US" sz="2000" dirty="0">
                  <a:effectLst/>
                  <a:latin typeface="Calibri" panose="020F0502020204030204" pitchFamily="34" charset="0"/>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414240112"/>
        <c:crosses val="autoZero"/>
        <c:auto val="1"/>
        <c:lblAlgn val="ctr"/>
        <c:lblOffset val="100"/>
        <c:noMultiLvlLbl val="0"/>
      </c:catAx>
      <c:valAx>
        <c:axId val="-414240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Percentage of questions </a:t>
                </a:r>
                <a:endParaRPr lang="en-US" sz="2000" dirty="0">
                  <a:effectLst/>
                  <a:latin typeface="Calibri" panose="020F0502020204030204" pitchFamily="34" charset="0"/>
                </a:endParaRPr>
              </a:p>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correctly answered by teams</a:t>
                </a:r>
                <a:endParaRPr lang="en-US" sz="2000" dirty="0">
                  <a:effectLst/>
                  <a:latin typeface="Calibri" panose="020F0502020204030204" pitchFamily="34" charset="0"/>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337132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'real_open-ended_ques-hardness-a'!$B$1</c:f>
              <c:strCache>
                <c:ptCount val="1"/>
                <c:pt idx="0">
                  <c:v>percentQues</c:v>
                </c:pt>
              </c:strCache>
            </c:strRef>
          </c:tx>
          <c:spPr>
            <a:solidFill>
              <a:schemeClr val="accent2"/>
            </a:solidFill>
            <a:ln>
              <a:noFill/>
            </a:ln>
            <a:effectLst/>
          </c:spPr>
          <c:invertIfNegative val="0"/>
          <c:dPt>
            <c:idx val="0"/>
            <c:invertIfNegative val="0"/>
            <c:bubble3D val="0"/>
            <c:spPr>
              <a:solidFill>
                <a:srgbClr val="00B0F0"/>
              </a:solidFill>
              <a:ln>
                <a:noFill/>
              </a:ln>
              <a:effectLst/>
            </c:spPr>
          </c:dPt>
          <c:cat>
            <c:strRef>
              <c:f>'real_open-ended_ques-hardness-a'!$A$2:$A$12</c:f>
              <c:strCache>
                <c:ptCount val="11"/>
                <c:pt idx="0">
                  <c:v>0/10</c:v>
                </c:pt>
                <c:pt idx="1">
                  <c:v>1/10</c:v>
                </c:pt>
                <c:pt idx="2">
                  <c:v>2/10</c:v>
                </c:pt>
                <c:pt idx="3">
                  <c:v>3/10</c:v>
                </c:pt>
                <c:pt idx="4">
                  <c:v>4/10</c:v>
                </c:pt>
                <c:pt idx="5">
                  <c:v>5/10</c:v>
                </c:pt>
                <c:pt idx="6">
                  <c:v>6/10</c:v>
                </c:pt>
                <c:pt idx="7">
                  <c:v>7/10</c:v>
                </c:pt>
                <c:pt idx="8">
                  <c:v>8/10</c:v>
                </c:pt>
                <c:pt idx="9">
                  <c:v>9/10</c:v>
                </c:pt>
                <c:pt idx="10">
                  <c:v>10/10</c:v>
                </c:pt>
              </c:strCache>
            </c:strRef>
          </c:cat>
          <c:val>
            <c:numRef>
              <c:f>'real_open-ended_ques-hardness-a'!$B$2:$B$12</c:f>
              <c:numCache>
                <c:formatCode>General</c:formatCode>
                <c:ptCount val="11"/>
                <c:pt idx="0">
                  <c:v>19.41</c:v>
                </c:pt>
                <c:pt idx="1">
                  <c:v>5.07</c:v>
                </c:pt>
                <c:pt idx="2">
                  <c:v>3.6</c:v>
                </c:pt>
                <c:pt idx="3">
                  <c:v>3.23</c:v>
                </c:pt>
                <c:pt idx="4">
                  <c:v>3.17</c:v>
                </c:pt>
                <c:pt idx="5">
                  <c:v>3.18</c:v>
                </c:pt>
                <c:pt idx="6">
                  <c:v>3.44</c:v>
                </c:pt>
                <c:pt idx="7">
                  <c:v>3.76</c:v>
                </c:pt>
                <c:pt idx="8">
                  <c:v>4.96</c:v>
                </c:pt>
                <c:pt idx="9">
                  <c:v>8.15</c:v>
                </c:pt>
                <c:pt idx="10">
                  <c:v>42.02</c:v>
                </c:pt>
              </c:numCache>
            </c:numRef>
          </c:val>
        </c:ser>
        <c:dLbls>
          <c:showLegendKey val="0"/>
          <c:showVal val="0"/>
          <c:showCatName val="0"/>
          <c:showSerName val="0"/>
          <c:showPercent val="0"/>
          <c:showBubbleSize val="0"/>
        </c:dLbls>
        <c:gapWidth val="10"/>
        <c:overlap val="-27"/>
        <c:axId val="-336926800"/>
        <c:axId val="-336922768"/>
      </c:barChart>
      <c:catAx>
        <c:axId val="-33692680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Number of top 10 teams</a:t>
                </a:r>
                <a:endParaRPr lang="en-US" sz="2000" dirty="0">
                  <a:effectLst/>
                  <a:latin typeface="Calibri" panose="020F0502020204030204" pitchFamily="34" charset="0"/>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336922768"/>
        <c:crosses val="autoZero"/>
        <c:auto val="1"/>
        <c:lblAlgn val="ctr"/>
        <c:lblOffset val="100"/>
        <c:noMultiLvlLbl val="0"/>
      </c:catAx>
      <c:valAx>
        <c:axId val="-336922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Percentage of questions </a:t>
                </a:r>
                <a:endParaRPr lang="en-US" sz="2000" dirty="0">
                  <a:effectLst/>
                  <a:latin typeface="Calibri" panose="020F0502020204030204" pitchFamily="34" charset="0"/>
                </a:endParaRPr>
              </a:p>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correctly answered by teams</a:t>
                </a:r>
                <a:endParaRPr lang="en-US" sz="2000" dirty="0">
                  <a:effectLst/>
                  <a:latin typeface="Calibri" panose="020F0502020204030204" pitchFamily="34" charset="0"/>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336926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'real_open-ended_ques-hardness-a'!$B$1</c:f>
              <c:strCache>
                <c:ptCount val="1"/>
                <c:pt idx="0">
                  <c:v>percentQues</c:v>
                </c:pt>
              </c:strCache>
            </c:strRef>
          </c:tx>
          <c:spPr>
            <a:solidFill>
              <a:schemeClr val="accent2"/>
            </a:solidFill>
            <a:ln>
              <a:noFill/>
            </a:ln>
            <a:effectLst/>
          </c:spPr>
          <c:invertIfNegative val="0"/>
          <c:dPt>
            <c:idx val="0"/>
            <c:invertIfNegative val="0"/>
            <c:bubble3D val="0"/>
            <c:spPr>
              <a:solidFill>
                <a:srgbClr val="00B0F0"/>
              </a:solidFill>
              <a:ln>
                <a:noFill/>
              </a:ln>
              <a:effectLst/>
            </c:spPr>
          </c:dPt>
          <c:dPt>
            <c:idx val="10"/>
            <c:invertIfNegative val="0"/>
            <c:bubble3D val="0"/>
            <c:spPr>
              <a:solidFill>
                <a:srgbClr val="92D050"/>
              </a:solidFill>
              <a:ln>
                <a:noFill/>
              </a:ln>
              <a:effectLst/>
            </c:spPr>
          </c:dPt>
          <c:cat>
            <c:strRef>
              <c:f>'real_open-ended_ques-hardness-a'!$A$2:$A$12</c:f>
              <c:strCache>
                <c:ptCount val="11"/>
                <c:pt idx="0">
                  <c:v>0/10</c:v>
                </c:pt>
                <c:pt idx="1">
                  <c:v>1/10</c:v>
                </c:pt>
                <c:pt idx="2">
                  <c:v>2/10</c:v>
                </c:pt>
                <c:pt idx="3">
                  <c:v>3/10</c:v>
                </c:pt>
                <c:pt idx="4">
                  <c:v>4/10</c:v>
                </c:pt>
                <c:pt idx="5">
                  <c:v>5/10</c:v>
                </c:pt>
                <c:pt idx="6">
                  <c:v>6/10</c:v>
                </c:pt>
                <c:pt idx="7">
                  <c:v>7/10</c:v>
                </c:pt>
                <c:pt idx="8">
                  <c:v>8/10</c:v>
                </c:pt>
                <c:pt idx="9">
                  <c:v>9/10</c:v>
                </c:pt>
                <c:pt idx="10">
                  <c:v>10/10</c:v>
                </c:pt>
              </c:strCache>
            </c:strRef>
          </c:cat>
          <c:val>
            <c:numRef>
              <c:f>'real_open-ended_ques-hardness-a'!$B$2:$B$12</c:f>
              <c:numCache>
                <c:formatCode>General</c:formatCode>
                <c:ptCount val="11"/>
                <c:pt idx="0">
                  <c:v>19.41</c:v>
                </c:pt>
                <c:pt idx="1">
                  <c:v>5.07</c:v>
                </c:pt>
                <c:pt idx="2">
                  <c:v>3.6</c:v>
                </c:pt>
                <c:pt idx="3">
                  <c:v>3.23</c:v>
                </c:pt>
                <c:pt idx="4">
                  <c:v>3.17</c:v>
                </c:pt>
                <c:pt idx="5">
                  <c:v>3.18</c:v>
                </c:pt>
                <c:pt idx="6">
                  <c:v>3.44</c:v>
                </c:pt>
                <c:pt idx="7">
                  <c:v>3.76</c:v>
                </c:pt>
                <c:pt idx="8">
                  <c:v>4.96</c:v>
                </c:pt>
                <c:pt idx="9">
                  <c:v>8.15</c:v>
                </c:pt>
                <c:pt idx="10">
                  <c:v>42.02</c:v>
                </c:pt>
              </c:numCache>
            </c:numRef>
          </c:val>
        </c:ser>
        <c:dLbls>
          <c:showLegendKey val="0"/>
          <c:showVal val="0"/>
          <c:showCatName val="0"/>
          <c:showSerName val="0"/>
          <c:showPercent val="0"/>
          <c:showBubbleSize val="0"/>
        </c:dLbls>
        <c:gapWidth val="10"/>
        <c:overlap val="-27"/>
        <c:axId val="-317698336"/>
        <c:axId val="-317694848"/>
      </c:barChart>
      <c:catAx>
        <c:axId val="-317698336"/>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Number of top 10 teams</a:t>
                </a:r>
                <a:endParaRPr lang="en-US" sz="2000" dirty="0">
                  <a:effectLst/>
                  <a:latin typeface="Calibri" panose="020F0502020204030204" pitchFamily="34" charset="0"/>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317694848"/>
        <c:crosses val="autoZero"/>
        <c:auto val="1"/>
        <c:lblAlgn val="ctr"/>
        <c:lblOffset val="100"/>
        <c:noMultiLvlLbl val="0"/>
      </c:catAx>
      <c:valAx>
        <c:axId val="-317694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Percentage of questions </a:t>
                </a:r>
                <a:endParaRPr lang="en-US" sz="2000" dirty="0">
                  <a:effectLst/>
                  <a:latin typeface="Calibri" panose="020F0502020204030204" pitchFamily="34" charset="0"/>
                </a:endParaRPr>
              </a:p>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correctly answered by teams</a:t>
                </a:r>
                <a:endParaRPr lang="en-US" sz="2000" dirty="0">
                  <a:effectLst/>
                  <a:latin typeface="Calibri" panose="020F0502020204030204" pitchFamily="34" charset="0"/>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317698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'real_open-ended_ques-hardness-a'!$B$1</c:f>
              <c:strCache>
                <c:ptCount val="1"/>
                <c:pt idx="0">
                  <c:v>percentQues</c:v>
                </c:pt>
              </c:strCache>
            </c:strRef>
          </c:tx>
          <c:spPr>
            <a:solidFill>
              <a:schemeClr val="accent2"/>
            </a:solidFill>
            <a:ln>
              <a:noFill/>
            </a:ln>
            <a:effectLst/>
          </c:spPr>
          <c:invertIfNegative val="0"/>
          <c:dPt>
            <c:idx val="0"/>
            <c:invertIfNegative val="0"/>
            <c:bubble3D val="0"/>
            <c:spPr>
              <a:solidFill>
                <a:srgbClr val="00B0F0"/>
              </a:solidFill>
              <a:ln>
                <a:noFill/>
              </a:ln>
              <a:effectLst/>
            </c:spPr>
          </c:dPt>
          <c:dPt>
            <c:idx val="1"/>
            <c:invertIfNegative val="0"/>
            <c:bubble3D val="0"/>
            <c:spPr>
              <a:solidFill>
                <a:schemeClr val="tx1"/>
              </a:solidFill>
              <a:ln>
                <a:noFill/>
              </a:ln>
              <a:effectLst/>
            </c:spPr>
          </c:dPt>
          <c:dPt>
            <c:idx val="10"/>
            <c:invertIfNegative val="0"/>
            <c:bubble3D val="0"/>
            <c:spPr>
              <a:solidFill>
                <a:srgbClr val="92D050"/>
              </a:solidFill>
              <a:ln>
                <a:noFill/>
              </a:ln>
              <a:effectLst/>
            </c:spPr>
          </c:dPt>
          <c:cat>
            <c:strRef>
              <c:f>'real_open-ended_ques-hardness-a'!$A$2:$A$12</c:f>
              <c:strCache>
                <c:ptCount val="11"/>
                <c:pt idx="0">
                  <c:v>0/10</c:v>
                </c:pt>
                <c:pt idx="1">
                  <c:v>1/10</c:v>
                </c:pt>
                <c:pt idx="2">
                  <c:v>2/10</c:v>
                </c:pt>
                <c:pt idx="3">
                  <c:v>3/10</c:v>
                </c:pt>
                <c:pt idx="4">
                  <c:v>4/10</c:v>
                </c:pt>
                <c:pt idx="5">
                  <c:v>5/10</c:v>
                </c:pt>
                <c:pt idx="6">
                  <c:v>6/10</c:v>
                </c:pt>
                <c:pt idx="7">
                  <c:v>7/10</c:v>
                </c:pt>
                <c:pt idx="8">
                  <c:v>8/10</c:v>
                </c:pt>
                <c:pt idx="9">
                  <c:v>9/10</c:v>
                </c:pt>
                <c:pt idx="10">
                  <c:v>10/10</c:v>
                </c:pt>
              </c:strCache>
            </c:strRef>
          </c:cat>
          <c:val>
            <c:numRef>
              <c:f>'real_open-ended_ques-hardness-a'!$B$2:$B$12</c:f>
              <c:numCache>
                <c:formatCode>General</c:formatCode>
                <c:ptCount val="11"/>
                <c:pt idx="0">
                  <c:v>19.41</c:v>
                </c:pt>
                <c:pt idx="1">
                  <c:v>5.07</c:v>
                </c:pt>
                <c:pt idx="2">
                  <c:v>3.6</c:v>
                </c:pt>
                <c:pt idx="3">
                  <c:v>3.23</c:v>
                </c:pt>
                <c:pt idx="4">
                  <c:v>3.17</c:v>
                </c:pt>
                <c:pt idx="5">
                  <c:v>3.18</c:v>
                </c:pt>
                <c:pt idx="6">
                  <c:v>3.44</c:v>
                </c:pt>
                <c:pt idx="7">
                  <c:v>3.76</c:v>
                </c:pt>
                <c:pt idx="8">
                  <c:v>4.96</c:v>
                </c:pt>
                <c:pt idx="9">
                  <c:v>8.15</c:v>
                </c:pt>
                <c:pt idx="10">
                  <c:v>42.02</c:v>
                </c:pt>
              </c:numCache>
            </c:numRef>
          </c:val>
        </c:ser>
        <c:dLbls>
          <c:showLegendKey val="0"/>
          <c:showVal val="0"/>
          <c:showCatName val="0"/>
          <c:showSerName val="0"/>
          <c:showPercent val="0"/>
          <c:showBubbleSize val="0"/>
        </c:dLbls>
        <c:gapWidth val="10"/>
        <c:overlap val="-27"/>
        <c:axId val="-336834960"/>
        <c:axId val="-336830928"/>
      </c:barChart>
      <c:catAx>
        <c:axId val="-33683496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Number of top 10 teams</a:t>
                </a:r>
                <a:endParaRPr lang="en-US" sz="2000" dirty="0">
                  <a:effectLst/>
                  <a:latin typeface="Calibri" panose="020F0502020204030204" pitchFamily="34" charset="0"/>
                </a:endParaRP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336830928"/>
        <c:crosses val="autoZero"/>
        <c:auto val="1"/>
        <c:lblAlgn val="ctr"/>
        <c:lblOffset val="100"/>
        <c:noMultiLvlLbl val="0"/>
      </c:catAx>
      <c:valAx>
        <c:axId val="-336830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Percentage of questions </a:t>
                </a:r>
                <a:endParaRPr lang="en-US" sz="2000" dirty="0">
                  <a:effectLst/>
                  <a:latin typeface="Calibri" panose="020F0502020204030204" pitchFamily="34" charset="0"/>
                </a:endParaRPr>
              </a:p>
              <a:p>
                <a:pPr>
                  <a:defRPr sz="2000" b="0" i="0" u="none" strike="noStrike" kern="1200" baseline="0">
                    <a:solidFill>
                      <a:schemeClr val="tx1">
                        <a:lumMod val="65000"/>
                        <a:lumOff val="35000"/>
                      </a:schemeClr>
                    </a:solidFill>
                    <a:latin typeface="+mn-lt"/>
                    <a:ea typeface="+mn-ea"/>
                    <a:cs typeface="+mn-cs"/>
                  </a:defRPr>
                </a:pPr>
                <a:r>
                  <a:rPr lang="en-US" sz="2000" b="0" i="0" baseline="0" dirty="0">
                    <a:effectLst/>
                    <a:latin typeface="Calibri" panose="020F0502020204030204" pitchFamily="34" charset="0"/>
                  </a:rPr>
                  <a:t>correctly answered by teams</a:t>
                </a:r>
                <a:endParaRPr lang="en-US" sz="2000" dirty="0">
                  <a:effectLst/>
                  <a:latin typeface="Calibri" panose="020F0502020204030204" pitchFamily="34" charset="0"/>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3368349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dPt>
          <c:dPt>
            <c:idx val="1"/>
            <c:bubble3D val="0"/>
            <c:spPr>
              <a:solidFill>
                <a:schemeClr val="accent2"/>
              </a:solidFill>
              <a:ln>
                <a:noFill/>
              </a:ln>
              <a:effectLst>
                <a:outerShdw blurRad="63500" sx="102000" sy="102000" algn="ctr" rotWithShape="0">
                  <a:prstClr val="black">
                    <a:alpha val="20000"/>
                  </a:prstClr>
                </a:outerShdw>
              </a:effectLst>
            </c:spPr>
          </c:dPt>
          <c:dPt>
            <c:idx val="2"/>
            <c:bubble3D val="0"/>
            <c:spPr>
              <a:solidFill>
                <a:schemeClr val="accent3"/>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chemeClr val="accent5"/>
              </a:solidFill>
              <a:ln>
                <a:noFill/>
              </a:ln>
              <a:effectLst>
                <a:outerShdw blurRad="63500" sx="102000" sy="102000" algn="ctr" rotWithShape="0">
                  <a:prstClr val="black">
                    <a:alpha val="20000"/>
                  </a:prstClr>
                </a:outerShdw>
              </a:effectLst>
            </c:spPr>
          </c:dPt>
          <c:dPt>
            <c:idx val="5"/>
            <c:bubble3D val="0"/>
            <c:spPr>
              <a:solidFill>
                <a:schemeClr val="accent6"/>
              </a:solidFill>
              <a:ln>
                <a:noFill/>
              </a:ln>
              <a:effectLst>
                <a:outerShdw blurRad="63500" sx="102000" sy="102000" algn="ctr" rotWithShape="0">
                  <a:prstClr val="black">
                    <a:alpha val="20000"/>
                  </a:prstClr>
                </a:outerShdw>
              </a:effectLst>
            </c:spPr>
          </c:dPt>
          <c:dPt>
            <c:idx val="6"/>
            <c:bubble3D val="0"/>
            <c:spPr>
              <a:solidFill>
                <a:schemeClr val="accent1">
                  <a:lumMod val="60000"/>
                </a:schemeClr>
              </a:solidFill>
              <a:ln>
                <a:noFill/>
              </a:ln>
              <a:effectLst>
                <a:outerShdw blurRad="63500" sx="102000" sy="102000" algn="ctr" rotWithShape="0">
                  <a:prstClr val="black">
                    <a:alpha val="20000"/>
                  </a:prstClr>
                </a:outerShdw>
              </a:effectLst>
            </c:spPr>
          </c:dPt>
          <c:dPt>
            <c:idx val="7"/>
            <c:bubble3D val="0"/>
            <c:spPr>
              <a:solidFill>
                <a:schemeClr val="accent2">
                  <a:lumMod val="60000"/>
                </a:schemeClr>
              </a:solidFill>
              <a:ln>
                <a:noFill/>
              </a:ln>
              <a:effectLst>
                <a:outerShdw blurRad="63500" sx="102000" sy="102000" algn="ctr" rotWithShape="0">
                  <a:prstClr val="black">
                    <a:alpha val="20000"/>
                  </a:prstClr>
                </a:outerShdw>
              </a:effectLst>
            </c:spPr>
          </c:dPt>
          <c:dPt>
            <c:idx val="8"/>
            <c:bubble3D val="0"/>
            <c:spPr>
              <a:solidFill>
                <a:schemeClr val="accent3">
                  <a:lumMod val="60000"/>
                </a:schemeClr>
              </a:solidFill>
              <a:ln>
                <a:noFill/>
              </a:ln>
              <a:effectLst>
                <a:outerShdw blurRad="63500" sx="102000" sy="102000" algn="ctr" rotWithShape="0">
                  <a:prstClr val="black">
                    <a:alpha val="20000"/>
                  </a:prstClr>
                </a:outerShdw>
              </a:effectLst>
            </c:spPr>
          </c:dPt>
          <c:dPt>
            <c:idx val="9"/>
            <c:bubble3D val="0"/>
            <c:spPr>
              <a:solidFill>
                <a:schemeClr val="accent4">
                  <a:lumMod val="60000"/>
                </a:schemeClr>
              </a:solidFill>
              <a:ln>
                <a:noFill/>
              </a:ln>
              <a:effectLst>
                <a:outerShdw blurRad="63500" sx="102000" sy="102000" algn="ctr" rotWithShape="0">
                  <a:prstClr val="black">
                    <a:alpha val="20000"/>
                  </a:prstClr>
                </a:outerShdw>
              </a:effectLst>
            </c:spPr>
          </c:dPt>
          <c:dLbls>
            <c:dLbl>
              <c:idx val="0"/>
              <c:layout>
                <c:manualLayout>
                  <c:x val="0.00555561023622047"/>
                  <c:y val="0.0485373257767978"/>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1625"/>
                      <c:h val="0.174696971360089"/>
                    </c:manualLayout>
                  </c15:layout>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2"/>
                      </a:solidFill>
                      <a:latin typeface="Calibri" panose="020F0502020204030204" pitchFamily="34" charset="0"/>
                      <a:ea typeface="+mn-ea"/>
                      <a:cs typeface="+mn-cs"/>
                    </a:defRPr>
                  </a:pPr>
                  <a:endParaRPr lang="en-US"/>
                </a:p>
              </c:txPr>
              <c:dLblPos val="outEnd"/>
              <c:showLegendKey val="0"/>
              <c:showVal val="0"/>
              <c:showCatName val="1"/>
              <c:showSerName val="0"/>
              <c:showPercent val="1"/>
              <c:showBubbleSize val="0"/>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3"/>
                      </a:solidFill>
                      <a:latin typeface="Calibri" panose="020F0502020204030204" pitchFamily="34" charset="0"/>
                      <a:ea typeface="+mn-ea"/>
                      <a:cs typeface="+mn-cs"/>
                    </a:defRPr>
                  </a:pPr>
                  <a:endParaRPr lang="en-US"/>
                </a:p>
              </c:txPr>
              <c:dLblPos val="outEnd"/>
              <c:showLegendKey val="0"/>
              <c:showVal val="0"/>
              <c:showCatName val="1"/>
              <c:showSerName val="0"/>
              <c:showPercent val="1"/>
              <c:showBubbleSize val="0"/>
            </c:dLbl>
            <c:dLbl>
              <c:idx val="3"/>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4"/>
                      </a:solidFill>
                      <a:latin typeface="Calibri" panose="020F0502020204030204" pitchFamily="34" charset="0"/>
                      <a:ea typeface="+mn-ea"/>
                      <a:cs typeface="+mn-cs"/>
                    </a:defRPr>
                  </a:pPr>
                  <a:endParaRPr lang="en-US"/>
                </a:p>
              </c:txPr>
              <c:dLblPos val="outEnd"/>
              <c:showLegendKey val="0"/>
              <c:showVal val="0"/>
              <c:showCatName val="1"/>
              <c:showSerName val="0"/>
              <c:showPercent val="1"/>
              <c:showBubbleSize val="0"/>
            </c:dLbl>
            <c:dLbl>
              <c:idx val="4"/>
              <c:layout>
                <c:manualLayout>
                  <c:x val="0.00138888888888884"/>
                  <c:y val="0.0"/>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5"/>
                      </a:solidFill>
                      <a:latin typeface="Calibri" panose="020F0502020204030204" pitchFamily="34"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5"/>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6"/>
                      </a:solidFill>
                      <a:latin typeface="Calibri" panose="020F0502020204030204" pitchFamily="34" charset="0"/>
                      <a:ea typeface="+mn-ea"/>
                      <a:cs typeface="+mn-cs"/>
                    </a:defRPr>
                  </a:pPr>
                  <a:endParaRPr lang="en-US"/>
                </a:p>
              </c:txPr>
              <c:dLblPos val="outEnd"/>
              <c:showLegendKey val="0"/>
              <c:showVal val="0"/>
              <c:showCatName val="1"/>
              <c:showSerName val="0"/>
              <c:showPercent val="1"/>
              <c:showBubbleSize val="0"/>
            </c:dLbl>
            <c:dLbl>
              <c:idx val="6"/>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lumMod val="60000"/>
                        </a:schemeClr>
                      </a:solidFill>
                      <a:latin typeface="Calibri" panose="020F0502020204030204" pitchFamily="34" charset="0"/>
                      <a:ea typeface="+mn-ea"/>
                      <a:cs typeface="+mn-cs"/>
                    </a:defRPr>
                  </a:pPr>
                  <a:endParaRPr lang="en-US"/>
                </a:p>
              </c:txPr>
              <c:dLblPos val="outEnd"/>
              <c:showLegendKey val="0"/>
              <c:showVal val="0"/>
              <c:showCatName val="1"/>
              <c:showSerName val="0"/>
              <c:showPercent val="1"/>
              <c:showBubbleSize val="0"/>
            </c:dLbl>
            <c:dLbl>
              <c:idx val="7"/>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2">
                          <a:lumMod val="60000"/>
                        </a:schemeClr>
                      </a:solidFill>
                      <a:latin typeface="Calibri" panose="020F0502020204030204" pitchFamily="34" charset="0"/>
                      <a:ea typeface="+mn-ea"/>
                      <a:cs typeface="+mn-cs"/>
                    </a:defRPr>
                  </a:pPr>
                  <a:endParaRPr lang="en-US"/>
                </a:p>
              </c:txPr>
              <c:dLblPos val="outEnd"/>
              <c:showLegendKey val="0"/>
              <c:showVal val="0"/>
              <c:showCatName val="1"/>
              <c:showSerName val="0"/>
              <c:showPercent val="1"/>
              <c:showBubbleSize val="0"/>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3">
                          <a:lumMod val="60000"/>
                        </a:schemeClr>
                      </a:solidFill>
                      <a:latin typeface="Calibri" panose="020F0502020204030204" pitchFamily="34" charset="0"/>
                      <a:ea typeface="+mn-ea"/>
                      <a:cs typeface="+mn-cs"/>
                    </a:defRPr>
                  </a:pPr>
                  <a:endParaRPr lang="en-US"/>
                </a:p>
              </c:txPr>
              <c:dLblPos val="outEnd"/>
              <c:showLegendKey val="0"/>
              <c:showVal val="0"/>
              <c:showCatName val="1"/>
              <c:showSerName val="0"/>
              <c:showPercent val="1"/>
              <c:showBubbleSize val="0"/>
            </c:dLbl>
            <c:dLbl>
              <c:idx val="9"/>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4">
                          <a:lumMod val="60000"/>
                        </a:schemeClr>
                      </a:solidFill>
                      <a:latin typeface="Calibri" panose="020F0502020204030204" pitchFamily="34" charset="0"/>
                      <a:ea typeface="+mn-ea"/>
                      <a:cs typeface="+mn-cs"/>
                    </a:defRPr>
                  </a:pPr>
                  <a:endParaRPr lang="en-US"/>
                </a:p>
              </c:txPr>
              <c:dLblPos val="outEnd"/>
              <c:showLegendKey val="0"/>
              <c:showVal val="0"/>
              <c:showCatName val="1"/>
              <c:showSerName val="0"/>
              <c:showPercent val="1"/>
              <c:showBubbleSize val="0"/>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Calibri" panose="020F0502020204030204" pitchFamily="34" charset="0"/>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Sheet1!$A$1:$A$10</c:f>
              <c:strCache>
                <c:ptCount val="10"/>
                <c:pt idx="0">
                  <c:v>UC Berkeley &amp; Sony</c:v>
                </c:pt>
                <c:pt idx="1">
                  <c:v>Naver Labs</c:v>
                </c:pt>
                <c:pt idx="2">
                  <c:v>DLAIT</c:v>
                </c:pt>
                <c:pt idx="3">
                  <c:v>snubi-naverlabs</c:v>
                </c:pt>
                <c:pt idx="4">
                  <c:v>POSTECH</c:v>
                </c:pt>
                <c:pt idx="5">
                  <c:v>Brandeis</c:v>
                </c:pt>
                <c:pt idx="6">
                  <c:v>VTComputerVison</c:v>
                </c:pt>
                <c:pt idx="7">
                  <c:v>MIL-UT</c:v>
                </c:pt>
                <c:pt idx="8">
                  <c:v>klab</c:v>
                </c:pt>
                <c:pt idx="9">
                  <c:v>SHB_1026</c:v>
                </c:pt>
              </c:strCache>
            </c:strRef>
          </c:cat>
          <c:val>
            <c:numRef>
              <c:f>Sheet1!$B$1:$B$10</c:f>
              <c:numCache>
                <c:formatCode>General</c:formatCode>
                <c:ptCount val="10"/>
                <c:pt idx="0">
                  <c:v>22.15</c:v>
                </c:pt>
                <c:pt idx="1">
                  <c:v>9.48</c:v>
                </c:pt>
                <c:pt idx="2">
                  <c:v>8.9</c:v>
                </c:pt>
                <c:pt idx="3">
                  <c:v>3.6</c:v>
                </c:pt>
                <c:pt idx="4">
                  <c:v>12.72</c:v>
                </c:pt>
                <c:pt idx="5">
                  <c:v>9.01</c:v>
                </c:pt>
                <c:pt idx="6">
                  <c:v>9.3</c:v>
                </c:pt>
                <c:pt idx="7">
                  <c:v>5.06</c:v>
                </c:pt>
                <c:pt idx="8">
                  <c:v>10.09</c:v>
                </c:pt>
                <c:pt idx="9">
                  <c:v>9.66</c:v>
                </c:pt>
              </c:numCache>
            </c:numRef>
          </c:val>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rawings/_rels/vmlDrawing1.vml.rels><?xml version="1.0" encoding="UTF-8" standalone="yes"?>
<Relationships xmlns="http://schemas.openxmlformats.org/package/2006/relationships"><Relationship Id="rId3" Type="http://schemas.openxmlformats.org/officeDocument/2006/relationships/image" Target="../media/image137.emf"/><Relationship Id="rId4" Type="http://schemas.openxmlformats.org/officeDocument/2006/relationships/image" Target="../media/image138.emf"/><Relationship Id="rId5" Type="http://schemas.openxmlformats.org/officeDocument/2006/relationships/image" Target="../media/image139.emf"/><Relationship Id="rId6" Type="http://schemas.openxmlformats.org/officeDocument/2006/relationships/image" Target="../media/image140.emf"/><Relationship Id="rId7" Type="http://schemas.openxmlformats.org/officeDocument/2006/relationships/image" Target="../media/image141.emf"/><Relationship Id="rId1" Type="http://schemas.openxmlformats.org/officeDocument/2006/relationships/image" Target="../media/image135.emf"/><Relationship Id="rId2" Type="http://schemas.openxmlformats.org/officeDocument/2006/relationships/image" Target="../media/image136.emf"/></Relationships>
</file>

<file path=ppt/drawings/drawing1.xml><?xml version="1.0" encoding="utf-8"?>
<c:userShapes xmlns:c="http://schemas.openxmlformats.org/drawingml/2006/chart">
  <cdr:relSizeAnchor xmlns:cdr="http://schemas.openxmlformats.org/drawingml/2006/chartDrawing">
    <cdr:from>
      <cdr:x>0.65585</cdr:x>
      <cdr:y>0.08322</cdr:y>
    </cdr:from>
    <cdr:to>
      <cdr:x>0.87748</cdr:x>
      <cdr:y>0.2367</cdr:y>
    </cdr:to>
    <cdr:sp macro="" textlink="">
      <cdr:nvSpPr>
        <cdr:cNvPr id="3" name="Rectangle 2"/>
        <cdr:cNvSpPr/>
      </cdr:nvSpPr>
      <cdr:spPr bwMode="auto">
        <a:xfrm xmlns:a="http://schemas.openxmlformats.org/drawingml/2006/main">
          <a:off x="5997107" y="435498"/>
          <a:ext cx="2026585" cy="803174"/>
        </a:xfrm>
        <a:prstGeom xmlns:a="http://schemas.openxmlformats.org/drawingml/2006/main" prst="rect">
          <a:avLst/>
        </a:prstGeom>
        <a:noFill xmlns:a="http://schemas.openxmlformats.org/drawingml/2006/main"/>
        <a:ln xmlns:a="http://schemas.openxmlformats.org/drawingml/2006/main" w="57150" cap="flat" cmpd="sng" algn="ctr">
          <a:solidFill>
            <a:srgbClr val="3105EB"/>
          </a:solidFill>
          <a:prstDash val="solid"/>
          <a:round/>
          <a:headEnd type="none" w="med" len="med"/>
          <a:tailEnd type="none" w="med" len="med"/>
        </a:ln>
        <a:effectLst xmlns:a="http://schemas.openxmlformats.org/drawingml/2006/main"/>
      </cdr:spPr>
      <cdr:txBody>
        <a:bodyPr xmlns:a="http://schemas.openxmlformats.org/drawingml/2006/main" vert="horz" wrap="none" lIns="91440" tIns="45720" rIns="91440" bIns="45720" numCol="1" anchor="ctr"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60E995F-CA32-F444-8E98-E20F9B4BC46A}" type="datetimeFigureOut">
              <a:rPr lang="en-US" smtClean="0"/>
              <a:t>1/26/17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171AFD-7B12-8E49-AB28-7378CA8A4C78}" type="slidenum">
              <a:rPr lang="en-US" smtClean="0"/>
              <a:t>‹#›</a:t>
            </a:fld>
            <a:endParaRPr lang="en-US" dirty="0"/>
          </a:p>
        </p:txBody>
      </p:sp>
    </p:spTree>
    <p:extLst>
      <p:ext uri="{BB962C8B-B14F-4D97-AF65-F5344CB8AC3E}">
        <p14:creationId xmlns:p14="http://schemas.microsoft.com/office/powerpoint/2010/main" val="5928215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83B16-8C0B-7440-95D4-C10EA5F9312B}" type="datetimeFigureOut">
              <a:rPr lang="en-US" smtClean="0"/>
              <a:t>1/26/17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B707B7-9C1E-CB4D-B866-F38A174E85F6}" type="slidenum">
              <a:rPr lang="en-US" smtClean="0"/>
              <a:t>‹#›</a:t>
            </a:fld>
            <a:endParaRPr lang="en-US" dirty="0"/>
          </a:p>
        </p:txBody>
      </p:sp>
    </p:spTree>
    <p:extLst>
      <p:ext uri="{BB962C8B-B14F-4D97-AF65-F5344CB8AC3E}">
        <p14:creationId xmlns:p14="http://schemas.microsoft.com/office/powerpoint/2010/main" val="156165384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1</a:t>
            </a:fld>
            <a:endParaRPr lang="en-US" dirty="0"/>
          </a:p>
        </p:txBody>
      </p:sp>
    </p:spTree>
    <p:extLst>
      <p:ext uri="{BB962C8B-B14F-4D97-AF65-F5344CB8AC3E}">
        <p14:creationId xmlns:p14="http://schemas.microsoft.com/office/powerpoint/2010/main" val="2881505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10</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10</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smtClean="0"/>
              <a:t>I want to build systems that can understand images, and communicate this understanding as well as humans.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clearly, image captioning is receiving a lot of attention.</a:t>
            </a:r>
            <a:r>
              <a:rPr lang="en-US" baseline="0" dirty="0" smtClean="0"/>
              <a:t> It is a nice first stab at an AI-complete task, and we are seeing that machines can now describe images quite well.</a:t>
            </a:r>
            <a:endParaRPr lang="en-US" dirty="0" smtClean="0"/>
          </a:p>
          <a:p>
            <a:endParaRPr lang="en-US" dirty="0"/>
          </a:p>
        </p:txBody>
      </p:sp>
      <p:sp>
        <p:nvSpPr>
          <p:cNvPr id="4" name="Slide Number Placeholder 3"/>
          <p:cNvSpPr>
            <a:spLocks noGrp="1"/>
          </p:cNvSpPr>
          <p:nvPr>
            <p:ph type="sldNum" sz="quarter" idx="10"/>
          </p:nvPr>
        </p:nvSpPr>
        <p:spPr/>
        <p:txBody>
          <a:bodyPr/>
          <a:lstStyle/>
          <a:p>
            <a:fld id="{E1449175-E3E9-4C41-AE41-DE5E8CF88B98}" type="slidenum">
              <a:rPr lang="en-US" smtClean="0"/>
              <a:pPr/>
              <a:t>20</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CA5859-68B4-4248-8B5A-7405AE741FE9}" type="slidenum">
              <a:rPr lang="en-US" smtClean="0"/>
              <a:t>27</a:t>
            </a:fld>
            <a:endParaRPr lang="en-US"/>
          </a:p>
        </p:txBody>
      </p:sp>
    </p:spTree>
    <p:extLst>
      <p:ext uri="{BB962C8B-B14F-4D97-AF65-F5344CB8AC3E}">
        <p14:creationId xmlns:p14="http://schemas.microsoft.com/office/powerpoint/2010/main" val="778488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CA5859-68B4-4248-8B5A-7405AE741FE9}" type="slidenum">
              <a:rPr lang="en-US" smtClean="0"/>
              <a:t>28</a:t>
            </a:fld>
            <a:endParaRPr lang="en-US"/>
          </a:p>
        </p:txBody>
      </p:sp>
    </p:spTree>
    <p:extLst>
      <p:ext uri="{BB962C8B-B14F-4D97-AF65-F5344CB8AC3E}">
        <p14:creationId xmlns:p14="http://schemas.microsoft.com/office/powerpoint/2010/main" val="1047825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CA5859-68B4-4248-8B5A-7405AE741FE9}" type="slidenum">
              <a:rPr lang="en-US" smtClean="0"/>
              <a:t>29</a:t>
            </a:fld>
            <a:endParaRPr lang="en-US"/>
          </a:p>
        </p:txBody>
      </p:sp>
    </p:spTree>
    <p:extLst>
      <p:ext uri="{BB962C8B-B14F-4D97-AF65-F5344CB8AC3E}">
        <p14:creationId xmlns:p14="http://schemas.microsoft.com/office/powerpoint/2010/main" val="2132441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1CA5859-68B4-4248-8B5A-7405AE741FE9}" type="slidenum">
              <a:rPr lang="en-US" smtClean="0"/>
              <a:t>30</a:t>
            </a:fld>
            <a:endParaRPr lang="en-US"/>
          </a:p>
        </p:txBody>
      </p:sp>
    </p:spTree>
    <p:extLst>
      <p:ext uri="{BB962C8B-B14F-4D97-AF65-F5344CB8AC3E}">
        <p14:creationId xmlns:p14="http://schemas.microsoft.com/office/powerpoint/2010/main" val="750699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37</a:t>
            </a:fld>
            <a:endParaRPr lang="en-US" dirty="0"/>
          </a:p>
        </p:txBody>
      </p:sp>
    </p:spTree>
    <p:extLst>
      <p:ext uri="{BB962C8B-B14F-4D97-AF65-F5344CB8AC3E}">
        <p14:creationId xmlns:p14="http://schemas.microsoft.com/office/powerpoint/2010/main" val="1312323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48</a:t>
            </a:fld>
            <a:endParaRPr lang="en-US" dirty="0"/>
          </a:p>
        </p:txBody>
      </p:sp>
    </p:spTree>
    <p:extLst>
      <p:ext uri="{BB962C8B-B14F-4D97-AF65-F5344CB8AC3E}">
        <p14:creationId xmlns:p14="http://schemas.microsoft.com/office/powerpoint/2010/main" val="57237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thing we wanted to do is to create</a:t>
            </a:r>
            <a:r>
              <a:rPr lang="en-US" baseline="0" dirty="0" smtClean="0"/>
              <a:t> a Visual Question Answering database that we can all use to evaluate our systems for this task.</a:t>
            </a:r>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66</a:t>
            </a:fld>
            <a:endParaRPr lang="en-US" dirty="0"/>
          </a:p>
        </p:txBody>
      </p:sp>
    </p:spTree>
    <p:extLst>
      <p:ext uri="{BB962C8B-B14F-4D97-AF65-F5344CB8AC3E}">
        <p14:creationId xmlns:p14="http://schemas.microsoft.com/office/powerpoint/2010/main" val="115601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End of this at 15:00</a:t>
            </a:r>
          </a:p>
        </p:txBody>
      </p:sp>
      <p:sp>
        <p:nvSpPr>
          <p:cNvPr id="4" name="Slide Number Placeholder 3"/>
          <p:cNvSpPr>
            <a:spLocks noGrp="1"/>
          </p:cNvSpPr>
          <p:nvPr>
            <p:ph type="sldNum" sz="quarter" idx="10"/>
          </p:nvPr>
        </p:nvSpPr>
        <p:spPr/>
        <p:txBody>
          <a:bodyPr/>
          <a:lstStyle/>
          <a:p>
            <a:fld id="{9AB707B7-9C1E-CB4D-B866-F38A174E85F6}" type="slidenum">
              <a:rPr lang="en-US" smtClean="0"/>
              <a:t>71</a:t>
            </a:fld>
            <a:endParaRPr lang="en-US" dirty="0"/>
          </a:p>
        </p:txBody>
      </p:sp>
    </p:spTree>
    <p:extLst>
      <p:ext uri="{BB962C8B-B14F-4D97-AF65-F5344CB8AC3E}">
        <p14:creationId xmlns:p14="http://schemas.microsoft.com/office/powerpoint/2010/main" val="260050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2</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2</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smtClean="0"/>
              <a:t>I am interested in semantic image understanding.</a:t>
            </a:r>
            <a:r>
              <a:rPr lang="en-US" baseline="0" dirty="0" smtClean="0"/>
              <a:t> I’d like to build AI systems </a:t>
            </a:r>
            <a:r>
              <a:rPr lang="en-US" dirty="0" smtClean="0"/>
              <a:t>that can</a:t>
            </a:r>
            <a:r>
              <a:rPr lang="en-US" baseline="0" dirty="0" smtClean="0"/>
              <a:t> look at an image like this and automatically detect and recognize all the objects in the image, their relationships, find all the people, figure out what they are doing, how they are interacting with each other, where this picture seems to have been taken, is it taken indoors our outdoors, is it daytime or night, etc.</a:t>
            </a:r>
          </a:p>
          <a:p>
            <a:pPr eaLnBrk="1" hangingPunct="1"/>
            <a:endParaRPr lang="en-US" baseline="0" dirty="0" smtClean="0"/>
          </a:p>
          <a:p>
            <a:pPr eaLnBrk="1" hangingPunct="1"/>
            <a:r>
              <a:rPr lang="en-US" baseline="0" dirty="0" smtClean="0"/>
              <a:t>In addition to understanding the image, I’d like our AI systems to be able to communicate this understanding to humans.</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72</a:t>
            </a:fld>
            <a:endParaRPr lang="en-US" dirty="0"/>
          </a:p>
        </p:txBody>
      </p:sp>
    </p:spTree>
    <p:extLst>
      <p:ext uri="{BB962C8B-B14F-4D97-AF65-F5344CB8AC3E}">
        <p14:creationId xmlns:p14="http://schemas.microsoft.com/office/powerpoint/2010/main" val="4261541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tr-TR" sz="1200" kern="1200" dirty="0" smtClean="0">
                <a:solidFill>
                  <a:schemeClr val="tx1"/>
                </a:solidFill>
                <a:latin typeface="+mn-lt"/>
                <a:ea typeface="+mn-ea"/>
                <a:cs typeface="+mn-cs"/>
              </a:rPr>
              <a:t>p_a = \frac{e^{s_a}}{\sum_{a'}e^{s_{a'}}}</a:t>
            </a:r>
            <a:endParaRPr lang="en-US" dirty="0"/>
          </a:p>
        </p:txBody>
      </p:sp>
      <p:sp>
        <p:nvSpPr>
          <p:cNvPr id="4" name="Slide Number Placeholder 3"/>
          <p:cNvSpPr>
            <a:spLocks noGrp="1"/>
          </p:cNvSpPr>
          <p:nvPr>
            <p:ph type="sldNum" sz="quarter" idx="10"/>
          </p:nvPr>
        </p:nvSpPr>
        <p:spPr/>
        <p:txBody>
          <a:bodyPr/>
          <a:lstStyle/>
          <a:p>
            <a:fld id="{0D3B6F52-851D-2346-8943-8D940C859701}" type="slidenum">
              <a:rPr lang="en-US" smtClean="0"/>
              <a:t>88</a:t>
            </a:fld>
            <a:endParaRPr lang="en-US" dirty="0"/>
          </a:p>
        </p:txBody>
      </p:sp>
    </p:spTree>
    <p:extLst>
      <p:ext uri="{BB962C8B-B14F-4D97-AF65-F5344CB8AC3E}">
        <p14:creationId xmlns:p14="http://schemas.microsoft.com/office/powerpoint/2010/main" val="1267161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3B6F52-851D-2346-8943-8D940C859701}" type="slidenum">
              <a:rPr lang="en-US" smtClean="0"/>
              <a:t>89</a:t>
            </a:fld>
            <a:endParaRPr lang="en-US" dirty="0"/>
          </a:p>
        </p:txBody>
      </p:sp>
    </p:spTree>
    <p:extLst>
      <p:ext uri="{BB962C8B-B14F-4D97-AF65-F5344CB8AC3E}">
        <p14:creationId xmlns:p14="http://schemas.microsoft.com/office/powerpoint/2010/main" val="1267161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3B6F52-851D-2346-8943-8D940C859701}" type="slidenum">
              <a:rPr lang="en-US" smtClean="0"/>
              <a:t>90</a:t>
            </a:fld>
            <a:endParaRPr lang="en-US" dirty="0"/>
          </a:p>
        </p:txBody>
      </p:sp>
    </p:spTree>
    <p:extLst>
      <p:ext uri="{BB962C8B-B14F-4D97-AF65-F5344CB8AC3E}">
        <p14:creationId xmlns:p14="http://schemas.microsoft.com/office/powerpoint/2010/main" val="1267161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ends at 23:00</a:t>
            </a:r>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91</a:t>
            </a:fld>
            <a:endParaRPr lang="en-US" dirty="0"/>
          </a:p>
        </p:txBody>
      </p:sp>
    </p:spTree>
    <p:extLst>
      <p:ext uri="{BB962C8B-B14F-4D97-AF65-F5344CB8AC3E}">
        <p14:creationId xmlns:p14="http://schemas.microsoft.com/office/powerpoint/2010/main" val="299663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94</a:t>
            </a:fld>
            <a:endParaRPr lang="en-US" dirty="0"/>
          </a:p>
        </p:txBody>
      </p:sp>
    </p:spTree>
    <p:extLst>
      <p:ext uri="{BB962C8B-B14F-4D97-AF65-F5344CB8AC3E}">
        <p14:creationId xmlns:p14="http://schemas.microsoft.com/office/powerpoint/2010/main" val="722594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 this slide, we have the final 2 numbers we submitted to the challenge.</a:t>
            </a:r>
          </a:p>
          <a:p>
            <a:endParaRPr kumimoji="1" lang="en-US" altLang="ja-JP" dirty="0" smtClean="0"/>
          </a:p>
          <a:p>
            <a:r>
              <a:rPr kumimoji="1" lang="en-US" altLang="ja-JP" dirty="0" smtClean="0"/>
              <a:t>Other</a:t>
            </a:r>
            <a:r>
              <a:rPr kumimoji="1" lang="en-US" altLang="ja-JP" baseline="0" dirty="0" smtClean="0"/>
              <a:t> than MCB, we used two techniques to improve performance.</a:t>
            </a:r>
          </a:p>
          <a:p>
            <a:endParaRPr kumimoji="1" lang="en-US" altLang="ja-JP" baseline="0" dirty="0" smtClean="0"/>
          </a:p>
          <a:p>
            <a:r>
              <a:rPr kumimoji="1" lang="en-US" altLang="ja-JP" baseline="0" dirty="0" smtClean="0"/>
              <a:t>First, </a:t>
            </a:r>
          </a:p>
          <a:p>
            <a:r>
              <a:rPr kumimoji="1" lang="en-US" altLang="ja-JP" baseline="0" dirty="0" smtClean="0"/>
              <a:t>We used Genome Dataset for training.</a:t>
            </a:r>
          </a:p>
          <a:p>
            <a:r>
              <a:rPr kumimoji="1" lang="en-US" altLang="ja-JP" baseline="0" dirty="0" smtClean="0"/>
              <a:t>*The Genome Dataset     consists of about 1.7M Question and Answer pairs.</a:t>
            </a:r>
          </a:p>
          <a:p>
            <a:r>
              <a:rPr kumimoji="1" lang="en-US" altLang="ja-JP" baseline="0" dirty="0" smtClean="0"/>
              <a:t>*Since the Answer space was a bit different from the VQA dataset,</a:t>
            </a:r>
          </a:p>
          <a:p>
            <a:r>
              <a:rPr kumimoji="1" lang="en-US" altLang="ja-JP" baseline="0" dirty="0" smtClean="0"/>
              <a:t>*We Removed articles,     and selected only single word answers.</a:t>
            </a:r>
          </a:p>
          <a:p>
            <a:r>
              <a:rPr kumimoji="1" lang="en-US" altLang="ja-JP" baseline="0" dirty="0" smtClean="0"/>
              <a:t>As a result     we got additional 1M Question Answer pairs.</a:t>
            </a:r>
          </a:p>
          <a:p>
            <a:r>
              <a:rPr kumimoji="1" lang="en-US" altLang="ja-JP" baseline="0" dirty="0" smtClean="0"/>
              <a:t>As you can see in the figure, we get about a percent boost with this extra data.</a:t>
            </a:r>
          </a:p>
          <a:p>
            <a:endParaRPr kumimoji="1" lang="en-US" altLang="ja-JP" baseline="0" dirty="0" smtClean="0"/>
          </a:p>
          <a:p>
            <a:r>
              <a:rPr kumimoji="1" lang="en-US" altLang="ja-JP" baseline="0" dirty="0" smtClean="0"/>
              <a:t>Second, </a:t>
            </a:r>
          </a:p>
          <a:p>
            <a:r>
              <a:rPr kumimoji="1" lang="en-US" altLang="ja-JP" baseline="0" dirty="0" smtClean="0"/>
              <a:t>we </a:t>
            </a:r>
            <a:r>
              <a:rPr kumimoji="1" lang="en-US" altLang="ja-JP" baseline="0" dirty="0" err="1" smtClean="0"/>
              <a:t>ensembled</a:t>
            </a:r>
            <a:r>
              <a:rPr kumimoji="1" lang="en-US" altLang="ja-JP" baseline="0" dirty="0" smtClean="0"/>
              <a:t> several models      by averaging the activation before the </a:t>
            </a:r>
            <a:r>
              <a:rPr kumimoji="1" lang="en-US" altLang="ja-JP" baseline="0" dirty="0" err="1" smtClean="0"/>
              <a:t>softmax</a:t>
            </a:r>
            <a:r>
              <a:rPr kumimoji="1" lang="en-US" altLang="ja-JP" baseline="0" dirty="0" smtClean="0"/>
              <a:t>.</a:t>
            </a:r>
          </a:p>
          <a:p>
            <a:r>
              <a:rPr kumimoji="1" lang="en-US" altLang="ja-JP" dirty="0" smtClean="0"/>
              <a:t>And then</a:t>
            </a:r>
            <a:r>
              <a:rPr kumimoji="1" lang="en-US" altLang="ja-JP" baseline="0" dirty="0" smtClean="0"/>
              <a:t> we get another 1.6 percent improvement up to 66.7 %   and this is the final model we submitted to the challenge.</a:t>
            </a:r>
          </a:p>
          <a:p>
            <a:endParaRPr kumimoji="1" lang="en-US" altLang="ja-JP" baseline="0" dirty="0" smtClean="0"/>
          </a:p>
          <a:p>
            <a:r>
              <a:rPr kumimoji="1" lang="en-US" altLang="ja-JP" baseline="0" dirty="0" smtClean="0"/>
              <a:t>Finally,</a:t>
            </a:r>
          </a:p>
          <a:p>
            <a:r>
              <a:rPr kumimoji="1" lang="en-US" altLang="ja-JP" baseline="0" dirty="0" smtClean="0"/>
              <a:t>We also used the exactly same model for multiple choice challenge.</a:t>
            </a:r>
          </a:p>
          <a:p>
            <a:r>
              <a:rPr kumimoji="1" lang="en-US" altLang="ja-JP" baseline="0" dirty="0" smtClean="0"/>
              <a:t>The only difference is, we restricted the answers by the given answer candidates.</a:t>
            </a:r>
          </a:p>
          <a:p>
            <a:r>
              <a:rPr kumimoji="1" lang="en-US" altLang="ja-JP" baseline="0" dirty="0" smtClean="0"/>
              <a:t>And we got 70.2 percent for multiple choice challenge.</a:t>
            </a:r>
          </a:p>
        </p:txBody>
      </p:sp>
      <p:sp>
        <p:nvSpPr>
          <p:cNvPr id="4" name="フッター プレースホルダー 3"/>
          <p:cNvSpPr>
            <a:spLocks noGrp="1"/>
          </p:cNvSpPr>
          <p:nvPr>
            <p:ph type="ftr" sz="quarter" idx="10"/>
          </p:nvPr>
        </p:nvSpPr>
        <p:spPr/>
        <p:txBody>
          <a:bodyPr/>
          <a:lstStyle/>
          <a:p>
            <a:pPr>
              <a:defRPr/>
            </a:pPr>
            <a:r>
              <a:rPr lang="de-DE" smtClean="0"/>
              <a:t>Marcus Rohrbach   |   Describing videos with multiple sentences  and at variable level of detail   |</a:t>
            </a:r>
            <a:endParaRPr lang="de-DE" dirty="0"/>
          </a:p>
        </p:txBody>
      </p:sp>
      <p:sp>
        <p:nvSpPr>
          <p:cNvPr id="5" name="スライド番号プレースホルダー 4"/>
          <p:cNvSpPr>
            <a:spLocks noGrp="1"/>
          </p:cNvSpPr>
          <p:nvPr>
            <p:ph type="sldNum" sz="quarter" idx="11"/>
          </p:nvPr>
        </p:nvSpPr>
        <p:spPr/>
        <p:txBody>
          <a:bodyPr/>
          <a:lstStyle/>
          <a:p>
            <a:pPr>
              <a:defRPr/>
            </a:pPr>
            <a:r>
              <a:rPr lang="de-DE" smtClean="0"/>
              <a:t>|  </a:t>
            </a:r>
            <a:fld id="{9CDECAEF-3563-4734-A96A-2434D782C230}" type="slidenum">
              <a:rPr lang="de-DE" smtClean="0"/>
              <a:pPr>
                <a:defRPr/>
              </a:pPr>
              <a:t>101</a:t>
            </a:fld>
            <a:endParaRPr lang="de-DE" dirty="0"/>
          </a:p>
        </p:txBody>
      </p:sp>
    </p:spTree>
    <p:extLst>
      <p:ext uri="{BB962C8B-B14F-4D97-AF65-F5344CB8AC3E}">
        <p14:creationId xmlns:p14="http://schemas.microsoft.com/office/powerpoint/2010/main" val="3950056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pPr>
            <a:r>
              <a:rPr lang="en-US" altLang="en-US" dirty="0" smtClean="0"/>
              <a:t>Now moving to the generation systems</a:t>
            </a:r>
          </a:p>
          <a:p>
            <a:pPr marL="171450" indent="-171450" eaLnBrk="1" hangingPunct="1">
              <a:spcBef>
                <a:spcPct val="0"/>
              </a:spcBef>
              <a:buFontTx/>
              <a:buChar char="•"/>
            </a:pPr>
            <a:r>
              <a:rPr lang="en-US" altLang="en-US" dirty="0" smtClean="0"/>
              <a:t>In the Maximum Entropy Language Model, input must be discrete labels (words)</a:t>
            </a:r>
          </a:p>
          <a:p>
            <a:pPr marL="171450" indent="-171450" eaLnBrk="1" hangingPunct="1">
              <a:spcBef>
                <a:spcPct val="0"/>
              </a:spcBef>
              <a:buFontTx/>
              <a:buChar char="•"/>
            </a:pPr>
            <a:r>
              <a:rPr lang="en-US" altLang="en-US" dirty="0" smtClean="0"/>
              <a:t>To get these words, we apply MIL to the last layers of the CNN</a:t>
            </a:r>
          </a:p>
          <a:p>
            <a:pPr marL="171450" indent="-171450" eaLnBrk="1" hangingPunct="1">
              <a:spcBef>
                <a:spcPct val="0"/>
              </a:spcBef>
              <a:buFontTx/>
              <a:buChar char="•"/>
            </a:pPr>
            <a:r>
              <a:rPr lang="en-US" altLang="en-US" dirty="0" smtClean="0"/>
              <a:t>Image treated as a bunch of regions at the fc7 layer</a:t>
            </a:r>
          </a:p>
          <a:p>
            <a:pPr marL="171450" indent="-171450" eaLnBrk="1" hangingPunct="1">
              <a:spcBef>
                <a:spcPct val="0"/>
              </a:spcBef>
              <a:buFontTx/>
              <a:buChar char="•"/>
            </a:pPr>
            <a:r>
              <a:rPr lang="en-US" altLang="en-US" dirty="0" smtClean="0"/>
              <a:t>Each fc7 (one per region) feed forward to the final </a:t>
            </a:r>
            <a:r>
              <a:rPr lang="en-US" altLang="en-US" dirty="0" err="1" smtClean="0"/>
              <a:t>softmax</a:t>
            </a:r>
            <a:r>
              <a:rPr lang="en-US" altLang="en-US" dirty="0" smtClean="0"/>
              <a:t> layer</a:t>
            </a:r>
          </a:p>
          <a:p>
            <a:pPr marL="171450" indent="-171450" eaLnBrk="1" hangingPunct="1">
              <a:spcBef>
                <a:spcPct val="0"/>
              </a:spcBef>
              <a:buFontTx/>
              <a:buChar char="•"/>
            </a:pPr>
            <a:r>
              <a:rPr lang="en-US" altLang="en-US" dirty="0" smtClean="0"/>
              <a:t>Each </a:t>
            </a:r>
            <a:r>
              <a:rPr lang="en-US" altLang="en-US" dirty="0" err="1" smtClean="0"/>
              <a:t>softmax</a:t>
            </a:r>
            <a:r>
              <a:rPr lang="en-US" altLang="en-US" dirty="0" smtClean="0"/>
              <a:t> layer provides distribution over words for its corresponding region</a:t>
            </a:r>
          </a:p>
          <a:p>
            <a:pPr marL="171450" indent="-171450" eaLnBrk="1" hangingPunct="1">
              <a:spcBef>
                <a:spcPct val="0"/>
              </a:spcBef>
              <a:buFontTx/>
              <a:buChar char="•"/>
            </a:pPr>
            <a:r>
              <a:rPr lang="en-US" altLang="en-US" dirty="0" smtClean="0"/>
              <a:t>We use votes from all of these regions in a noisy-or MIL framework to produce labels for *whole* image</a:t>
            </a:r>
          </a:p>
        </p:txBody>
      </p:sp>
      <p:sp>
        <p:nvSpPr>
          <p:cNvPr id="4" name="Footer Placeholder 3"/>
          <p:cNvSpPr>
            <a:spLocks noGrp="1"/>
          </p:cNvSpPr>
          <p:nvPr>
            <p:ph type="ftr" sz="quarter" idx="4"/>
          </p:nvPr>
        </p:nvSpPr>
        <p:spPr>
          <a:xfrm>
            <a:off x="0" y="8686800"/>
            <a:ext cx="5920740" cy="355964"/>
          </a:xfrm>
        </p:spPr>
        <p:txBody>
          <a:bodyPr/>
          <a:lstStyle/>
          <a:p>
            <a:pPr>
              <a:defRPr/>
            </a:pPr>
            <a:r>
              <a:rPr lang="en-US"/>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3797"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931863" eaLnBrk="0" fontAlgn="base" hangingPunct="0">
              <a:spcBef>
                <a:spcPct val="0"/>
              </a:spcBef>
              <a:spcAft>
                <a:spcPct val="0"/>
              </a:spcAft>
              <a:defRPr>
                <a:solidFill>
                  <a:schemeClr val="tx1"/>
                </a:solidFill>
                <a:latin typeface="Segoe UI" panose="020B0502040204020203" pitchFamily="34" charset="0"/>
              </a:defRPr>
            </a:lvl6pPr>
            <a:lvl7pPr marL="2971800" indent="-228600" defTabSz="931863" eaLnBrk="0" fontAlgn="base" hangingPunct="0">
              <a:spcBef>
                <a:spcPct val="0"/>
              </a:spcBef>
              <a:spcAft>
                <a:spcPct val="0"/>
              </a:spcAft>
              <a:defRPr>
                <a:solidFill>
                  <a:schemeClr val="tx1"/>
                </a:solidFill>
                <a:latin typeface="Segoe UI" panose="020B0502040204020203" pitchFamily="34" charset="0"/>
              </a:defRPr>
            </a:lvl7pPr>
            <a:lvl8pPr marL="3429000" indent="-228600" defTabSz="931863" eaLnBrk="0" fontAlgn="base" hangingPunct="0">
              <a:spcBef>
                <a:spcPct val="0"/>
              </a:spcBef>
              <a:spcAft>
                <a:spcPct val="0"/>
              </a:spcAft>
              <a:defRPr>
                <a:solidFill>
                  <a:schemeClr val="tx1"/>
                </a:solidFill>
                <a:latin typeface="Segoe UI" panose="020B0502040204020203" pitchFamily="34" charset="0"/>
              </a:defRPr>
            </a:lvl8pPr>
            <a:lvl9pPr marL="3886200" indent="-228600" defTabSz="931863" eaLnBrk="0" fontAlgn="base" hangingPunct="0">
              <a:spcBef>
                <a:spcPct val="0"/>
              </a:spcBef>
              <a:spcAft>
                <a:spcPct val="0"/>
              </a:spcAft>
              <a:defRPr>
                <a:solidFill>
                  <a:schemeClr val="tx1"/>
                </a:solidFill>
                <a:latin typeface="Segoe UI" panose="020B0502040204020203" pitchFamily="34" charset="0"/>
              </a:defRPr>
            </a:lvl9pPr>
          </a:lstStyle>
          <a:p>
            <a:pPr defTabSz="931863" fontAlgn="base">
              <a:spcBef>
                <a:spcPct val="0"/>
              </a:spcBef>
              <a:spcAft>
                <a:spcPct val="0"/>
              </a:spcAft>
            </a:pPr>
            <a:fld id="{0C733260-11A9-4CA4-A49A-1E122EE09D28}" type="datetime1">
              <a:rPr lang="en-US" altLang="en-US" smtClean="0"/>
              <a:pPr defTabSz="931863" fontAlgn="base">
                <a:spcBef>
                  <a:spcPct val="0"/>
                </a:spcBef>
                <a:spcAft>
                  <a:spcPct val="0"/>
                </a:spcAft>
              </a:pPr>
              <a:t>1/26/17</a:t>
            </a:fld>
            <a:endParaRPr lang="en-US" altLang="en-US" smtClean="0"/>
          </a:p>
        </p:txBody>
      </p:sp>
      <p:sp>
        <p:nvSpPr>
          <p:cNvPr id="33798" name="Slide Number Placeholder 5"/>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931863" eaLnBrk="0" fontAlgn="base" hangingPunct="0">
              <a:spcBef>
                <a:spcPct val="0"/>
              </a:spcBef>
              <a:spcAft>
                <a:spcPct val="0"/>
              </a:spcAft>
              <a:defRPr>
                <a:solidFill>
                  <a:schemeClr val="tx1"/>
                </a:solidFill>
                <a:latin typeface="Segoe UI" panose="020B0502040204020203" pitchFamily="34" charset="0"/>
              </a:defRPr>
            </a:lvl6pPr>
            <a:lvl7pPr marL="2971800" indent="-228600" defTabSz="931863" eaLnBrk="0" fontAlgn="base" hangingPunct="0">
              <a:spcBef>
                <a:spcPct val="0"/>
              </a:spcBef>
              <a:spcAft>
                <a:spcPct val="0"/>
              </a:spcAft>
              <a:defRPr>
                <a:solidFill>
                  <a:schemeClr val="tx1"/>
                </a:solidFill>
                <a:latin typeface="Segoe UI" panose="020B0502040204020203" pitchFamily="34" charset="0"/>
              </a:defRPr>
            </a:lvl7pPr>
            <a:lvl8pPr marL="3429000" indent="-228600" defTabSz="931863" eaLnBrk="0" fontAlgn="base" hangingPunct="0">
              <a:spcBef>
                <a:spcPct val="0"/>
              </a:spcBef>
              <a:spcAft>
                <a:spcPct val="0"/>
              </a:spcAft>
              <a:defRPr>
                <a:solidFill>
                  <a:schemeClr val="tx1"/>
                </a:solidFill>
                <a:latin typeface="Segoe UI" panose="020B0502040204020203" pitchFamily="34" charset="0"/>
              </a:defRPr>
            </a:lvl8pPr>
            <a:lvl9pPr marL="3886200" indent="-228600" defTabSz="931863" eaLnBrk="0" fontAlgn="base" hangingPunct="0">
              <a:spcBef>
                <a:spcPct val="0"/>
              </a:spcBef>
              <a:spcAft>
                <a:spcPct val="0"/>
              </a:spcAft>
              <a:defRPr>
                <a:solidFill>
                  <a:schemeClr val="tx1"/>
                </a:solidFill>
                <a:latin typeface="Segoe UI" panose="020B0502040204020203" pitchFamily="34" charset="0"/>
              </a:defRPr>
            </a:lvl9pPr>
          </a:lstStyle>
          <a:p>
            <a:pPr defTabSz="931863" fontAlgn="base">
              <a:spcBef>
                <a:spcPct val="0"/>
              </a:spcBef>
              <a:spcAft>
                <a:spcPct val="0"/>
              </a:spcAft>
            </a:pPr>
            <a:fld id="{ECBE045A-FECB-4536-913E-193ADADC23FD}" type="slidenum">
              <a:rPr lang="en-US" altLang="en-US" smtClean="0"/>
              <a:pPr defTabSz="931863" fontAlgn="base">
                <a:spcBef>
                  <a:spcPct val="0"/>
                </a:spcBef>
                <a:spcAft>
                  <a:spcPct val="0"/>
                </a:spcAft>
              </a:pPr>
              <a:t>104</a:t>
            </a:fld>
            <a:endParaRPr lang="en-US" altLang="en-US" smtClean="0"/>
          </a:p>
        </p:txBody>
      </p:sp>
    </p:spTree>
    <p:extLst>
      <p:ext uri="{BB962C8B-B14F-4D97-AF65-F5344CB8AC3E}">
        <p14:creationId xmlns:p14="http://schemas.microsoft.com/office/powerpoint/2010/main" val="2372510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pPr>
            <a:r>
              <a:rPr lang="en-US" altLang="en-US" dirty="0" smtClean="0"/>
              <a:t>Now moving to the generation systems</a:t>
            </a:r>
          </a:p>
          <a:p>
            <a:pPr marL="171450" indent="-171450" eaLnBrk="1" hangingPunct="1">
              <a:spcBef>
                <a:spcPct val="0"/>
              </a:spcBef>
              <a:buFontTx/>
              <a:buChar char="•"/>
            </a:pPr>
            <a:r>
              <a:rPr lang="en-US" altLang="en-US" dirty="0" smtClean="0"/>
              <a:t>In the Maximum Entropy Language Model, input must be discrete labels (words)</a:t>
            </a:r>
          </a:p>
          <a:p>
            <a:pPr marL="171450" indent="-171450" eaLnBrk="1" hangingPunct="1">
              <a:spcBef>
                <a:spcPct val="0"/>
              </a:spcBef>
              <a:buFontTx/>
              <a:buChar char="•"/>
            </a:pPr>
            <a:r>
              <a:rPr lang="en-US" altLang="en-US" dirty="0" smtClean="0"/>
              <a:t>To get these words, we apply MIL to the last layers of the CNN</a:t>
            </a:r>
          </a:p>
          <a:p>
            <a:pPr marL="171450" indent="-171450" eaLnBrk="1" hangingPunct="1">
              <a:spcBef>
                <a:spcPct val="0"/>
              </a:spcBef>
              <a:buFontTx/>
              <a:buChar char="•"/>
            </a:pPr>
            <a:r>
              <a:rPr lang="en-US" altLang="en-US" dirty="0" smtClean="0"/>
              <a:t>Image treated as a bunch of regions at the fc7 layer</a:t>
            </a:r>
          </a:p>
          <a:p>
            <a:pPr marL="171450" indent="-171450" eaLnBrk="1" hangingPunct="1">
              <a:spcBef>
                <a:spcPct val="0"/>
              </a:spcBef>
              <a:buFontTx/>
              <a:buChar char="•"/>
            </a:pPr>
            <a:r>
              <a:rPr lang="en-US" altLang="en-US" dirty="0" smtClean="0"/>
              <a:t>Each fc7 (one per region) feed forward to the final </a:t>
            </a:r>
            <a:r>
              <a:rPr lang="en-US" altLang="en-US" dirty="0" err="1" smtClean="0"/>
              <a:t>softmax</a:t>
            </a:r>
            <a:r>
              <a:rPr lang="en-US" altLang="en-US" dirty="0" smtClean="0"/>
              <a:t> layer</a:t>
            </a:r>
          </a:p>
          <a:p>
            <a:pPr marL="171450" indent="-171450" eaLnBrk="1" hangingPunct="1">
              <a:spcBef>
                <a:spcPct val="0"/>
              </a:spcBef>
              <a:buFontTx/>
              <a:buChar char="•"/>
            </a:pPr>
            <a:r>
              <a:rPr lang="en-US" altLang="en-US" dirty="0" smtClean="0"/>
              <a:t>Each </a:t>
            </a:r>
            <a:r>
              <a:rPr lang="en-US" altLang="en-US" dirty="0" err="1" smtClean="0"/>
              <a:t>softmax</a:t>
            </a:r>
            <a:r>
              <a:rPr lang="en-US" altLang="en-US" dirty="0" smtClean="0"/>
              <a:t> layer provides distribution over words for its corresponding region</a:t>
            </a:r>
          </a:p>
          <a:p>
            <a:pPr marL="171450" indent="-171450" eaLnBrk="1" hangingPunct="1">
              <a:spcBef>
                <a:spcPct val="0"/>
              </a:spcBef>
              <a:buFontTx/>
              <a:buChar char="•"/>
            </a:pPr>
            <a:r>
              <a:rPr lang="en-US" altLang="en-US" dirty="0" smtClean="0"/>
              <a:t>We use votes from all of these regions in a noisy-or MIL framework to produce labels for *whole* image</a:t>
            </a:r>
          </a:p>
        </p:txBody>
      </p:sp>
      <p:sp>
        <p:nvSpPr>
          <p:cNvPr id="4" name="Footer Placeholder 3"/>
          <p:cNvSpPr>
            <a:spLocks noGrp="1"/>
          </p:cNvSpPr>
          <p:nvPr>
            <p:ph type="ftr" sz="quarter" idx="4"/>
          </p:nvPr>
        </p:nvSpPr>
        <p:spPr>
          <a:xfrm>
            <a:off x="0" y="8686800"/>
            <a:ext cx="5920740" cy="355964"/>
          </a:xfrm>
        </p:spPr>
        <p:txBody>
          <a:bodyPr/>
          <a:lstStyle/>
          <a:p>
            <a:pPr>
              <a:defRPr/>
            </a:pPr>
            <a:r>
              <a:rPr lang="en-US"/>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3797"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931863" eaLnBrk="0" fontAlgn="base" hangingPunct="0">
              <a:spcBef>
                <a:spcPct val="0"/>
              </a:spcBef>
              <a:spcAft>
                <a:spcPct val="0"/>
              </a:spcAft>
              <a:defRPr>
                <a:solidFill>
                  <a:schemeClr val="tx1"/>
                </a:solidFill>
                <a:latin typeface="Segoe UI" panose="020B0502040204020203" pitchFamily="34" charset="0"/>
              </a:defRPr>
            </a:lvl6pPr>
            <a:lvl7pPr marL="2971800" indent="-228600" defTabSz="931863" eaLnBrk="0" fontAlgn="base" hangingPunct="0">
              <a:spcBef>
                <a:spcPct val="0"/>
              </a:spcBef>
              <a:spcAft>
                <a:spcPct val="0"/>
              </a:spcAft>
              <a:defRPr>
                <a:solidFill>
                  <a:schemeClr val="tx1"/>
                </a:solidFill>
                <a:latin typeface="Segoe UI" panose="020B0502040204020203" pitchFamily="34" charset="0"/>
              </a:defRPr>
            </a:lvl7pPr>
            <a:lvl8pPr marL="3429000" indent="-228600" defTabSz="931863" eaLnBrk="0" fontAlgn="base" hangingPunct="0">
              <a:spcBef>
                <a:spcPct val="0"/>
              </a:spcBef>
              <a:spcAft>
                <a:spcPct val="0"/>
              </a:spcAft>
              <a:defRPr>
                <a:solidFill>
                  <a:schemeClr val="tx1"/>
                </a:solidFill>
                <a:latin typeface="Segoe UI" panose="020B0502040204020203" pitchFamily="34" charset="0"/>
              </a:defRPr>
            </a:lvl8pPr>
            <a:lvl9pPr marL="3886200" indent="-228600" defTabSz="931863" eaLnBrk="0" fontAlgn="base" hangingPunct="0">
              <a:spcBef>
                <a:spcPct val="0"/>
              </a:spcBef>
              <a:spcAft>
                <a:spcPct val="0"/>
              </a:spcAft>
              <a:defRPr>
                <a:solidFill>
                  <a:schemeClr val="tx1"/>
                </a:solidFill>
                <a:latin typeface="Segoe UI" panose="020B0502040204020203" pitchFamily="34" charset="0"/>
              </a:defRPr>
            </a:lvl9pPr>
          </a:lstStyle>
          <a:p>
            <a:pPr defTabSz="931863" fontAlgn="base">
              <a:spcBef>
                <a:spcPct val="0"/>
              </a:spcBef>
              <a:spcAft>
                <a:spcPct val="0"/>
              </a:spcAft>
            </a:pPr>
            <a:fld id="{0C733260-11A9-4CA4-A49A-1E122EE09D28}" type="datetime1">
              <a:rPr lang="en-US" altLang="en-US" smtClean="0"/>
              <a:pPr defTabSz="931863" fontAlgn="base">
                <a:spcBef>
                  <a:spcPct val="0"/>
                </a:spcBef>
                <a:spcAft>
                  <a:spcPct val="0"/>
                </a:spcAft>
              </a:pPr>
              <a:t>1/26/17</a:t>
            </a:fld>
            <a:endParaRPr lang="en-US" altLang="en-US" smtClean="0"/>
          </a:p>
        </p:txBody>
      </p:sp>
      <p:sp>
        <p:nvSpPr>
          <p:cNvPr id="33798" name="Slide Number Placeholder 5"/>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931863" eaLnBrk="0" fontAlgn="base" hangingPunct="0">
              <a:spcBef>
                <a:spcPct val="0"/>
              </a:spcBef>
              <a:spcAft>
                <a:spcPct val="0"/>
              </a:spcAft>
              <a:defRPr>
                <a:solidFill>
                  <a:schemeClr val="tx1"/>
                </a:solidFill>
                <a:latin typeface="Segoe UI" panose="020B0502040204020203" pitchFamily="34" charset="0"/>
              </a:defRPr>
            </a:lvl6pPr>
            <a:lvl7pPr marL="2971800" indent="-228600" defTabSz="931863" eaLnBrk="0" fontAlgn="base" hangingPunct="0">
              <a:spcBef>
                <a:spcPct val="0"/>
              </a:spcBef>
              <a:spcAft>
                <a:spcPct val="0"/>
              </a:spcAft>
              <a:defRPr>
                <a:solidFill>
                  <a:schemeClr val="tx1"/>
                </a:solidFill>
                <a:latin typeface="Segoe UI" panose="020B0502040204020203" pitchFamily="34" charset="0"/>
              </a:defRPr>
            </a:lvl7pPr>
            <a:lvl8pPr marL="3429000" indent="-228600" defTabSz="931863" eaLnBrk="0" fontAlgn="base" hangingPunct="0">
              <a:spcBef>
                <a:spcPct val="0"/>
              </a:spcBef>
              <a:spcAft>
                <a:spcPct val="0"/>
              </a:spcAft>
              <a:defRPr>
                <a:solidFill>
                  <a:schemeClr val="tx1"/>
                </a:solidFill>
                <a:latin typeface="Segoe UI" panose="020B0502040204020203" pitchFamily="34" charset="0"/>
              </a:defRPr>
            </a:lvl8pPr>
            <a:lvl9pPr marL="3886200" indent="-228600" defTabSz="931863" eaLnBrk="0" fontAlgn="base" hangingPunct="0">
              <a:spcBef>
                <a:spcPct val="0"/>
              </a:spcBef>
              <a:spcAft>
                <a:spcPct val="0"/>
              </a:spcAft>
              <a:defRPr>
                <a:solidFill>
                  <a:schemeClr val="tx1"/>
                </a:solidFill>
                <a:latin typeface="Segoe UI" panose="020B0502040204020203" pitchFamily="34" charset="0"/>
              </a:defRPr>
            </a:lvl9pPr>
          </a:lstStyle>
          <a:p>
            <a:pPr defTabSz="931863" fontAlgn="base">
              <a:spcBef>
                <a:spcPct val="0"/>
              </a:spcBef>
              <a:spcAft>
                <a:spcPct val="0"/>
              </a:spcAft>
            </a:pPr>
            <a:fld id="{ECBE045A-FECB-4536-913E-193ADADC23FD}" type="slidenum">
              <a:rPr lang="en-US" altLang="en-US" smtClean="0"/>
              <a:pPr defTabSz="931863" fontAlgn="base">
                <a:spcBef>
                  <a:spcPct val="0"/>
                </a:spcBef>
                <a:spcAft>
                  <a:spcPct val="0"/>
                </a:spcAft>
              </a:pPr>
              <a:t>105</a:t>
            </a:fld>
            <a:endParaRPr lang="en-US" altLang="en-US" smtClean="0"/>
          </a:p>
        </p:txBody>
      </p:sp>
    </p:spTree>
    <p:extLst>
      <p:ext uri="{BB962C8B-B14F-4D97-AF65-F5344CB8AC3E}">
        <p14:creationId xmlns:p14="http://schemas.microsoft.com/office/powerpoint/2010/main" val="902552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pPr>
            <a:r>
              <a:rPr lang="en-US" altLang="en-US" dirty="0" smtClean="0"/>
              <a:t>Now moving to the generation systems</a:t>
            </a:r>
          </a:p>
          <a:p>
            <a:pPr marL="171450" indent="-171450" eaLnBrk="1" hangingPunct="1">
              <a:spcBef>
                <a:spcPct val="0"/>
              </a:spcBef>
              <a:buFontTx/>
              <a:buChar char="•"/>
            </a:pPr>
            <a:r>
              <a:rPr lang="en-US" altLang="en-US" dirty="0" smtClean="0"/>
              <a:t>In the Maximum Entropy Language Model, input must be discrete labels (words)</a:t>
            </a:r>
          </a:p>
          <a:p>
            <a:pPr marL="171450" indent="-171450" eaLnBrk="1" hangingPunct="1">
              <a:spcBef>
                <a:spcPct val="0"/>
              </a:spcBef>
              <a:buFontTx/>
              <a:buChar char="•"/>
            </a:pPr>
            <a:r>
              <a:rPr lang="en-US" altLang="en-US" dirty="0" smtClean="0"/>
              <a:t>To get these words, we apply MIL to the last layers of the CNN</a:t>
            </a:r>
          </a:p>
          <a:p>
            <a:pPr marL="171450" indent="-171450" eaLnBrk="1" hangingPunct="1">
              <a:spcBef>
                <a:spcPct val="0"/>
              </a:spcBef>
              <a:buFontTx/>
              <a:buChar char="•"/>
            </a:pPr>
            <a:r>
              <a:rPr lang="en-US" altLang="en-US" dirty="0" smtClean="0"/>
              <a:t>Image treated as a bunch of regions at the fc7 layer</a:t>
            </a:r>
          </a:p>
          <a:p>
            <a:pPr marL="171450" indent="-171450" eaLnBrk="1" hangingPunct="1">
              <a:spcBef>
                <a:spcPct val="0"/>
              </a:spcBef>
              <a:buFontTx/>
              <a:buChar char="•"/>
            </a:pPr>
            <a:r>
              <a:rPr lang="en-US" altLang="en-US" dirty="0" smtClean="0"/>
              <a:t>Each fc7 (one per region) feed forward to the final </a:t>
            </a:r>
            <a:r>
              <a:rPr lang="en-US" altLang="en-US" dirty="0" err="1" smtClean="0"/>
              <a:t>softmax</a:t>
            </a:r>
            <a:r>
              <a:rPr lang="en-US" altLang="en-US" dirty="0" smtClean="0"/>
              <a:t> layer</a:t>
            </a:r>
          </a:p>
          <a:p>
            <a:pPr marL="171450" indent="-171450" eaLnBrk="1" hangingPunct="1">
              <a:spcBef>
                <a:spcPct val="0"/>
              </a:spcBef>
              <a:buFontTx/>
              <a:buChar char="•"/>
            </a:pPr>
            <a:r>
              <a:rPr lang="en-US" altLang="en-US" dirty="0" smtClean="0"/>
              <a:t>Each </a:t>
            </a:r>
            <a:r>
              <a:rPr lang="en-US" altLang="en-US" dirty="0" err="1" smtClean="0"/>
              <a:t>softmax</a:t>
            </a:r>
            <a:r>
              <a:rPr lang="en-US" altLang="en-US" dirty="0" smtClean="0"/>
              <a:t> layer provides distribution over words for its corresponding region</a:t>
            </a:r>
          </a:p>
          <a:p>
            <a:pPr marL="171450" indent="-171450" eaLnBrk="1" hangingPunct="1">
              <a:spcBef>
                <a:spcPct val="0"/>
              </a:spcBef>
              <a:buFontTx/>
              <a:buChar char="•"/>
            </a:pPr>
            <a:r>
              <a:rPr lang="en-US" altLang="en-US" dirty="0" smtClean="0"/>
              <a:t>We use votes from all of these regions in a noisy-or MIL framework to produce labels for *whole* image</a:t>
            </a:r>
          </a:p>
        </p:txBody>
      </p:sp>
      <p:sp>
        <p:nvSpPr>
          <p:cNvPr id="4" name="Footer Placeholder 3"/>
          <p:cNvSpPr>
            <a:spLocks noGrp="1"/>
          </p:cNvSpPr>
          <p:nvPr>
            <p:ph type="ftr" sz="quarter" idx="4"/>
          </p:nvPr>
        </p:nvSpPr>
        <p:spPr>
          <a:xfrm>
            <a:off x="0" y="8686800"/>
            <a:ext cx="5920740" cy="355964"/>
          </a:xfrm>
        </p:spPr>
        <p:txBody>
          <a:bodyPr/>
          <a:lstStyle/>
          <a:p>
            <a:pPr>
              <a:defRPr/>
            </a:pPr>
            <a:r>
              <a:rPr lang="en-US"/>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3797"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931863" eaLnBrk="0" fontAlgn="base" hangingPunct="0">
              <a:spcBef>
                <a:spcPct val="0"/>
              </a:spcBef>
              <a:spcAft>
                <a:spcPct val="0"/>
              </a:spcAft>
              <a:defRPr>
                <a:solidFill>
                  <a:schemeClr val="tx1"/>
                </a:solidFill>
                <a:latin typeface="Segoe UI" panose="020B0502040204020203" pitchFamily="34" charset="0"/>
              </a:defRPr>
            </a:lvl6pPr>
            <a:lvl7pPr marL="2971800" indent="-228600" defTabSz="931863" eaLnBrk="0" fontAlgn="base" hangingPunct="0">
              <a:spcBef>
                <a:spcPct val="0"/>
              </a:spcBef>
              <a:spcAft>
                <a:spcPct val="0"/>
              </a:spcAft>
              <a:defRPr>
                <a:solidFill>
                  <a:schemeClr val="tx1"/>
                </a:solidFill>
                <a:latin typeface="Segoe UI" panose="020B0502040204020203" pitchFamily="34" charset="0"/>
              </a:defRPr>
            </a:lvl7pPr>
            <a:lvl8pPr marL="3429000" indent="-228600" defTabSz="931863" eaLnBrk="0" fontAlgn="base" hangingPunct="0">
              <a:spcBef>
                <a:spcPct val="0"/>
              </a:spcBef>
              <a:spcAft>
                <a:spcPct val="0"/>
              </a:spcAft>
              <a:defRPr>
                <a:solidFill>
                  <a:schemeClr val="tx1"/>
                </a:solidFill>
                <a:latin typeface="Segoe UI" panose="020B0502040204020203" pitchFamily="34" charset="0"/>
              </a:defRPr>
            </a:lvl8pPr>
            <a:lvl9pPr marL="3886200" indent="-228600" defTabSz="931863" eaLnBrk="0" fontAlgn="base" hangingPunct="0">
              <a:spcBef>
                <a:spcPct val="0"/>
              </a:spcBef>
              <a:spcAft>
                <a:spcPct val="0"/>
              </a:spcAft>
              <a:defRPr>
                <a:solidFill>
                  <a:schemeClr val="tx1"/>
                </a:solidFill>
                <a:latin typeface="Segoe UI" panose="020B0502040204020203" pitchFamily="34" charset="0"/>
              </a:defRPr>
            </a:lvl9pPr>
          </a:lstStyle>
          <a:p>
            <a:pPr defTabSz="931863" fontAlgn="base">
              <a:spcBef>
                <a:spcPct val="0"/>
              </a:spcBef>
              <a:spcAft>
                <a:spcPct val="0"/>
              </a:spcAft>
            </a:pPr>
            <a:fld id="{0C733260-11A9-4CA4-A49A-1E122EE09D28}" type="datetime1">
              <a:rPr lang="en-US" altLang="en-US" smtClean="0"/>
              <a:pPr defTabSz="931863" fontAlgn="base">
                <a:spcBef>
                  <a:spcPct val="0"/>
                </a:spcBef>
                <a:spcAft>
                  <a:spcPct val="0"/>
                </a:spcAft>
              </a:pPr>
              <a:t>1/26/17</a:t>
            </a:fld>
            <a:endParaRPr lang="en-US" altLang="en-US" smtClean="0"/>
          </a:p>
        </p:txBody>
      </p:sp>
      <p:sp>
        <p:nvSpPr>
          <p:cNvPr id="33798" name="Slide Number Placeholder 5"/>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931863" eaLnBrk="0" fontAlgn="base" hangingPunct="0">
              <a:spcBef>
                <a:spcPct val="0"/>
              </a:spcBef>
              <a:spcAft>
                <a:spcPct val="0"/>
              </a:spcAft>
              <a:defRPr>
                <a:solidFill>
                  <a:schemeClr val="tx1"/>
                </a:solidFill>
                <a:latin typeface="Segoe UI" panose="020B0502040204020203" pitchFamily="34" charset="0"/>
              </a:defRPr>
            </a:lvl6pPr>
            <a:lvl7pPr marL="2971800" indent="-228600" defTabSz="931863" eaLnBrk="0" fontAlgn="base" hangingPunct="0">
              <a:spcBef>
                <a:spcPct val="0"/>
              </a:spcBef>
              <a:spcAft>
                <a:spcPct val="0"/>
              </a:spcAft>
              <a:defRPr>
                <a:solidFill>
                  <a:schemeClr val="tx1"/>
                </a:solidFill>
                <a:latin typeface="Segoe UI" panose="020B0502040204020203" pitchFamily="34" charset="0"/>
              </a:defRPr>
            </a:lvl7pPr>
            <a:lvl8pPr marL="3429000" indent="-228600" defTabSz="931863" eaLnBrk="0" fontAlgn="base" hangingPunct="0">
              <a:spcBef>
                <a:spcPct val="0"/>
              </a:spcBef>
              <a:spcAft>
                <a:spcPct val="0"/>
              </a:spcAft>
              <a:defRPr>
                <a:solidFill>
                  <a:schemeClr val="tx1"/>
                </a:solidFill>
                <a:latin typeface="Segoe UI" panose="020B0502040204020203" pitchFamily="34" charset="0"/>
              </a:defRPr>
            </a:lvl8pPr>
            <a:lvl9pPr marL="3886200" indent="-228600" defTabSz="931863" eaLnBrk="0" fontAlgn="base" hangingPunct="0">
              <a:spcBef>
                <a:spcPct val="0"/>
              </a:spcBef>
              <a:spcAft>
                <a:spcPct val="0"/>
              </a:spcAft>
              <a:defRPr>
                <a:solidFill>
                  <a:schemeClr val="tx1"/>
                </a:solidFill>
                <a:latin typeface="Segoe UI" panose="020B0502040204020203" pitchFamily="34" charset="0"/>
              </a:defRPr>
            </a:lvl9pPr>
          </a:lstStyle>
          <a:p>
            <a:pPr defTabSz="931863" fontAlgn="base">
              <a:spcBef>
                <a:spcPct val="0"/>
              </a:spcBef>
              <a:spcAft>
                <a:spcPct val="0"/>
              </a:spcAft>
            </a:pPr>
            <a:fld id="{ECBE045A-FECB-4536-913E-193ADADC23FD}" type="slidenum">
              <a:rPr lang="en-US" altLang="en-US" smtClean="0"/>
              <a:pPr defTabSz="931863" fontAlgn="base">
                <a:spcBef>
                  <a:spcPct val="0"/>
                </a:spcBef>
                <a:spcAft>
                  <a:spcPct val="0"/>
                </a:spcAft>
              </a:pPr>
              <a:t>106</a:t>
            </a:fld>
            <a:endParaRPr lang="en-US" altLang="en-US" smtClean="0"/>
          </a:p>
        </p:txBody>
      </p:sp>
    </p:spTree>
    <p:extLst>
      <p:ext uri="{BB962C8B-B14F-4D97-AF65-F5344CB8AC3E}">
        <p14:creationId xmlns:p14="http://schemas.microsoft.com/office/powerpoint/2010/main" val="3681107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3</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3</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baseline="0" dirty="0" smtClean="0"/>
              <a:t>For instance, describe the image in a sentence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pPr>
            <a:r>
              <a:rPr lang="en-US" altLang="en-US" dirty="0" smtClean="0"/>
              <a:t>Now moving to the generation systems</a:t>
            </a:r>
          </a:p>
          <a:p>
            <a:pPr marL="171450" indent="-171450" eaLnBrk="1" hangingPunct="1">
              <a:spcBef>
                <a:spcPct val="0"/>
              </a:spcBef>
              <a:buFontTx/>
              <a:buChar char="•"/>
            </a:pPr>
            <a:r>
              <a:rPr lang="en-US" altLang="en-US" dirty="0" smtClean="0"/>
              <a:t>In the Maximum Entropy Language Model, input must be discrete labels (words)</a:t>
            </a:r>
          </a:p>
          <a:p>
            <a:pPr marL="171450" indent="-171450" eaLnBrk="1" hangingPunct="1">
              <a:spcBef>
                <a:spcPct val="0"/>
              </a:spcBef>
              <a:buFontTx/>
              <a:buChar char="•"/>
            </a:pPr>
            <a:r>
              <a:rPr lang="en-US" altLang="en-US" dirty="0" smtClean="0"/>
              <a:t>To get these words, we apply MIL to the last layers of the CNN</a:t>
            </a:r>
          </a:p>
          <a:p>
            <a:pPr marL="171450" indent="-171450" eaLnBrk="1" hangingPunct="1">
              <a:spcBef>
                <a:spcPct val="0"/>
              </a:spcBef>
              <a:buFontTx/>
              <a:buChar char="•"/>
            </a:pPr>
            <a:r>
              <a:rPr lang="en-US" altLang="en-US" dirty="0" smtClean="0"/>
              <a:t>Image treated as a bunch of regions at the fc7 layer</a:t>
            </a:r>
          </a:p>
          <a:p>
            <a:pPr marL="171450" indent="-171450" eaLnBrk="1" hangingPunct="1">
              <a:spcBef>
                <a:spcPct val="0"/>
              </a:spcBef>
              <a:buFontTx/>
              <a:buChar char="•"/>
            </a:pPr>
            <a:r>
              <a:rPr lang="en-US" altLang="en-US" dirty="0" smtClean="0"/>
              <a:t>Each fc7 (one per region) feed forward to the final </a:t>
            </a:r>
            <a:r>
              <a:rPr lang="en-US" altLang="en-US" dirty="0" err="1" smtClean="0"/>
              <a:t>softmax</a:t>
            </a:r>
            <a:r>
              <a:rPr lang="en-US" altLang="en-US" dirty="0" smtClean="0"/>
              <a:t> layer</a:t>
            </a:r>
          </a:p>
          <a:p>
            <a:pPr marL="171450" indent="-171450" eaLnBrk="1" hangingPunct="1">
              <a:spcBef>
                <a:spcPct val="0"/>
              </a:spcBef>
              <a:buFontTx/>
              <a:buChar char="•"/>
            </a:pPr>
            <a:r>
              <a:rPr lang="en-US" altLang="en-US" dirty="0" smtClean="0"/>
              <a:t>Each </a:t>
            </a:r>
            <a:r>
              <a:rPr lang="en-US" altLang="en-US" dirty="0" err="1" smtClean="0"/>
              <a:t>softmax</a:t>
            </a:r>
            <a:r>
              <a:rPr lang="en-US" altLang="en-US" dirty="0" smtClean="0"/>
              <a:t> layer provides distribution over words for its corresponding region</a:t>
            </a:r>
          </a:p>
          <a:p>
            <a:pPr marL="171450" indent="-171450" eaLnBrk="1" hangingPunct="1">
              <a:spcBef>
                <a:spcPct val="0"/>
              </a:spcBef>
              <a:buFontTx/>
              <a:buChar char="•"/>
            </a:pPr>
            <a:r>
              <a:rPr lang="en-US" altLang="en-US" dirty="0" smtClean="0"/>
              <a:t>We use votes from all of these regions in a noisy-or MIL framework to produce labels for *whole* image</a:t>
            </a:r>
          </a:p>
        </p:txBody>
      </p:sp>
      <p:sp>
        <p:nvSpPr>
          <p:cNvPr id="4" name="Footer Placeholder 3"/>
          <p:cNvSpPr>
            <a:spLocks noGrp="1"/>
          </p:cNvSpPr>
          <p:nvPr>
            <p:ph type="ftr" sz="quarter" idx="4"/>
          </p:nvPr>
        </p:nvSpPr>
        <p:spPr>
          <a:xfrm>
            <a:off x="0" y="8686800"/>
            <a:ext cx="5920740" cy="355964"/>
          </a:xfrm>
        </p:spPr>
        <p:txBody>
          <a:bodyPr/>
          <a:lstStyle/>
          <a:p>
            <a:pPr>
              <a:defRPr/>
            </a:pPr>
            <a:r>
              <a:rPr lang="en-US"/>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3797" name="Date Placeholder 4"/>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931863" eaLnBrk="0" fontAlgn="base" hangingPunct="0">
              <a:spcBef>
                <a:spcPct val="0"/>
              </a:spcBef>
              <a:spcAft>
                <a:spcPct val="0"/>
              </a:spcAft>
              <a:defRPr>
                <a:solidFill>
                  <a:schemeClr val="tx1"/>
                </a:solidFill>
                <a:latin typeface="Segoe UI" panose="020B0502040204020203" pitchFamily="34" charset="0"/>
              </a:defRPr>
            </a:lvl6pPr>
            <a:lvl7pPr marL="2971800" indent="-228600" defTabSz="931863" eaLnBrk="0" fontAlgn="base" hangingPunct="0">
              <a:spcBef>
                <a:spcPct val="0"/>
              </a:spcBef>
              <a:spcAft>
                <a:spcPct val="0"/>
              </a:spcAft>
              <a:defRPr>
                <a:solidFill>
                  <a:schemeClr val="tx1"/>
                </a:solidFill>
                <a:latin typeface="Segoe UI" panose="020B0502040204020203" pitchFamily="34" charset="0"/>
              </a:defRPr>
            </a:lvl7pPr>
            <a:lvl8pPr marL="3429000" indent="-228600" defTabSz="931863" eaLnBrk="0" fontAlgn="base" hangingPunct="0">
              <a:spcBef>
                <a:spcPct val="0"/>
              </a:spcBef>
              <a:spcAft>
                <a:spcPct val="0"/>
              </a:spcAft>
              <a:defRPr>
                <a:solidFill>
                  <a:schemeClr val="tx1"/>
                </a:solidFill>
                <a:latin typeface="Segoe UI" panose="020B0502040204020203" pitchFamily="34" charset="0"/>
              </a:defRPr>
            </a:lvl8pPr>
            <a:lvl9pPr marL="3886200" indent="-228600" defTabSz="931863" eaLnBrk="0" fontAlgn="base" hangingPunct="0">
              <a:spcBef>
                <a:spcPct val="0"/>
              </a:spcBef>
              <a:spcAft>
                <a:spcPct val="0"/>
              </a:spcAft>
              <a:defRPr>
                <a:solidFill>
                  <a:schemeClr val="tx1"/>
                </a:solidFill>
                <a:latin typeface="Segoe UI" panose="020B0502040204020203" pitchFamily="34" charset="0"/>
              </a:defRPr>
            </a:lvl9pPr>
          </a:lstStyle>
          <a:p>
            <a:pPr defTabSz="931863" fontAlgn="base">
              <a:spcBef>
                <a:spcPct val="0"/>
              </a:spcBef>
              <a:spcAft>
                <a:spcPct val="0"/>
              </a:spcAft>
            </a:pPr>
            <a:fld id="{0C733260-11A9-4CA4-A49A-1E122EE09D28}" type="datetime1">
              <a:rPr lang="en-US" altLang="en-US" smtClean="0"/>
              <a:pPr defTabSz="931863" fontAlgn="base">
                <a:spcBef>
                  <a:spcPct val="0"/>
                </a:spcBef>
                <a:spcAft>
                  <a:spcPct val="0"/>
                </a:spcAft>
              </a:pPr>
              <a:t>1/26/17</a:t>
            </a:fld>
            <a:endParaRPr lang="en-US" altLang="en-US" smtClean="0"/>
          </a:p>
        </p:txBody>
      </p:sp>
      <p:sp>
        <p:nvSpPr>
          <p:cNvPr id="33798" name="Slide Number Placeholder 5"/>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931863" eaLnBrk="0" fontAlgn="base" hangingPunct="0">
              <a:spcBef>
                <a:spcPct val="0"/>
              </a:spcBef>
              <a:spcAft>
                <a:spcPct val="0"/>
              </a:spcAft>
              <a:defRPr>
                <a:solidFill>
                  <a:schemeClr val="tx1"/>
                </a:solidFill>
                <a:latin typeface="Segoe UI" panose="020B0502040204020203" pitchFamily="34" charset="0"/>
              </a:defRPr>
            </a:lvl6pPr>
            <a:lvl7pPr marL="2971800" indent="-228600" defTabSz="931863" eaLnBrk="0" fontAlgn="base" hangingPunct="0">
              <a:spcBef>
                <a:spcPct val="0"/>
              </a:spcBef>
              <a:spcAft>
                <a:spcPct val="0"/>
              </a:spcAft>
              <a:defRPr>
                <a:solidFill>
                  <a:schemeClr val="tx1"/>
                </a:solidFill>
                <a:latin typeface="Segoe UI" panose="020B0502040204020203" pitchFamily="34" charset="0"/>
              </a:defRPr>
            </a:lvl7pPr>
            <a:lvl8pPr marL="3429000" indent="-228600" defTabSz="931863" eaLnBrk="0" fontAlgn="base" hangingPunct="0">
              <a:spcBef>
                <a:spcPct val="0"/>
              </a:spcBef>
              <a:spcAft>
                <a:spcPct val="0"/>
              </a:spcAft>
              <a:defRPr>
                <a:solidFill>
                  <a:schemeClr val="tx1"/>
                </a:solidFill>
                <a:latin typeface="Segoe UI" panose="020B0502040204020203" pitchFamily="34" charset="0"/>
              </a:defRPr>
            </a:lvl8pPr>
            <a:lvl9pPr marL="3886200" indent="-228600" defTabSz="931863" eaLnBrk="0" fontAlgn="base" hangingPunct="0">
              <a:spcBef>
                <a:spcPct val="0"/>
              </a:spcBef>
              <a:spcAft>
                <a:spcPct val="0"/>
              </a:spcAft>
              <a:defRPr>
                <a:solidFill>
                  <a:schemeClr val="tx1"/>
                </a:solidFill>
                <a:latin typeface="Segoe UI" panose="020B0502040204020203" pitchFamily="34" charset="0"/>
              </a:defRPr>
            </a:lvl9pPr>
          </a:lstStyle>
          <a:p>
            <a:pPr defTabSz="931863" fontAlgn="base">
              <a:spcBef>
                <a:spcPct val="0"/>
              </a:spcBef>
              <a:spcAft>
                <a:spcPct val="0"/>
              </a:spcAft>
            </a:pPr>
            <a:fld id="{ECBE045A-FECB-4536-913E-193ADADC23FD}" type="slidenum">
              <a:rPr lang="en-US" altLang="en-US" smtClean="0"/>
              <a:pPr defTabSz="931863" fontAlgn="base">
                <a:spcBef>
                  <a:spcPct val="0"/>
                </a:spcBef>
                <a:spcAft>
                  <a:spcPct val="0"/>
                </a:spcAft>
              </a:pPr>
              <a:t>107</a:t>
            </a:fld>
            <a:endParaRPr lang="en-US" altLang="en-US" smtClean="0"/>
          </a:p>
        </p:txBody>
      </p:sp>
    </p:spTree>
    <p:extLst>
      <p:ext uri="{BB962C8B-B14F-4D97-AF65-F5344CB8AC3E}">
        <p14:creationId xmlns:p14="http://schemas.microsoft.com/office/powerpoint/2010/main" val="354556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122"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51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DCFF30A9-1086-3942-B9B9-954C1C4E9F34}" type="slidenum">
              <a:rPr lang="en-US"/>
              <a:pPr/>
              <a:t>111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170" name="Notes Placeholde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33C8C7E-F957-C440-ADE8-33C29D5B804D}" type="slidenum">
              <a:rPr lang="en-US"/>
              <a:pPr/>
              <a:t>113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1143000" y="685800"/>
            <a:ext cx="4572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r>
              <a:t>“we need to figure out what words mean, and we need to figure out how to put them together. people have worked on both, but in different literatures”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1143000" y="685800"/>
            <a:ext cx="4572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“vision people are good at figuring out what words mean, and neural nets are a good tool”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1143000" y="685800"/>
            <a:ext cx="4572000" cy="3429000"/>
          </a:xfrm>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what nlp has been good at as a community is figuring out the compositional aspects of this—semantic parsing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t>build in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xfrm>
            <a:off x="1143000" y="685800"/>
            <a:ext cx="4572000" cy="3429000"/>
          </a:xfrm>
          <a:prstGeom prst="rect">
            <a:avLst/>
          </a:prstGeom>
        </p:spPr>
        <p:txBody>
          <a:bodyPr/>
          <a:lstStyle/>
          <a:p>
            <a:endParaRPr/>
          </a:p>
        </p:txBody>
      </p:sp>
      <p:sp>
        <p:nvSpPr>
          <p:cNvPr id="601" name="Shape 601"/>
          <p:cNvSpPr>
            <a:spLocks noGrp="1"/>
          </p:cNvSpPr>
          <p:nvPr>
            <p:ph type="body" sz="quarter" idx="1"/>
          </p:nvPr>
        </p:nvSpPr>
        <p:spPr>
          <a:prstGeom prst="rect">
            <a:avLst/>
          </a:prstGeom>
        </p:spPr>
        <p:txBody>
          <a:bodyPr/>
          <a:lstStyle/>
          <a:p>
            <a:r>
              <a:t>build in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xfrm>
            <a:off x="1143000" y="685800"/>
            <a:ext cx="4572000" cy="3429000"/>
          </a:xfrm>
          <a:prstGeom prst="rect">
            <a:avLst/>
          </a:prstGeom>
        </p:spPr>
        <p:txBody>
          <a:bodyPr/>
          <a:lstStyle/>
          <a:p>
            <a:endParaRPr/>
          </a:p>
        </p:txBody>
      </p:sp>
      <p:sp>
        <p:nvSpPr>
          <p:cNvPr id="750" name="Shape 750"/>
          <p:cNvSpPr>
            <a:spLocks noGrp="1"/>
          </p:cNvSpPr>
          <p:nvPr>
            <p:ph type="body" sz="quarter" idx="1"/>
          </p:nvPr>
        </p:nvSpPr>
        <p:spPr>
          <a:prstGeom prst="rect">
            <a:avLst/>
          </a:prstGeom>
        </p:spPr>
        <p:txBody>
          <a:bodyPr/>
          <a:lstStyle/>
          <a:p>
            <a:r>
              <a:t>“this is a layout” STOP</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129</a:t>
            </a:fld>
            <a:endParaRPr lang="en-US"/>
          </a:p>
        </p:txBody>
      </p:sp>
    </p:spTree>
    <p:extLst>
      <p:ext uri="{BB962C8B-B14F-4D97-AF65-F5344CB8AC3E}">
        <p14:creationId xmlns:p14="http://schemas.microsoft.com/office/powerpoint/2010/main" val="116296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4</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4</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smtClean="0"/>
              <a:t>Or tell a story about the image</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130</a:t>
            </a:fld>
            <a:endParaRPr lang="en-US"/>
          </a:p>
        </p:txBody>
      </p:sp>
    </p:spTree>
    <p:extLst>
      <p:ext uri="{BB962C8B-B14F-4D97-AF65-F5344CB8AC3E}">
        <p14:creationId xmlns:p14="http://schemas.microsoft.com/office/powerpoint/2010/main" val="40733272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131</a:t>
            </a:fld>
            <a:endParaRPr lang="en-US"/>
          </a:p>
        </p:txBody>
      </p:sp>
    </p:spTree>
    <p:extLst>
      <p:ext uri="{BB962C8B-B14F-4D97-AF65-F5344CB8AC3E}">
        <p14:creationId xmlns:p14="http://schemas.microsoft.com/office/powerpoint/2010/main" val="3558596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132</a:t>
            </a:fld>
            <a:endParaRPr lang="en-US"/>
          </a:p>
        </p:txBody>
      </p:sp>
    </p:spTree>
    <p:extLst>
      <p:ext uri="{BB962C8B-B14F-4D97-AF65-F5344CB8AC3E}">
        <p14:creationId xmlns:p14="http://schemas.microsoft.com/office/powerpoint/2010/main" val="1988067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133</a:t>
            </a:fld>
            <a:endParaRPr lang="en-US"/>
          </a:p>
        </p:txBody>
      </p:sp>
    </p:spTree>
    <p:extLst>
      <p:ext uri="{BB962C8B-B14F-4D97-AF65-F5344CB8AC3E}">
        <p14:creationId xmlns:p14="http://schemas.microsoft.com/office/powerpoint/2010/main" val="3798055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134</a:t>
            </a:fld>
            <a:endParaRPr lang="en-US"/>
          </a:p>
        </p:txBody>
      </p:sp>
    </p:spTree>
    <p:extLst>
      <p:ext uri="{BB962C8B-B14F-4D97-AF65-F5344CB8AC3E}">
        <p14:creationId xmlns:p14="http://schemas.microsoft.com/office/powerpoint/2010/main" val="25958683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135</a:t>
            </a:fld>
            <a:endParaRPr lang="en-US"/>
          </a:p>
        </p:txBody>
      </p:sp>
    </p:spTree>
    <p:extLst>
      <p:ext uri="{BB962C8B-B14F-4D97-AF65-F5344CB8AC3E}">
        <p14:creationId xmlns:p14="http://schemas.microsoft.com/office/powerpoint/2010/main" val="13686433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136</a:t>
            </a:fld>
            <a:endParaRPr lang="en-US"/>
          </a:p>
        </p:txBody>
      </p:sp>
    </p:spTree>
    <p:extLst>
      <p:ext uri="{BB962C8B-B14F-4D97-AF65-F5344CB8AC3E}">
        <p14:creationId xmlns:p14="http://schemas.microsoft.com/office/powerpoint/2010/main" val="2871005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137</a:t>
            </a:fld>
            <a:endParaRPr lang="en-US"/>
          </a:p>
        </p:txBody>
      </p:sp>
    </p:spTree>
    <p:extLst>
      <p:ext uri="{BB962C8B-B14F-4D97-AF65-F5344CB8AC3E}">
        <p14:creationId xmlns:p14="http://schemas.microsoft.com/office/powerpoint/2010/main" val="2479981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138</a:t>
            </a:fld>
            <a:endParaRPr lang="en-US"/>
          </a:p>
        </p:txBody>
      </p:sp>
    </p:spTree>
    <p:extLst>
      <p:ext uri="{BB962C8B-B14F-4D97-AF65-F5344CB8AC3E}">
        <p14:creationId xmlns:p14="http://schemas.microsoft.com/office/powerpoint/2010/main" val="2108436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141</a:t>
            </a:fld>
            <a:endParaRPr lang="en-US"/>
          </a:p>
        </p:txBody>
      </p:sp>
    </p:spTree>
    <p:extLst>
      <p:ext uri="{BB962C8B-B14F-4D97-AF65-F5344CB8AC3E}">
        <p14:creationId xmlns:p14="http://schemas.microsoft.com/office/powerpoint/2010/main" val="3978748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5</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5</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smtClean="0"/>
              <a:t>Or answer a question about the image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0083A-489B-4CF2-A633-9CD98B998A39}" type="slidenum">
              <a:rPr lang="en-US" smtClean="0"/>
              <a:t>142</a:t>
            </a:fld>
            <a:endParaRPr lang="en-US"/>
          </a:p>
        </p:txBody>
      </p:sp>
    </p:spTree>
    <p:extLst>
      <p:ext uri="{BB962C8B-B14F-4D97-AF65-F5344CB8AC3E}">
        <p14:creationId xmlns:p14="http://schemas.microsoft.com/office/powerpoint/2010/main" val="33771797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150</a:t>
            </a:fld>
            <a:endParaRPr lang="en-IN"/>
          </a:p>
        </p:txBody>
      </p:sp>
    </p:spTree>
    <p:extLst>
      <p:ext uri="{BB962C8B-B14F-4D97-AF65-F5344CB8AC3E}">
        <p14:creationId xmlns:p14="http://schemas.microsoft.com/office/powerpoint/2010/main" val="3046361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Here we see,</a:t>
            </a:r>
            <a:r>
              <a:rPr lang="en-IN" baseline="0" dirty="0" smtClean="0"/>
              <a:t> that training on balanced dataset yield better results </a:t>
            </a:r>
          </a:p>
          <a:p>
            <a:r>
              <a:rPr lang="en-IN" dirty="0" smtClean="0"/>
              <a:t>because the models trained on balanced data have to learn to extract visual information to answer the question correctly, </a:t>
            </a:r>
          </a:p>
          <a:p>
            <a:r>
              <a:rPr lang="en-IN" dirty="0" smtClean="0"/>
              <a:t>since they are no longer able to exploit language biases in the training set. </a:t>
            </a:r>
          </a:p>
          <a:p>
            <a:endParaRPr lang="en-IN" dirty="0" smtClean="0"/>
          </a:p>
          <a:p>
            <a:r>
              <a:rPr lang="en-IN" dirty="0" smtClean="0"/>
              <a:t>Where as models trained on the unbalanced set are blindsided into learning strong language priors, which are then not available at test time</a:t>
            </a:r>
            <a:endParaRPr lang="en-IN" dirty="0"/>
          </a:p>
        </p:txBody>
      </p:sp>
      <p:sp>
        <p:nvSpPr>
          <p:cNvPr id="4" name="Slide Number Placeholder 3"/>
          <p:cNvSpPr>
            <a:spLocks noGrp="1"/>
          </p:cNvSpPr>
          <p:nvPr>
            <p:ph type="sldNum" sz="quarter" idx="10"/>
          </p:nvPr>
        </p:nvSpPr>
        <p:spPr/>
        <p:txBody>
          <a:bodyPr/>
          <a:lstStyle/>
          <a:p>
            <a:fld id="{79ED7DFD-8A59-4056-A412-A853B3CDC28C}" type="slidenum">
              <a:rPr lang="en-IN" smtClean="0"/>
              <a:t>151</a:t>
            </a:fld>
            <a:endParaRPr lang="en-IN"/>
          </a:p>
        </p:txBody>
      </p:sp>
    </p:spTree>
    <p:extLst>
      <p:ext uri="{BB962C8B-B14F-4D97-AF65-F5344CB8AC3E}">
        <p14:creationId xmlns:p14="http://schemas.microsoft.com/office/powerpoint/2010/main" val="36038720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162</a:t>
            </a:fld>
            <a:endParaRPr lang="en-US" dirty="0"/>
          </a:p>
        </p:txBody>
      </p:sp>
    </p:spTree>
    <p:extLst>
      <p:ext uri="{BB962C8B-B14F-4D97-AF65-F5344CB8AC3E}">
        <p14:creationId xmlns:p14="http://schemas.microsoft.com/office/powerpoint/2010/main" val="14359790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2800" baseline="0" dirty="0" smtClean="0"/>
              <a:t>VQA is useful for semantic tasks.</a:t>
            </a:r>
          </a:p>
          <a:p>
            <a:endParaRPr lang="en-US" sz="2800" baseline="0" dirty="0" smtClean="0"/>
          </a:p>
          <a:p>
            <a:r>
              <a:rPr lang="en-US" sz="2800" baseline="0" dirty="0" smtClean="0"/>
              <a:t>One use of VQA:</a:t>
            </a:r>
          </a:p>
          <a:p>
            <a:r>
              <a:rPr lang="en-US" sz="2800" baseline="0" dirty="0" smtClean="0"/>
              <a:t>Retrieving captions for an image</a:t>
            </a:r>
          </a:p>
          <a:p>
            <a:r>
              <a:rPr lang="en-US" sz="2800" baseline="0" dirty="0" smtClean="0"/>
              <a:t>Retrieving images given a caption</a:t>
            </a:r>
            <a:endParaRPr lang="en-US" sz="2800" dirty="0"/>
          </a:p>
        </p:txBody>
      </p:sp>
      <p:sp>
        <p:nvSpPr>
          <p:cNvPr id="4" name="Slide Number Placeholder 3"/>
          <p:cNvSpPr>
            <a:spLocks noGrp="1"/>
          </p:cNvSpPr>
          <p:nvPr>
            <p:ph type="sldNum" sz="quarter" idx="10"/>
          </p:nvPr>
        </p:nvSpPr>
        <p:spPr/>
        <p:txBody>
          <a:bodyPr/>
          <a:lstStyle/>
          <a:p>
            <a:fld id="{F5574E4E-A53F-4CB2-99FC-FC5C21666372}" type="slidenum">
              <a:rPr lang="en-US" smtClean="0"/>
              <a:t>174</a:t>
            </a:fld>
            <a:endParaRPr lang="en-US" dirty="0"/>
          </a:p>
        </p:txBody>
      </p:sp>
    </p:spTree>
    <p:extLst>
      <p:ext uri="{BB962C8B-B14F-4D97-AF65-F5344CB8AC3E}">
        <p14:creationId xmlns:p14="http://schemas.microsoft.com/office/powerpoint/2010/main" val="1358324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Intuition</a:t>
            </a:r>
          </a:p>
          <a:p>
            <a:pPr lvl="1"/>
            <a:r>
              <a:rPr lang="en-US" dirty="0" smtClean="0"/>
              <a:t>Interpret images and captions from a variety of different perspectives using VQA</a:t>
            </a:r>
            <a:r>
              <a:rPr lang="en-US" baseline="0" dirty="0" smtClean="0"/>
              <a:t> as features for images and captions</a:t>
            </a:r>
            <a:endParaRPr lang="en-US" dirty="0" smtClean="0"/>
          </a:p>
          <a:p>
            <a:pPr lvl="1"/>
            <a:endParaRPr lang="en-US" dirty="0" smtClean="0"/>
          </a:p>
          <a:p>
            <a:endParaRPr lang="en-US" dirty="0" smtClean="0"/>
          </a:p>
          <a:p>
            <a:r>
              <a:rPr lang="en-US" dirty="0" smtClean="0"/>
              <a:t>Each dimension of the feature verifies how</a:t>
            </a:r>
            <a:r>
              <a:rPr lang="en-US" baseline="0" dirty="0" smtClean="0"/>
              <a:t> likely</a:t>
            </a:r>
            <a:r>
              <a:rPr lang="en-US" dirty="0" smtClean="0"/>
              <a:t> a (Q,A) pair is true given an image or a caption</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175</a:t>
            </a:fld>
            <a:endParaRPr lang="en-US" dirty="0"/>
          </a:p>
        </p:txBody>
      </p:sp>
    </p:spTree>
    <p:extLst>
      <p:ext uri="{BB962C8B-B14F-4D97-AF65-F5344CB8AC3E}">
        <p14:creationId xmlns:p14="http://schemas.microsoft.com/office/powerpoint/2010/main" val="1259723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Intuition</a:t>
            </a:r>
          </a:p>
          <a:p>
            <a:pPr lvl="1"/>
            <a:r>
              <a:rPr lang="en-US" dirty="0" smtClean="0"/>
              <a:t>Interpret images and captions from a variety of different perspectives using VQA</a:t>
            </a:r>
            <a:r>
              <a:rPr lang="en-US" baseline="0" dirty="0" smtClean="0"/>
              <a:t> as features for images and captions</a:t>
            </a:r>
            <a:endParaRPr lang="en-US" dirty="0" smtClean="0"/>
          </a:p>
          <a:p>
            <a:pPr lvl="1"/>
            <a:endParaRPr lang="en-US" dirty="0" smtClean="0"/>
          </a:p>
          <a:p>
            <a:endParaRPr lang="en-US" dirty="0" smtClean="0"/>
          </a:p>
          <a:p>
            <a:r>
              <a:rPr lang="en-US" dirty="0" smtClean="0"/>
              <a:t>Each dimension of the feature verifies how</a:t>
            </a:r>
            <a:r>
              <a:rPr lang="en-US" baseline="0" dirty="0" smtClean="0"/>
              <a:t> likely</a:t>
            </a:r>
            <a:r>
              <a:rPr lang="en-US" dirty="0" smtClean="0"/>
              <a:t> a (Q,A) pair is true given an image or a caption</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176</a:t>
            </a:fld>
            <a:endParaRPr lang="en-US" dirty="0"/>
          </a:p>
        </p:txBody>
      </p:sp>
    </p:spTree>
    <p:extLst>
      <p:ext uri="{BB962C8B-B14F-4D97-AF65-F5344CB8AC3E}">
        <p14:creationId xmlns:p14="http://schemas.microsoft.com/office/powerpoint/2010/main" val="338157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Intuition</a:t>
            </a:r>
          </a:p>
          <a:p>
            <a:pPr lvl="1"/>
            <a:r>
              <a:rPr lang="en-US" dirty="0" smtClean="0"/>
              <a:t>Interpret images and captions from a variety of different perspectives using VQA</a:t>
            </a:r>
            <a:r>
              <a:rPr lang="en-US" baseline="0" dirty="0" smtClean="0"/>
              <a:t> as features for images and captions</a:t>
            </a:r>
            <a:endParaRPr lang="en-US" dirty="0" smtClean="0"/>
          </a:p>
          <a:p>
            <a:pPr lvl="1"/>
            <a:endParaRPr lang="en-US" dirty="0" smtClean="0"/>
          </a:p>
          <a:p>
            <a:endParaRPr lang="en-US" dirty="0" smtClean="0"/>
          </a:p>
          <a:p>
            <a:r>
              <a:rPr lang="en-US" dirty="0" smtClean="0"/>
              <a:t>Each dimension of the feature verifies how</a:t>
            </a:r>
            <a:r>
              <a:rPr lang="en-US" baseline="0" dirty="0" smtClean="0"/>
              <a:t> likely</a:t>
            </a:r>
            <a:r>
              <a:rPr lang="en-US" dirty="0" smtClean="0"/>
              <a:t> a (Q,A) pair is true given an image or a caption</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177</a:t>
            </a:fld>
            <a:endParaRPr lang="en-US" dirty="0"/>
          </a:p>
        </p:txBody>
      </p:sp>
    </p:spTree>
    <p:extLst>
      <p:ext uri="{BB962C8B-B14F-4D97-AF65-F5344CB8AC3E}">
        <p14:creationId xmlns:p14="http://schemas.microsoft.com/office/powerpoint/2010/main" val="702404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That gives us a feature for the image and a feature for the caption</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178</a:t>
            </a:fld>
            <a:endParaRPr lang="en-US"/>
          </a:p>
        </p:txBody>
      </p:sp>
    </p:spTree>
    <p:extLst>
      <p:ext uri="{BB962C8B-B14F-4D97-AF65-F5344CB8AC3E}">
        <p14:creationId xmlns:p14="http://schemas.microsoft.com/office/powerpoint/2010/main" val="9755862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Showcases</a:t>
            </a:r>
            <a:r>
              <a:rPr lang="en-US" baseline="0" dirty="0" smtClean="0"/>
              <a:t> s</a:t>
            </a:r>
            <a:r>
              <a:rPr lang="en-US" dirty="0" smtClean="0"/>
              <a:t>ome</a:t>
            </a:r>
            <a:r>
              <a:rPr lang="en-US" baseline="0" dirty="0" smtClean="0"/>
              <a:t> signals that the VQA feature picks up.</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179</a:t>
            </a:fld>
            <a:endParaRPr lang="en-US" dirty="0"/>
          </a:p>
        </p:txBody>
      </p:sp>
    </p:spTree>
    <p:extLst>
      <p:ext uri="{BB962C8B-B14F-4D97-AF65-F5344CB8AC3E}">
        <p14:creationId xmlns:p14="http://schemas.microsoft.com/office/powerpoint/2010/main" val="99513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6</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6</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smtClean="0"/>
              <a:t>Or maybe even having a conversation about the image with a human.</a:t>
            </a:r>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180</a:t>
            </a:fld>
            <a:endParaRPr lang="en-US"/>
          </a:p>
        </p:txBody>
      </p:sp>
    </p:spTree>
    <p:extLst>
      <p:ext uri="{BB962C8B-B14F-4D97-AF65-F5344CB8AC3E}">
        <p14:creationId xmlns:p14="http://schemas.microsoft.com/office/powerpoint/2010/main" val="16514251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That gives us a feature for the image and a feature for the caption</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181</a:t>
            </a:fld>
            <a:endParaRPr lang="en-US"/>
          </a:p>
        </p:txBody>
      </p:sp>
    </p:spTree>
    <p:extLst>
      <p:ext uri="{BB962C8B-B14F-4D97-AF65-F5344CB8AC3E}">
        <p14:creationId xmlns:p14="http://schemas.microsoft.com/office/powerpoint/2010/main" val="2585208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And add these VQA feature to state-of-the-art</a:t>
            </a:r>
            <a:r>
              <a:rPr lang="en-US" baseline="0" dirty="0" smtClean="0"/>
              <a:t> </a:t>
            </a:r>
            <a:r>
              <a:rPr lang="en-US" dirty="0" smtClean="0"/>
              <a:t>CNN</a:t>
            </a:r>
            <a:r>
              <a:rPr lang="en-US" baseline="0" dirty="0" smtClean="0"/>
              <a:t> + RNN image-caption ranking models</a:t>
            </a:r>
          </a:p>
          <a:p>
            <a:endParaRPr lang="en-US" baseline="0" dirty="0" smtClean="0"/>
          </a:p>
          <a:p>
            <a:r>
              <a:rPr lang="en-US" baseline="0" dirty="0" smtClean="0"/>
              <a:t>And we get a model that uses VQA for image-caption ranking.</a:t>
            </a:r>
          </a:p>
        </p:txBody>
      </p:sp>
      <p:sp>
        <p:nvSpPr>
          <p:cNvPr id="4" name="Slide Number Placeholder 3"/>
          <p:cNvSpPr>
            <a:spLocks noGrp="1"/>
          </p:cNvSpPr>
          <p:nvPr>
            <p:ph type="sldNum" sz="quarter" idx="10"/>
          </p:nvPr>
        </p:nvSpPr>
        <p:spPr/>
        <p:txBody>
          <a:bodyPr/>
          <a:lstStyle/>
          <a:p>
            <a:fld id="{F5574E4E-A53F-4CB2-99FC-FC5C21666372}" type="slidenum">
              <a:rPr lang="en-US" smtClean="0"/>
              <a:t>182</a:t>
            </a:fld>
            <a:endParaRPr lang="en-US"/>
          </a:p>
        </p:txBody>
      </p:sp>
    </p:spTree>
    <p:extLst>
      <p:ext uri="{BB962C8B-B14F-4D97-AF65-F5344CB8AC3E}">
        <p14:creationId xmlns:p14="http://schemas.microsoft.com/office/powerpoint/2010/main" val="11451491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Evaluate on MSCOCO on both caption retrieval and image retrieval.</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183</a:t>
            </a:fld>
            <a:endParaRPr lang="en-US"/>
          </a:p>
        </p:txBody>
      </p:sp>
    </p:spTree>
    <p:extLst>
      <p:ext uri="{BB962C8B-B14F-4D97-AF65-F5344CB8AC3E}">
        <p14:creationId xmlns:p14="http://schemas.microsoft.com/office/powerpoint/2010/main" val="10068842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Results on an 1000 image test set. Random=1 in 1000</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184</a:t>
            </a:fld>
            <a:endParaRPr lang="en-US"/>
          </a:p>
        </p:txBody>
      </p:sp>
    </p:spTree>
    <p:extLst>
      <p:ext uri="{BB962C8B-B14F-4D97-AF65-F5344CB8AC3E}">
        <p14:creationId xmlns:p14="http://schemas.microsoft.com/office/powerpoint/2010/main" val="18197282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Recall</a:t>
            </a:r>
            <a:r>
              <a:rPr lang="en-US" baseline="0" dirty="0" smtClean="0"/>
              <a:t> at top1, top5, top10 predictions. This is a standard metric</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185</a:t>
            </a:fld>
            <a:endParaRPr lang="en-US"/>
          </a:p>
        </p:txBody>
      </p:sp>
    </p:spTree>
    <p:extLst>
      <p:ext uri="{BB962C8B-B14F-4D97-AF65-F5344CB8AC3E}">
        <p14:creationId xmlns:p14="http://schemas.microsoft.com/office/powerpoint/2010/main" val="1695158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State-of-the-art CNN+RNN</a:t>
            </a:r>
            <a:r>
              <a:rPr lang="en-US" baseline="0" dirty="0" smtClean="0"/>
              <a:t> model that doesn’t use VQA</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186</a:t>
            </a:fld>
            <a:endParaRPr lang="en-US"/>
          </a:p>
        </p:txBody>
      </p:sp>
    </p:spTree>
    <p:extLst>
      <p:ext uri="{BB962C8B-B14F-4D97-AF65-F5344CB8AC3E}">
        <p14:creationId xmlns:p14="http://schemas.microsoft.com/office/powerpoint/2010/main" val="12810353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Adding the VQA</a:t>
            </a:r>
            <a:r>
              <a:rPr lang="en-US" baseline="0" dirty="0" smtClean="0"/>
              <a:t> feature extracted using the VQA baseline +6%~7%</a:t>
            </a:r>
            <a:endParaRPr lang="en-US" dirty="0" smtClean="0"/>
          </a:p>
          <a:p>
            <a:endParaRPr lang="en-US" dirty="0" smtClean="0"/>
          </a:p>
          <a:p>
            <a:r>
              <a:rPr lang="en-US" dirty="0" smtClean="0"/>
              <a:t>VQA</a:t>
            </a:r>
            <a:r>
              <a:rPr lang="en-US" baseline="0" dirty="0" smtClean="0"/>
              <a:t> baseline: 58% on VQA test</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187</a:t>
            </a:fld>
            <a:endParaRPr lang="en-US"/>
          </a:p>
        </p:txBody>
      </p:sp>
    </p:spTree>
    <p:extLst>
      <p:ext uri="{BB962C8B-B14F-4D97-AF65-F5344CB8AC3E}">
        <p14:creationId xmlns:p14="http://schemas.microsoft.com/office/powerpoint/2010/main" val="15245271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Performance</a:t>
            </a:r>
            <a:r>
              <a:rPr lang="en-US" baseline="0" dirty="0" smtClean="0"/>
              <a:t> further improves </a:t>
            </a:r>
            <a:r>
              <a:rPr lang="en-US" baseline="0" smtClean="0"/>
              <a:t>with a </a:t>
            </a:r>
            <a:r>
              <a:rPr lang="en-US" baseline="0" dirty="0" smtClean="0"/>
              <a:t>better VQA model that uses attention. +3%</a:t>
            </a:r>
          </a:p>
          <a:p>
            <a:endParaRPr lang="en-US" baseline="0" dirty="0" smtClean="0"/>
          </a:p>
          <a:p>
            <a:r>
              <a:rPr lang="en-US" baseline="0" dirty="0" err="1" smtClean="0"/>
              <a:t>Jiasen’s</a:t>
            </a:r>
            <a:r>
              <a:rPr lang="en-US" baseline="0" dirty="0" smtClean="0"/>
              <a:t> model,, 62% on VQA test.</a:t>
            </a:r>
            <a:endParaRPr lang="en-US" dirty="0"/>
          </a:p>
        </p:txBody>
      </p:sp>
      <p:sp>
        <p:nvSpPr>
          <p:cNvPr id="4" name="Slide Number Placeholder 3"/>
          <p:cNvSpPr>
            <a:spLocks noGrp="1"/>
          </p:cNvSpPr>
          <p:nvPr>
            <p:ph type="sldNum" sz="quarter" idx="10"/>
          </p:nvPr>
        </p:nvSpPr>
        <p:spPr/>
        <p:txBody>
          <a:bodyPr/>
          <a:lstStyle/>
          <a:p>
            <a:fld id="{F5574E4E-A53F-4CB2-99FC-FC5C21666372}" type="slidenum">
              <a:rPr lang="en-US" smtClean="0"/>
              <a:t>188</a:t>
            </a:fld>
            <a:endParaRPr lang="en-US"/>
          </a:p>
        </p:txBody>
      </p:sp>
    </p:spTree>
    <p:extLst>
      <p:ext uri="{BB962C8B-B14F-4D97-AF65-F5344CB8AC3E}">
        <p14:creationId xmlns:p14="http://schemas.microsoft.com/office/powerpoint/2010/main" val="13839442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200</a:t>
            </a:fld>
            <a:endParaRPr lang="en-US" dirty="0"/>
          </a:p>
        </p:txBody>
      </p:sp>
    </p:spTree>
    <p:extLst>
      <p:ext uri="{BB962C8B-B14F-4D97-AF65-F5344CB8AC3E}">
        <p14:creationId xmlns:p14="http://schemas.microsoft.com/office/powerpoint/2010/main" val="104742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7</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7</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smtClean="0"/>
              <a:t>I want to build systems that can understand images, </a:t>
            </a:r>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201</a:t>
            </a:fld>
            <a:endParaRPr lang="en-US"/>
          </a:p>
        </p:txBody>
      </p:sp>
    </p:spTree>
    <p:extLst>
      <p:ext uri="{BB962C8B-B14F-4D97-AF65-F5344CB8AC3E}">
        <p14:creationId xmlns:p14="http://schemas.microsoft.com/office/powerpoint/2010/main" val="5361021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205</a:t>
            </a:fld>
            <a:endParaRPr lang="en-US"/>
          </a:p>
        </p:txBody>
      </p:sp>
    </p:spTree>
    <p:extLst>
      <p:ext uri="{BB962C8B-B14F-4D97-AF65-F5344CB8AC3E}">
        <p14:creationId xmlns:p14="http://schemas.microsoft.com/office/powerpoint/2010/main" val="293250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211</a:t>
            </a:fld>
            <a:endParaRPr lang="en-US" dirty="0"/>
          </a:p>
        </p:txBody>
      </p:sp>
    </p:spTree>
    <p:extLst>
      <p:ext uri="{BB962C8B-B14F-4D97-AF65-F5344CB8AC3E}">
        <p14:creationId xmlns:p14="http://schemas.microsoft.com/office/powerpoint/2010/main" val="13220199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707B7-9C1E-CB4D-B866-F38A174E85F6}" type="slidenum">
              <a:rPr lang="en-US" smtClean="0"/>
              <a:t>215</a:t>
            </a:fld>
            <a:endParaRPr lang="en-US" dirty="0"/>
          </a:p>
        </p:txBody>
      </p:sp>
    </p:spTree>
    <p:extLst>
      <p:ext uri="{BB962C8B-B14F-4D97-AF65-F5344CB8AC3E}">
        <p14:creationId xmlns:p14="http://schemas.microsoft.com/office/powerpoint/2010/main" val="873863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8</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8</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smtClean="0"/>
              <a:t>connect this understanding to words,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eaLnBrk="0" hangingPunct="0"/>
            <a:fld id="{30C698FC-EEE8-0945-82BF-449CEB093EA6}" type="slidenum">
              <a:rPr lang="en-US">
                <a:solidFill>
                  <a:srgbClr val="000000"/>
                </a:solidFill>
              </a:rPr>
              <a:pPr eaLnBrk="0" hangingPunct="0"/>
              <a:t>9</a:t>
            </a:fld>
            <a:endParaRPr lang="en-US" dirty="0">
              <a:solidFill>
                <a:srgbClr val="000000"/>
              </a:solidFill>
            </a:endParaRPr>
          </a:p>
        </p:txBody>
      </p:sp>
      <p:sp>
        <p:nvSpPr>
          <p:cNvPr id="76803" name="Rectangle 7"/>
          <p:cNvSpPr txBox="1">
            <a:spLocks noGrp="1" noChangeArrowheads="1"/>
          </p:cNvSpPr>
          <p:nvPr/>
        </p:nvSpPr>
        <p:spPr bwMode="auto">
          <a:xfrm>
            <a:off x="3884414" y="8682870"/>
            <a:ext cx="2972098" cy="459619"/>
          </a:xfrm>
          <a:prstGeom prst="rect">
            <a:avLst/>
          </a:prstGeom>
          <a:noFill/>
          <a:ln w="9525">
            <a:noFill/>
            <a:miter lim="800000"/>
            <a:headEnd/>
            <a:tailEnd/>
          </a:ln>
        </p:spPr>
        <p:txBody>
          <a:bodyPr lIns="90559" tIns="45279" rIns="90559" bIns="45279" anchor="b">
            <a:prstTxWarp prst="textNoShape">
              <a:avLst/>
            </a:prstTxWarp>
          </a:bodyPr>
          <a:lstStyle/>
          <a:p>
            <a:pPr algn="r" defTabSz="903973"/>
            <a:fld id="{05BE8154-CE7A-4E4E-9E3D-AA750548EC02}" type="slidenum">
              <a:rPr lang="en-US" sz="1200">
                <a:solidFill>
                  <a:srgbClr val="000000"/>
                </a:solidFill>
              </a:rPr>
              <a:pPr algn="r" defTabSz="903973"/>
              <a:t>9</a:t>
            </a:fld>
            <a:endParaRPr lang="en-US" sz="1200" dirty="0">
              <a:solidFill>
                <a:srgbClr val="000000"/>
              </a:solidFill>
            </a:endParaRPr>
          </a:p>
        </p:txBody>
      </p:sp>
      <p:sp>
        <p:nvSpPr>
          <p:cNvPr id="76804" name="Rectangle 2"/>
          <p:cNvSpPr>
            <a:spLocks noGrp="1" noRot="1" noChangeAspect="1" noChangeArrowheads="1" noTextEdit="1"/>
          </p:cNvSpPr>
          <p:nvPr>
            <p:ph type="sldImg"/>
          </p:nvPr>
        </p:nvSpPr>
        <p:spPr>
          <a:xfrm>
            <a:off x="1143000" y="684213"/>
            <a:ext cx="4573588" cy="3429000"/>
          </a:xfrm>
          <a:ln/>
        </p:spPr>
      </p:sp>
      <p:sp>
        <p:nvSpPr>
          <p:cNvPr id="76805" name="Rectangle 3"/>
          <p:cNvSpPr>
            <a:spLocks noGrp="1" noChangeArrowheads="1"/>
          </p:cNvSpPr>
          <p:nvPr>
            <p:ph type="body" idx="1"/>
          </p:nvPr>
        </p:nvSpPr>
        <p:spPr>
          <a:noFill/>
          <a:ln/>
        </p:spPr>
        <p:txBody>
          <a:bodyPr lIns="90559" tIns="45279" rIns="90559" bIns="45279"/>
          <a:lstStyle/>
          <a:p>
            <a:pPr eaLnBrk="1" hangingPunct="1"/>
            <a:r>
              <a:rPr lang="en-US" dirty="0" smtClean="0"/>
              <a:t>and communicate this understanding</a:t>
            </a:r>
            <a:r>
              <a:rPr lang="en-US" baseline="0" dirty="0" smtClean="0"/>
              <a:t> in a human-like fashion, which is likely to involve common sense reasoning.</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4"/>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76C56C-EAC3-7549-A1D9-63B2FF76B798}"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3559813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B4EBE6-588E-6043-8ABD-1DBE89856220}"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26265780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0E696A-0494-904B-B84A-FD35A6A12FBC}"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190486891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p:nvPr/>
        </p:nvSpPr>
        <p:spPr>
          <a:xfrm>
            <a:off x="2497522" y="977801"/>
            <a:ext cx="135620" cy="147341"/>
          </a:xfrm>
          <a:prstGeom prst="rect">
            <a:avLst/>
          </a:prstGeom>
          <a:solidFill>
            <a:srgbClr val="FFFFFF"/>
          </a:solidFill>
          <a:ln w="3175">
            <a:miter lim="400000"/>
          </a:ln>
        </p:spPr>
        <p:txBody>
          <a:bodyPr lIns="22503" tIns="22503" rIns="22503" bIns="22503" anchor="ctr"/>
          <a:lstStyle/>
          <a:p>
            <a:pPr algn="ctr" defTabSz="245364"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5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pic>
        <p:nvPicPr>
          <p:cNvPr id="21" name="droppedImage.pdf"/>
          <p:cNvPicPr>
            <a:picLocks noChangeAspect="1"/>
          </p:cNvPicPr>
          <p:nvPr/>
        </p:nvPicPr>
        <p:blipFill>
          <a:blip r:embed="rId2">
            <a:extLst/>
          </a:blip>
          <a:stretch>
            <a:fillRect/>
          </a:stretch>
        </p:blipFill>
        <p:spPr>
          <a:xfrm>
            <a:off x="642061" y="354148"/>
            <a:ext cx="612003" cy="676425"/>
          </a:xfrm>
          <a:prstGeom prst="rect">
            <a:avLst/>
          </a:prstGeom>
          <a:ln w="3175">
            <a:miter lim="400000"/>
          </a:ln>
        </p:spPr>
      </p:pic>
      <p:pic>
        <p:nvPicPr>
          <p:cNvPr id="22" name="droppedImage.pdf"/>
          <p:cNvPicPr>
            <a:picLocks noChangeAspect="1"/>
          </p:cNvPicPr>
          <p:nvPr/>
        </p:nvPicPr>
        <p:blipFill>
          <a:blip r:embed="rId3">
            <a:extLst/>
          </a:blip>
          <a:stretch>
            <a:fillRect/>
          </a:stretch>
        </p:blipFill>
        <p:spPr>
          <a:xfrm>
            <a:off x="636603" y="993293"/>
            <a:ext cx="7849624" cy="67633"/>
          </a:xfrm>
          <a:prstGeom prst="rect">
            <a:avLst/>
          </a:prstGeom>
          <a:ln w="3175">
            <a:miter lim="400000"/>
          </a:ln>
        </p:spPr>
      </p:pic>
      <p:sp>
        <p:nvSpPr>
          <p:cNvPr id="23" name="Shape 23"/>
          <p:cNvSpPr>
            <a:spLocks noGrp="1"/>
          </p:cNvSpPr>
          <p:nvPr>
            <p:ph type="title"/>
          </p:nvPr>
        </p:nvSpPr>
        <p:spPr>
          <a:xfrm>
            <a:off x="1460445" y="226743"/>
            <a:ext cx="6223110" cy="788296"/>
          </a:xfrm>
          <a:prstGeom prst="rect">
            <a:avLst/>
          </a:prstGeom>
        </p:spPr>
        <p:txBody>
          <a:bodyPr anchor="ctr"/>
          <a:lstStyle>
            <a:lvl1pPr>
              <a:defRPr sz="3800"/>
            </a:lvl1pPr>
          </a:lstStyle>
          <a:p>
            <a:r>
              <a:t>Title Text</a:t>
            </a:r>
          </a:p>
        </p:txBody>
      </p:sp>
      <p:sp>
        <p:nvSpPr>
          <p:cNvPr id="24" name="Shape 24"/>
          <p:cNvSpPr>
            <a:spLocks noGrp="1"/>
          </p:cNvSpPr>
          <p:nvPr>
            <p:ph type="body" sz="half" idx="1"/>
          </p:nvPr>
        </p:nvSpPr>
        <p:spPr>
          <a:xfrm>
            <a:off x="1563094" y="1653129"/>
            <a:ext cx="6017813" cy="3551743"/>
          </a:xfrm>
          <a:prstGeom prst="rect">
            <a:avLst/>
          </a:prstGeom>
        </p:spPr>
        <p:txBody>
          <a:bodyPr anchor="ctr"/>
          <a:lstStyle>
            <a:lvl1pPr marL="453390" indent="-320040" algn="l">
              <a:spcBef>
                <a:spcPts val="1008"/>
              </a:spcBef>
              <a:buSzPct val="100000"/>
              <a:buChar char="•"/>
              <a:defRPr sz="2900"/>
            </a:lvl1pPr>
            <a:lvl2pPr marL="640080" indent="-320040" algn="l">
              <a:spcBef>
                <a:spcPts val="1008"/>
              </a:spcBef>
              <a:buSzPct val="100000"/>
              <a:buChar char="•"/>
              <a:defRPr sz="2900"/>
            </a:lvl2pPr>
            <a:lvl3pPr marL="826770" indent="-320040" algn="l">
              <a:spcBef>
                <a:spcPts val="1008"/>
              </a:spcBef>
              <a:buSzPct val="100000"/>
              <a:buChar char="•"/>
              <a:defRPr sz="2900"/>
            </a:lvl3pPr>
            <a:lvl4pPr marL="1013460" indent="-320040" algn="l">
              <a:spcBef>
                <a:spcPts val="1008"/>
              </a:spcBef>
              <a:buSzPct val="100000"/>
              <a:buChar char="•"/>
              <a:defRPr sz="2900"/>
            </a:lvl4pPr>
            <a:lvl5pPr marL="1200150" indent="-320040" algn="l">
              <a:spcBef>
                <a:spcPts val="1008"/>
              </a:spcBef>
              <a:buSzPct val="100000"/>
              <a:buChar char="•"/>
              <a:defRPr sz="2900"/>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8682109" y="6319528"/>
            <a:ext cx="304118" cy="307056"/>
          </a:xfrm>
          <a:prstGeom prst="rect">
            <a:avLst/>
          </a:prstGeom>
        </p:spPr>
        <p:txBody>
          <a:bodyPr/>
          <a:lstStyle>
            <a:lvl1pPr>
              <a:defRPr sz="1700" b="1">
                <a:solidFill>
                  <a:srgbClr val="A6AAA9"/>
                </a:solidFill>
              </a:defRPr>
            </a:lvl1p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86483973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32" name="Shape 32"/>
          <p:cNvSpPr>
            <a:spLocks noGrp="1"/>
          </p:cNvSpPr>
          <p:nvPr>
            <p:ph type="title"/>
          </p:nvPr>
        </p:nvSpPr>
        <p:spPr>
          <a:xfrm>
            <a:off x="2502545" y="991195"/>
            <a:ext cx="4138911" cy="1285876"/>
          </a:xfrm>
          <a:prstGeom prst="rect">
            <a:avLst/>
          </a:prstGeom>
        </p:spPr>
        <p:txBody>
          <a:bodyPr anchor="ctr"/>
          <a:lstStyle>
            <a:lvl1pPr>
              <a:defRPr>
                <a:latin typeface="+mn-lt"/>
                <a:ea typeface="+mn-ea"/>
                <a:cs typeface="+mn-cs"/>
                <a:sym typeface="Gill Sans"/>
              </a:defRPr>
            </a:lvl1pPr>
          </a:lstStyle>
          <a:p>
            <a:r>
              <a:t>Title Text</a:t>
            </a:r>
          </a:p>
        </p:txBody>
      </p:sp>
      <p:sp>
        <p:nvSpPr>
          <p:cNvPr id="33" name="Shape 33"/>
          <p:cNvSpPr>
            <a:spLocks noGrp="1"/>
          </p:cNvSpPr>
          <p:nvPr>
            <p:ph type="body" sz="quarter" idx="1"/>
          </p:nvPr>
        </p:nvSpPr>
        <p:spPr>
          <a:xfrm>
            <a:off x="2502545" y="2317254"/>
            <a:ext cx="4138911" cy="3013771"/>
          </a:xfrm>
          <a:prstGeom prst="rect">
            <a:avLst/>
          </a:prstGeom>
        </p:spPr>
        <p:txBody>
          <a:bodyPr numCol="2" spcCol="231779"/>
          <a:lstStyle>
            <a:lvl1pPr marL="406010" indent="-272660" algn="l">
              <a:spcBef>
                <a:spcPts val="1596"/>
              </a:spcBef>
              <a:buSzPct val="171000"/>
              <a:buChar char="•"/>
              <a:defRPr sz="1800">
                <a:latin typeface="+mn-lt"/>
                <a:ea typeface="+mn-ea"/>
                <a:cs typeface="+mn-cs"/>
                <a:sym typeface="Gill Sans"/>
              </a:defRPr>
            </a:lvl1pPr>
            <a:lvl2pPr marL="592700" indent="-272660" algn="l">
              <a:spcBef>
                <a:spcPts val="1596"/>
              </a:spcBef>
              <a:buSzPct val="171000"/>
              <a:buChar char="•"/>
              <a:defRPr sz="1800">
                <a:latin typeface="+mn-lt"/>
                <a:ea typeface="+mn-ea"/>
                <a:cs typeface="+mn-cs"/>
                <a:sym typeface="Gill Sans"/>
              </a:defRPr>
            </a:lvl2pPr>
            <a:lvl3pPr marL="779390" indent="-272660" algn="l">
              <a:spcBef>
                <a:spcPts val="1596"/>
              </a:spcBef>
              <a:buSzPct val="171000"/>
              <a:buChar char="•"/>
              <a:defRPr sz="1800">
                <a:latin typeface="+mn-lt"/>
                <a:ea typeface="+mn-ea"/>
                <a:cs typeface="+mn-cs"/>
                <a:sym typeface="Gill Sans"/>
              </a:defRPr>
            </a:lvl3pPr>
            <a:lvl4pPr marL="966080" indent="-272660" algn="l">
              <a:spcBef>
                <a:spcPts val="1596"/>
              </a:spcBef>
              <a:buSzPct val="171000"/>
              <a:buChar char="•"/>
              <a:defRPr sz="1800">
                <a:latin typeface="+mn-lt"/>
                <a:ea typeface="+mn-ea"/>
                <a:cs typeface="+mn-cs"/>
                <a:sym typeface="Gill Sans"/>
              </a:defRPr>
            </a:lvl4pPr>
            <a:lvl5pPr marL="1152770" indent="-272660" algn="l">
              <a:spcBef>
                <a:spcPts val="1596"/>
              </a:spcBef>
              <a:buSzPct val="171000"/>
              <a:buChar char="•"/>
              <a:defRPr sz="1800">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44005435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41" name="Shape 41"/>
          <p:cNvSpPr>
            <a:spLocks noGrp="1"/>
          </p:cNvSpPr>
          <p:nvPr>
            <p:ph type="body" sz="half" idx="1"/>
          </p:nvPr>
        </p:nvSpPr>
        <p:spPr>
          <a:xfrm>
            <a:off x="2502545" y="1526976"/>
            <a:ext cx="4138911" cy="3804048"/>
          </a:xfrm>
          <a:prstGeom prst="rect">
            <a:avLst/>
          </a:prstGeom>
        </p:spPr>
        <p:txBody>
          <a:bodyPr anchor="ctr"/>
          <a:lstStyle>
            <a:lvl1pPr marL="453390" indent="-320040" algn="l">
              <a:spcBef>
                <a:spcPts val="2016"/>
              </a:spcBef>
              <a:buSzPct val="171000"/>
              <a:buChar char="•"/>
              <a:defRPr sz="2400">
                <a:latin typeface="+mn-lt"/>
                <a:ea typeface="+mn-ea"/>
                <a:cs typeface="+mn-cs"/>
                <a:sym typeface="Gill Sans"/>
              </a:defRPr>
            </a:lvl1pPr>
            <a:lvl2pPr marL="640080" indent="-320040" algn="l">
              <a:spcBef>
                <a:spcPts val="2016"/>
              </a:spcBef>
              <a:buSzPct val="171000"/>
              <a:buChar char="•"/>
              <a:defRPr sz="2400">
                <a:latin typeface="+mn-lt"/>
                <a:ea typeface="+mn-ea"/>
                <a:cs typeface="+mn-cs"/>
                <a:sym typeface="Gill Sans"/>
              </a:defRPr>
            </a:lvl2pPr>
            <a:lvl3pPr marL="826770" indent="-320040" algn="l">
              <a:spcBef>
                <a:spcPts val="2016"/>
              </a:spcBef>
              <a:buSzPct val="171000"/>
              <a:buChar char="•"/>
              <a:defRPr sz="2400">
                <a:latin typeface="+mn-lt"/>
                <a:ea typeface="+mn-ea"/>
                <a:cs typeface="+mn-cs"/>
                <a:sym typeface="Gill Sans"/>
              </a:defRPr>
            </a:lvl3pPr>
            <a:lvl4pPr marL="1013460" indent="-320040" algn="l">
              <a:spcBef>
                <a:spcPts val="2016"/>
              </a:spcBef>
              <a:buSzPct val="171000"/>
              <a:buChar char="•"/>
              <a:defRPr sz="2400">
                <a:latin typeface="+mn-lt"/>
                <a:ea typeface="+mn-ea"/>
                <a:cs typeface="+mn-cs"/>
                <a:sym typeface="Gill Sans"/>
              </a:defRPr>
            </a:lvl4pPr>
            <a:lvl5pPr marL="1200150" indent="-320040" algn="l">
              <a:spcBef>
                <a:spcPts val="2016"/>
              </a:spcBef>
              <a:buSzPct val="171000"/>
              <a:buChar char="•"/>
              <a:defRPr sz="2400">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272700030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6" name="Shape 56"/>
          <p:cNvSpPr>
            <a:spLocks noGrp="1"/>
          </p:cNvSpPr>
          <p:nvPr>
            <p:ph type="title"/>
          </p:nvPr>
        </p:nvSpPr>
        <p:spPr>
          <a:xfrm>
            <a:off x="2502545" y="991195"/>
            <a:ext cx="4138911" cy="1285876"/>
          </a:xfrm>
          <a:prstGeom prst="rect">
            <a:avLst/>
          </a:prstGeom>
        </p:spPr>
        <p:txBody>
          <a:bodyPr anchor="ctr"/>
          <a:lstStyle>
            <a:lvl1pPr>
              <a:defRPr>
                <a:latin typeface="+mn-lt"/>
                <a:ea typeface="+mn-ea"/>
                <a:cs typeface="+mn-cs"/>
                <a:sym typeface="Gill Sans"/>
              </a:defRPr>
            </a:lvl1pPr>
          </a:lstStyle>
          <a:p>
            <a:r>
              <a:t>Title Text</a:t>
            </a:r>
          </a:p>
        </p:txBody>
      </p:sp>
      <p:sp>
        <p:nvSpPr>
          <p:cNvPr id="57" name="Shape 57"/>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60007718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4" name="Shape 64"/>
          <p:cNvSpPr>
            <a:spLocks noGrp="1"/>
          </p:cNvSpPr>
          <p:nvPr>
            <p:ph type="title"/>
          </p:nvPr>
        </p:nvSpPr>
        <p:spPr>
          <a:xfrm>
            <a:off x="2502545" y="2424410"/>
            <a:ext cx="4138911" cy="2009181"/>
          </a:xfrm>
          <a:prstGeom prst="rect">
            <a:avLst/>
          </a:prstGeom>
        </p:spPr>
        <p:txBody>
          <a:bodyPr anchor="ctr"/>
          <a:lstStyle>
            <a:lvl1pPr>
              <a:defRPr>
                <a:latin typeface="+mn-lt"/>
                <a:ea typeface="+mn-ea"/>
                <a:cs typeface="+mn-cs"/>
                <a:sym typeface="Gill Sans"/>
              </a:defRPr>
            </a:lvl1pPr>
          </a:lstStyle>
          <a:p>
            <a:r>
              <a:t>Title Text</a:t>
            </a:r>
          </a:p>
        </p:txBody>
      </p:sp>
      <p:sp>
        <p:nvSpPr>
          <p:cNvPr id="65" name="Shape 65"/>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36426849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72" name="Shape 72"/>
          <p:cNvSpPr>
            <a:spLocks noGrp="1"/>
          </p:cNvSpPr>
          <p:nvPr>
            <p:ph type="pic" sz="quarter" idx="13"/>
          </p:nvPr>
        </p:nvSpPr>
        <p:spPr>
          <a:xfrm>
            <a:off x="2964656" y="1721197"/>
            <a:ext cx="3214688" cy="2404319"/>
          </a:xfrm>
          <a:prstGeom prst="rect">
            <a:avLst/>
          </a:prstGeom>
        </p:spPr>
        <p:txBody>
          <a:bodyPr lIns="38404" tIns="19202" rIns="38404" bIns="19202"/>
          <a:lstStyle/>
          <a:p>
            <a:endParaRPr/>
          </a:p>
        </p:txBody>
      </p:sp>
      <p:sp>
        <p:nvSpPr>
          <p:cNvPr id="73" name="Shape 73"/>
          <p:cNvSpPr>
            <a:spLocks noGrp="1"/>
          </p:cNvSpPr>
          <p:nvPr>
            <p:ph type="title"/>
          </p:nvPr>
        </p:nvSpPr>
        <p:spPr>
          <a:xfrm>
            <a:off x="2502545" y="4741664"/>
            <a:ext cx="4138911" cy="897434"/>
          </a:xfrm>
          <a:prstGeom prst="rect">
            <a:avLst/>
          </a:prstGeom>
        </p:spPr>
        <p:txBody>
          <a:bodyPr anchor="ctr"/>
          <a:lstStyle>
            <a:lvl1pPr>
              <a:defRPr>
                <a:latin typeface="+mn-lt"/>
                <a:ea typeface="+mn-ea"/>
                <a:cs typeface="+mn-cs"/>
                <a:sym typeface="Gill Sans"/>
              </a:defRPr>
            </a:lvl1pPr>
          </a:lstStyle>
          <a:p>
            <a:r>
              <a:t>Title Text</a:t>
            </a:r>
          </a:p>
        </p:txBody>
      </p:sp>
      <p:sp>
        <p:nvSpPr>
          <p:cNvPr id="74" name="Shape 74"/>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10207135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81" name="Shape 81"/>
          <p:cNvSpPr>
            <a:spLocks noGrp="1"/>
          </p:cNvSpPr>
          <p:nvPr>
            <p:ph type="pic" sz="quarter" idx="13"/>
          </p:nvPr>
        </p:nvSpPr>
        <p:spPr>
          <a:xfrm>
            <a:off x="2964656" y="1721197"/>
            <a:ext cx="3214688" cy="2404319"/>
          </a:xfrm>
          <a:prstGeom prst="rect">
            <a:avLst/>
          </a:prstGeom>
          <a:ln w="12700"/>
          <a:effectLst>
            <a:reflection stA="50000" endPos="40000" dir="5400000" sy="-100000" algn="bl" rotWithShape="0"/>
          </a:effectLst>
        </p:spPr>
        <p:txBody>
          <a:bodyPr lIns="38404" tIns="19202" rIns="38404" bIns="19202"/>
          <a:lstStyle/>
          <a:p>
            <a:endParaRPr/>
          </a:p>
        </p:txBody>
      </p:sp>
      <p:sp>
        <p:nvSpPr>
          <p:cNvPr id="82" name="Shape 82"/>
          <p:cNvSpPr>
            <a:spLocks noGrp="1"/>
          </p:cNvSpPr>
          <p:nvPr>
            <p:ph type="title"/>
          </p:nvPr>
        </p:nvSpPr>
        <p:spPr>
          <a:xfrm>
            <a:off x="2502545" y="4741664"/>
            <a:ext cx="4138911" cy="897434"/>
          </a:xfrm>
          <a:prstGeom prst="rect">
            <a:avLst/>
          </a:prstGeom>
        </p:spPr>
        <p:txBody>
          <a:bodyPr anchor="ctr"/>
          <a:lstStyle>
            <a:lvl1pPr>
              <a:defRPr>
                <a:latin typeface="+mn-lt"/>
                <a:ea typeface="+mn-ea"/>
                <a:cs typeface="+mn-cs"/>
                <a:sym typeface="Gill Sans"/>
              </a:defRPr>
            </a:lvl1pPr>
          </a:lstStyle>
          <a:p>
            <a:r>
              <a:t>Title Text</a:t>
            </a:r>
          </a:p>
        </p:txBody>
      </p:sp>
      <p:sp>
        <p:nvSpPr>
          <p:cNvPr id="83" name="Shape 83"/>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31647601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90" name="Shape 90"/>
          <p:cNvSpPr>
            <a:spLocks noGrp="1"/>
          </p:cNvSpPr>
          <p:nvPr>
            <p:ph type="pic" sz="quarter" idx="13"/>
          </p:nvPr>
        </p:nvSpPr>
        <p:spPr>
          <a:xfrm>
            <a:off x="4818125" y="1895326"/>
            <a:ext cx="1667619" cy="2966890"/>
          </a:xfrm>
          <a:prstGeom prst="rect">
            <a:avLst/>
          </a:prstGeom>
        </p:spPr>
        <p:txBody>
          <a:bodyPr lIns="38404" tIns="19202" rIns="38404" bIns="19202"/>
          <a:lstStyle/>
          <a:p>
            <a:endParaRPr/>
          </a:p>
        </p:txBody>
      </p:sp>
      <p:sp>
        <p:nvSpPr>
          <p:cNvPr id="91" name="Shape 91"/>
          <p:cNvSpPr>
            <a:spLocks noGrp="1"/>
          </p:cNvSpPr>
          <p:nvPr>
            <p:ph type="title"/>
          </p:nvPr>
        </p:nvSpPr>
        <p:spPr>
          <a:xfrm>
            <a:off x="2251397" y="1600646"/>
            <a:ext cx="2320603" cy="1741290"/>
          </a:xfrm>
          <a:prstGeom prst="rect">
            <a:avLst/>
          </a:prstGeom>
        </p:spPr>
        <p:txBody>
          <a:bodyPr/>
          <a:lstStyle>
            <a:lvl1pPr>
              <a:defRPr sz="3900">
                <a:latin typeface="+mn-lt"/>
                <a:ea typeface="+mn-ea"/>
                <a:cs typeface="+mn-cs"/>
                <a:sym typeface="Gill Sans"/>
              </a:defRPr>
            </a:lvl1pPr>
          </a:lstStyle>
          <a:p>
            <a:r>
              <a:t>Title Text</a:t>
            </a:r>
          </a:p>
        </p:txBody>
      </p:sp>
      <p:sp>
        <p:nvSpPr>
          <p:cNvPr id="92" name="Shape 92"/>
          <p:cNvSpPr>
            <a:spLocks noGrp="1"/>
          </p:cNvSpPr>
          <p:nvPr>
            <p:ph type="body" sz="quarter" idx="1"/>
          </p:nvPr>
        </p:nvSpPr>
        <p:spPr>
          <a:xfrm>
            <a:off x="2251397" y="3382119"/>
            <a:ext cx="2320603" cy="1741290"/>
          </a:xfrm>
          <a:prstGeom prst="rect">
            <a:avLst/>
          </a:prstGeom>
        </p:spPr>
        <p:txBody>
          <a:bodyPr/>
          <a:lstStyle>
            <a:lvl1pPr>
              <a:defRPr sz="1800">
                <a:latin typeface="+mn-lt"/>
                <a:ea typeface="+mn-ea"/>
                <a:cs typeface="+mn-cs"/>
                <a:sym typeface="Gill Sans"/>
              </a:defRPr>
            </a:lvl1pPr>
            <a:lvl2pPr>
              <a:defRPr sz="1800">
                <a:latin typeface="+mn-lt"/>
                <a:ea typeface="+mn-ea"/>
                <a:cs typeface="+mn-cs"/>
                <a:sym typeface="Gill Sans"/>
              </a:defRPr>
            </a:lvl2pPr>
            <a:lvl3pPr>
              <a:defRPr sz="1800">
                <a:latin typeface="+mn-lt"/>
                <a:ea typeface="+mn-ea"/>
                <a:cs typeface="+mn-cs"/>
                <a:sym typeface="Gill Sans"/>
              </a:defRPr>
            </a:lvl3pPr>
            <a:lvl4pPr>
              <a:defRPr sz="1800">
                <a:latin typeface="+mn-lt"/>
                <a:ea typeface="+mn-ea"/>
                <a:cs typeface="+mn-cs"/>
                <a:sym typeface="Gill Sans"/>
              </a:defRPr>
            </a:lvl4pPr>
            <a:lvl5pPr>
              <a:defRPr sz="1800">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93" name="Shape 93"/>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3662546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84E93E-C1D6-834E-A74F-E7A5F7C495F3}"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03496265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100" name="Shape 100"/>
          <p:cNvSpPr>
            <a:spLocks noGrp="1"/>
          </p:cNvSpPr>
          <p:nvPr>
            <p:ph type="pic" sz="quarter" idx="13"/>
          </p:nvPr>
        </p:nvSpPr>
        <p:spPr>
          <a:xfrm>
            <a:off x="4818125" y="1895326"/>
            <a:ext cx="1667619" cy="2966890"/>
          </a:xfrm>
          <a:prstGeom prst="rect">
            <a:avLst/>
          </a:prstGeom>
          <a:ln w="12700"/>
          <a:effectLst>
            <a:reflection stA="50000" endPos="40000" dir="5400000" sy="-100000" algn="bl" rotWithShape="0"/>
          </a:effectLst>
        </p:spPr>
        <p:txBody>
          <a:bodyPr lIns="38404" tIns="19202" rIns="38404" bIns="19202"/>
          <a:lstStyle/>
          <a:p>
            <a:endParaRPr/>
          </a:p>
        </p:txBody>
      </p:sp>
      <p:sp>
        <p:nvSpPr>
          <p:cNvPr id="101" name="Shape 101"/>
          <p:cNvSpPr>
            <a:spLocks noGrp="1"/>
          </p:cNvSpPr>
          <p:nvPr>
            <p:ph type="title"/>
          </p:nvPr>
        </p:nvSpPr>
        <p:spPr>
          <a:xfrm>
            <a:off x="2251397" y="1600646"/>
            <a:ext cx="2320603" cy="1741290"/>
          </a:xfrm>
          <a:prstGeom prst="rect">
            <a:avLst/>
          </a:prstGeom>
        </p:spPr>
        <p:txBody>
          <a:bodyPr/>
          <a:lstStyle>
            <a:lvl1pPr>
              <a:defRPr sz="3900">
                <a:latin typeface="+mn-lt"/>
                <a:ea typeface="+mn-ea"/>
                <a:cs typeface="+mn-cs"/>
                <a:sym typeface="Gill Sans"/>
              </a:defRPr>
            </a:lvl1pPr>
          </a:lstStyle>
          <a:p>
            <a:r>
              <a:t>Title Text</a:t>
            </a:r>
          </a:p>
        </p:txBody>
      </p:sp>
      <p:sp>
        <p:nvSpPr>
          <p:cNvPr id="102" name="Shape 102"/>
          <p:cNvSpPr>
            <a:spLocks noGrp="1"/>
          </p:cNvSpPr>
          <p:nvPr>
            <p:ph type="body" sz="quarter" idx="1"/>
          </p:nvPr>
        </p:nvSpPr>
        <p:spPr>
          <a:xfrm>
            <a:off x="2251397" y="3382119"/>
            <a:ext cx="2320603" cy="1741290"/>
          </a:xfrm>
          <a:prstGeom prst="rect">
            <a:avLst/>
          </a:prstGeom>
        </p:spPr>
        <p:txBody>
          <a:bodyPr/>
          <a:lstStyle>
            <a:lvl1pPr>
              <a:defRPr sz="1800">
                <a:latin typeface="+mn-lt"/>
                <a:ea typeface="+mn-ea"/>
                <a:cs typeface="+mn-cs"/>
                <a:sym typeface="Gill Sans"/>
              </a:defRPr>
            </a:lvl1pPr>
            <a:lvl2pPr>
              <a:defRPr sz="1800">
                <a:latin typeface="+mn-lt"/>
                <a:ea typeface="+mn-ea"/>
                <a:cs typeface="+mn-cs"/>
                <a:sym typeface="Gill Sans"/>
              </a:defRPr>
            </a:lvl2pPr>
            <a:lvl3pPr>
              <a:defRPr sz="1800">
                <a:latin typeface="+mn-lt"/>
                <a:ea typeface="+mn-ea"/>
                <a:cs typeface="+mn-cs"/>
                <a:sym typeface="Gill Sans"/>
              </a:defRPr>
            </a:lvl3pPr>
            <a:lvl4pPr>
              <a:defRPr sz="1800">
                <a:latin typeface="+mn-lt"/>
                <a:ea typeface="+mn-ea"/>
                <a:cs typeface="+mn-cs"/>
                <a:sym typeface="Gill Sans"/>
              </a:defRPr>
            </a:lvl4pPr>
            <a:lvl5pPr>
              <a:defRPr sz="1800">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20930747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10" name="Shape 110"/>
          <p:cNvSpPr>
            <a:spLocks noGrp="1"/>
          </p:cNvSpPr>
          <p:nvPr>
            <p:ph type="pic" sz="quarter" idx="13"/>
          </p:nvPr>
        </p:nvSpPr>
        <p:spPr>
          <a:xfrm>
            <a:off x="4838217" y="2377529"/>
            <a:ext cx="1622413" cy="2886522"/>
          </a:xfrm>
          <a:prstGeom prst="rect">
            <a:avLst/>
          </a:prstGeom>
        </p:spPr>
        <p:txBody>
          <a:bodyPr lIns="38404" tIns="19202" rIns="38404" bIns="19202"/>
          <a:lstStyle/>
          <a:p>
            <a:endParaRPr/>
          </a:p>
        </p:txBody>
      </p:sp>
      <p:sp>
        <p:nvSpPr>
          <p:cNvPr id="111" name="Shape 111"/>
          <p:cNvSpPr>
            <a:spLocks noGrp="1"/>
          </p:cNvSpPr>
          <p:nvPr>
            <p:ph type="title"/>
          </p:nvPr>
        </p:nvSpPr>
        <p:spPr>
          <a:xfrm>
            <a:off x="2502545" y="991195"/>
            <a:ext cx="4138911" cy="1285876"/>
          </a:xfrm>
          <a:prstGeom prst="rect">
            <a:avLst/>
          </a:prstGeom>
        </p:spPr>
        <p:txBody>
          <a:bodyPr anchor="ctr"/>
          <a:lstStyle>
            <a:lvl1pPr>
              <a:defRPr>
                <a:latin typeface="+mn-lt"/>
                <a:ea typeface="+mn-ea"/>
                <a:cs typeface="+mn-cs"/>
                <a:sym typeface="Gill Sans"/>
              </a:defRPr>
            </a:lvl1pPr>
          </a:lstStyle>
          <a:p>
            <a:r>
              <a:t>Title Text</a:t>
            </a:r>
          </a:p>
        </p:txBody>
      </p:sp>
      <p:sp>
        <p:nvSpPr>
          <p:cNvPr id="112" name="Shape 112"/>
          <p:cNvSpPr>
            <a:spLocks noGrp="1"/>
          </p:cNvSpPr>
          <p:nvPr>
            <p:ph type="body" sz="quarter" idx="1"/>
          </p:nvPr>
        </p:nvSpPr>
        <p:spPr>
          <a:xfrm>
            <a:off x="2502545" y="2317254"/>
            <a:ext cx="1994111" cy="3013771"/>
          </a:xfrm>
          <a:prstGeom prst="rect">
            <a:avLst/>
          </a:prstGeom>
        </p:spPr>
        <p:txBody>
          <a:bodyPr anchor="ctr"/>
          <a:lstStyle>
            <a:lvl1pPr marL="406010" indent="-272660" algn="l">
              <a:spcBef>
                <a:spcPts val="1596"/>
              </a:spcBef>
              <a:buSzPct val="171000"/>
              <a:buChar char="•"/>
              <a:defRPr sz="1800">
                <a:latin typeface="+mn-lt"/>
                <a:ea typeface="+mn-ea"/>
                <a:cs typeface="+mn-cs"/>
                <a:sym typeface="Gill Sans"/>
              </a:defRPr>
            </a:lvl1pPr>
            <a:lvl2pPr marL="592700" indent="-272660" algn="l">
              <a:spcBef>
                <a:spcPts val="1596"/>
              </a:spcBef>
              <a:buSzPct val="171000"/>
              <a:buChar char="•"/>
              <a:defRPr sz="1800">
                <a:latin typeface="+mn-lt"/>
                <a:ea typeface="+mn-ea"/>
                <a:cs typeface="+mn-cs"/>
                <a:sym typeface="Gill Sans"/>
              </a:defRPr>
            </a:lvl2pPr>
            <a:lvl3pPr marL="779390" indent="-272660" algn="l">
              <a:spcBef>
                <a:spcPts val="1596"/>
              </a:spcBef>
              <a:buSzPct val="171000"/>
              <a:buChar char="•"/>
              <a:defRPr sz="1800">
                <a:latin typeface="+mn-lt"/>
                <a:ea typeface="+mn-ea"/>
                <a:cs typeface="+mn-cs"/>
                <a:sym typeface="Gill Sans"/>
              </a:defRPr>
            </a:lvl3pPr>
            <a:lvl4pPr marL="966080" indent="-272660" algn="l">
              <a:spcBef>
                <a:spcPts val="1596"/>
              </a:spcBef>
              <a:buSzPct val="171000"/>
              <a:buChar char="•"/>
              <a:defRPr sz="1800">
                <a:latin typeface="+mn-lt"/>
                <a:ea typeface="+mn-ea"/>
                <a:cs typeface="+mn-cs"/>
                <a:sym typeface="Gill Sans"/>
              </a:defRPr>
            </a:lvl4pPr>
            <a:lvl5pPr marL="1152770" indent="-272660" algn="l">
              <a:spcBef>
                <a:spcPts val="1596"/>
              </a:spcBef>
              <a:buSzPct val="171000"/>
              <a:buChar char="•"/>
              <a:defRPr sz="1800">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13" name="Shape 113"/>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68604263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20" name="Shape 120"/>
          <p:cNvSpPr>
            <a:spLocks noGrp="1"/>
          </p:cNvSpPr>
          <p:nvPr>
            <p:ph type="title"/>
          </p:nvPr>
        </p:nvSpPr>
        <p:spPr>
          <a:xfrm>
            <a:off x="2502545" y="991195"/>
            <a:ext cx="4138911" cy="1285876"/>
          </a:xfrm>
          <a:prstGeom prst="rect">
            <a:avLst/>
          </a:prstGeom>
        </p:spPr>
        <p:txBody>
          <a:bodyPr anchor="ctr"/>
          <a:lstStyle>
            <a:lvl1pPr>
              <a:defRPr>
                <a:latin typeface="+mn-lt"/>
                <a:ea typeface="+mn-ea"/>
                <a:cs typeface="+mn-cs"/>
                <a:sym typeface="Gill Sans"/>
              </a:defRPr>
            </a:lvl1pPr>
          </a:lstStyle>
          <a:p>
            <a:r>
              <a:t>Title Text</a:t>
            </a:r>
          </a:p>
        </p:txBody>
      </p:sp>
      <p:sp>
        <p:nvSpPr>
          <p:cNvPr id="121" name="Shape 121"/>
          <p:cNvSpPr>
            <a:spLocks noGrp="1"/>
          </p:cNvSpPr>
          <p:nvPr>
            <p:ph type="body" sz="quarter" idx="1"/>
          </p:nvPr>
        </p:nvSpPr>
        <p:spPr>
          <a:xfrm>
            <a:off x="2502545" y="2317254"/>
            <a:ext cx="1994111" cy="3013771"/>
          </a:xfrm>
          <a:prstGeom prst="rect">
            <a:avLst/>
          </a:prstGeom>
        </p:spPr>
        <p:txBody>
          <a:bodyPr anchor="ctr"/>
          <a:lstStyle>
            <a:lvl1pPr marL="406010" indent="-272660" algn="l">
              <a:spcBef>
                <a:spcPts val="1596"/>
              </a:spcBef>
              <a:buSzPct val="171000"/>
              <a:buChar char="•"/>
              <a:defRPr sz="1800">
                <a:latin typeface="+mn-lt"/>
                <a:ea typeface="+mn-ea"/>
                <a:cs typeface="+mn-cs"/>
                <a:sym typeface="Gill Sans"/>
              </a:defRPr>
            </a:lvl1pPr>
            <a:lvl2pPr marL="592700" indent="-272660" algn="l">
              <a:spcBef>
                <a:spcPts val="1596"/>
              </a:spcBef>
              <a:buSzPct val="171000"/>
              <a:buChar char="•"/>
              <a:defRPr sz="1800">
                <a:latin typeface="+mn-lt"/>
                <a:ea typeface="+mn-ea"/>
                <a:cs typeface="+mn-cs"/>
                <a:sym typeface="Gill Sans"/>
              </a:defRPr>
            </a:lvl2pPr>
            <a:lvl3pPr marL="779390" indent="-272660" algn="l">
              <a:spcBef>
                <a:spcPts val="1596"/>
              </a:spcBef>
              <a:buSzPct val="171000"/>
              <a:buChar char="•"/>
              <a:defRPr sz="1800">
                <a:latin typeface="+mn-lt"/>
                <a:ea typeface="+mn-ea"/>
                <a:cs typeface="+mn-cs"/>
                <a:sym typeface="Gill Sans"/>
              </a:defRPr>
            </a:lvl3pPr>
            <a:lvl4pPr marL="966080" indent="-272660" algn="l">
              <a:spcBef>
                <a:spcPts val="1596"/>
              </a:spcBef>
              <a:buSzPct val="171000"/>
              <a:buChar char="•"/>
              <a:defRPr sz="1800">
                <a:latin typeface="+mn-lt"/>
                <a:ea typeface="+mn-ea"/>
                <a:cs typeface="+mn-cs"/>
                <a:sym typeface="Gill Sans"/>
              </a:defRPr>
            </a:lvl4pPr>
            <a:lvl5pPr marL="1152770" indent="-272660" algn="l">
              <a:spcBef>
                <a:spcPts val="1596"/>
              </a:spcBef>
              <a:buSzPct val="171000"/>
              <a:buChar char="•"/>
              <a:defRPr sz="1800">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2" name="Shape 122"/>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93589007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9" name="Shape 129"/>
          <p:cNvSpPr>
            <a:spLocks noGrp="1"/>
          </p:cNvSpPr>
          <p:nvPr>
            <p:ph type="title"/>
          </p:nvPr>
        </p:nvSpPr>
        <p:spPr>
          <a:xfrm>
            <a:off x="2502545" y="991195"/>
            <a:ext cx="4138911" cy="1285876"/>
          </a:xfrm>
          <a:prstGeom prst="rect">
            <a:avLst/>
          </a:prstGeom>
        </p:spPr>
        <p:txBody>
          <a:bodyPr anchor="ctr"/>
          <a:lstStyle>
            <a:lvl1pPr>
              <a:defRPr>
                <a:latin typeface="+mn-lt"/>
                <a:ea typeface="+mn-ea"/>
                <a:cs typeface="+mn-cs"/>
                <a:sym typeface="Gill Sans"/>
              </a:defRPr>
            </a:lvl1pPr>
          </a:lstStyle>
          <a:p>
            <a:r>
              <a:t>Title Text</a:t>
            </a:r>
          </a:p>
        </p:txBody>
      </p:sp>
      <p:sp>
        <p:nvSpPr>
          <p:cNvPr id="130" name="Shape 130"/>
          <p:cNvSpPr>
            <a:spLocks noGrp="1"/>
          </p:cNvSpPr>
          <p:nvPr>
            <p:ph type="body" sz="quarter" idx="1"/>
          </p:nvPr>
        </p:nvSpPr>
        <p:spPr>
          <a:xfrm>
            <a:off x="5074295" y="2317254"/>
            <a:ext cx="1567161" cy="3013771"/>
          </a:xfrm>
          <a:prstGeom prst="rect">
            <a:avLst/>
          </a:prstGeom>
        </p:spPr>
        <p:txBody>
          <a:bodyPr anchor="ctr"/>
          <a:lstStyle>
            <a:lvl1pPr marL="406010" indent="-272660" algn="l">
              <a:spcBef>
                <a:spcPts val="1596"/>
              </a:spcBef>
              <a:buSzPct val="171000"/>
              <a:buChar char="•"/>
              <a:defRPr sz="1800">
                <a:latin typeface="+mn-lt"/>
                <a:ea typeface="+mn-ea"/>
                <a:cs typeface="+mn-cs"/>
                <a:sym typeface="Gill Sans"/>
              </a:defRPr>
            </a:lvl1pPr>
            <a:lvl2pPr marL="592700" indent="-272660" algn="l">
              <a:spcBef>
                <a:spcPts val="1596"/>
              </a:spcBef>
              <a:buSzPct val="171000"/>
              <a:buChar char="•"/>
              <a:defRPr sz="1800">
                <a:latin typeface="+mn-lt"/>
                <a:ea typeface="+mn-ea"/>
                <a:cs typeface="+mn-cs"/>
                <a:sym typeface="Gill Sans"/>
              </a:defRPr>
            </a:lvl2pPr>
            <a:lvl3pPr marL="779390" indent="-272660" algn="l">
              <a:spcBef>
                <a:spcPts val="1596"/>
              </a:spcBef>
              <a:buSzPct val="171000"/>
              <a:buChar char="•"/>
              <a:defRPr sz="1800">
                <a:latin typeface="+mn-lt"/>
                <a:ea typeface="+mn-ea"/>
                <a:cs typeface="+mn-cs"/>
                <a:sym typeface="Gill Sans"/>
              </a:defRPr>
            </a:lvl3pPr>
            <a:lvl4pPr marL="966080" indent="-272660" algn="l">
              <a:spcBef>
                <a:spcPts val="1596"/>
              </a:spcBef>
              <a:buSzPct val="171000"/>
              <a:buChar char="•"/>
              <a:defRPr sz="1800">
                <a:latin typeface="+mn-lt"/>
                <a:ea typeface="+mn-ea"/>
                <a:cs typeface="+mn-cs"/>
                <a:sym typeface="Gill Sans"/>
              </a:defRPr>
            </a:lvl4pPr>
            <a:lvl5pPr marL="1152770" indent="-272660" algn="l">
              <a:spcBef>
                <a:spcPts val="1596"/>
              </a:spcBef>
              <a:buSzPct val="171000"/>
              <a:buChar char="•"/>
              <a:defRPr sz="1800">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31" name="Shape 131"/>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399545283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pic>
        <p:nvPicPr>
          <p:cNvPr id="138" name="TSDErrorImageIcon.pdf"/>
          <p:cNvPicPr>
            <a:picLocks noChangeAspect="1"/>
          </p:cNvPicPr>
          <p:nvPr/>
        </p:nvPicPr>
        <p:blipFill>
          <a:blip r:embed="rId2">
            <a:extLst/>
          </a:blip>
          <a:stretch>
            <a:fillRect/>
          </a:stretch>
        </p:blipFill>
        <p:spPr>
          <a:xfrm>
            <a:off x="2181076" y="938603"/>
            <a:ext cx="371841" cy="676425"/>
          </a:xfrm>
          <a:prstGeom prst="rect">
            <a:avLst/>
          </a:prstGeom>
          <a:ln w="3175">
            <a:miter lim="400000"/>
          </a:ln>
        </p:spPr>
      </p:pic>
      <p:grpSp>
        <p:nvGrpSpPr>
          <p:cNvPr id="141" name="Group 141"/>
          <p:cNvGrpSpPr/>
          <p:nvPr/>
        </p:nvGrpSpPr>
        <p:grpSpPr>
          <a:xfrm rot="10800000">
            <a:off x="2698440" y="1560463"/>
            <a:ext cx="4123842" cy="40184"/>
            <a:chOff x="0" y="0"/>
            <a:chExt cx="10996911" cy="80367"/>
          </a:xfrm>
        </p:grpSpPr>
        <p:sp>
          <p:nvSpPr>
            <p:cNvPr id="139" name="Shape 139"/>
            <p:cNvSpPr/>
            <p:nvPr/>
          </p:nvSpPr>
          <p:spPr>
            <a:xfrm>
              <a:off x="0" y="0"/>
              <a:ext cx="3884415" cy="80368"/>
            </a:xfrm>
            <a:prstGeom prst="rect">
              <a:avLst/>
            </a:prstGeom>
            <a:gradFill flip="none" rotWithShape="1">
              <a:gsLst>
                <a:gs pos="0">
                  <a:srgbClr val="6E8DB5"/>
                </a:gs>
                <a:gs pos="100000">
                  <a:srgbClr val="FFFFFF">
                    <a:alpha val="0"/>
                  </a:srgbClr>
                </a:gs>
              </a:gsLst>
              <a:lin ang="10860000" scaled="0"/>
            </a:gradFill>
            <a:ln w="3175" cap="flat">
              <a:noFill/>
              <a:miter lim="400000"/>
            </a:ln>
            <a:effectLst/>
          </p:spPr>
          <p:txBody>
            <a:bodyPr wrap="square" lIns="53578" tIns="53578" rIns="53578" bIns="53578" numCol="1" anchor="ctr">
              <a:noAutofit/>
            </a:bodyPr>
            <a:lstStyle/>
            <a:p>
              <a:pPr algn="ctr" defTabSz="245364"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5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0" name="Shape 140"/>
            <p:cNvSpPr/>
            <p:nvPr/>
          </p:nvSpPr>
          <p:spPr>
            <a:xfrm>
              <a:off x="3884414" y="0"/>
              <a:ext cx="7112498" cy="80368"/>
            </a:xfrm>
            <a:prstGeom prst="rect">
              <a:avLst/>
            </a:prstGeom>
            <a:solidFill>
              <a:srgbClr val="6E8DB5"/>
            </a:solidFill>
            <a:ln w="3175" cap="flat">
              <a:noFill/>
              <a:miter lim="400000"/>
            </a:ln>
            <a:effectLst/>
          </p:spPr>
          <p:txBody>
            <a:bodyPr wrap="square" lIns="53578" tIns="53578" rIns="53578" bIns="53578" numCol="1" anchor="ctr">
              <a:noAutofit/>
            </a:bodyPr>
            <a:lstStyle/>
            <a:p>
              <a:pPr algn="ctr" defTabSz="245364" hangingPunct="0">
                <a:defRPr sz="5200">
                  <a:solidFill>
                    <a:srgbClr val="FFFFFF"/>
                  </a:solidFill>
                  <a:effectLst>
                    <a:outerShdw blurRad="38100" dist="12700" dir="5400000" rotWithShape="0">
                      <a:srgbClr val="003700">
                        <a:alpha val="50000"/>
                      </a:srgbClr>
                    </a:outerShdw>
                  </a:effectLst>
                  <a:latin typeface="+mn-lt"/>
                  <a:ea typeface="+mn-ea"/>
                  <a:cs typeface="+mn-cs"/>
                  <a:sym typeface="Gill Sans"/>
                </a:defRPr>
              </a:pPr>
              <a:endParaRPr sz="5200" kern="0">
                <a:solidFill>
                  <a:srgbClr val="FFFFFF"/>
                </a:solidFill>
                <a:effectLst>
                  <a:outerShdw blurRad="38100" dist="12700" dir="5400000" rotWithShape="0">
                    <a:srgbClr val="003700">
                      <a:alpha val="50000"/>
                    </a:srgbClr>
                  </a:outerShdw>
                </a:effectLst>
                <a:latin typeface="Gill Sans"/>
                <a:ea typeface="Gill Sans"/>
                <a:cs typeface="Gill Sans"/>
                <a:sym typeface="Gill Sans"/>
              </a:endParaRPr>
            </a:p>
          </p:txBody>
        </p:sp>
      </p:grpSp>
      <p:sp>
        <p:nvSpPr>
          <p:cNvPr id="142" name="Shape 142"/>
          <p:cNvSpPr>
            <a:spLocks noGrp="1"/>
          </p:cNvSpPr>
          <p:nvPr>
            <p:ph type="title"/>
          </p:nvPr>
        </p:nvSpPr>
        <p:spPr>
          <a:xfrm>
            <a:off x="2502545" y="857250"/>
            <a:ext cx="4138911" cy="676425"/>
          </a:xfrm>
          <a:prstGeom prst="rect">
            <a:avLst/>
          </a:prstGeom>
        </p:spPr>
        <p:txBody>
          <a:bodyPr anchor="ctr"/>
          <a:lstStyle/>
          <a:p>
            <a:r>
              <a:t>Title Text</a:t>
            </a:r>
          </a:p>
        </p:txBody>
      </p:sp>
      <p:sp>
        <p:nvSpPr>
          <p:cNvPr id="143" name="Shape 143"/>
          <p:cNvSpPr>
            <a:spLocks noGrp="1"/>
          </p:cNvSpPr>
          <p:nvPr>
            <p:ph type="body" sz="quarter" idx="1"/>
          </p:nvPr>
        </p:nvSpPr>
        <p:spPr>
          <a:xfrm>
            <a:off x="2502545" y="2317254"/>
            <a:ext cx="4138911" cy="3013771"/>
          </a:xfrm>
          <a:prstGeom prst="rect">
            <a:avLst/>
          </a:prstGeom>
        </p:spPr>
        <p:txBody>
          <a:bodyPr anchor="ctr"/>
          <a:lstStyle>
            <a:lvl1pPr marL="453390" indent="-320040" algn="l">
              <a:spcBef>
                <a:spcPts val="1008"/>
              </a:spcBef>
              <a:buSzPct val="171000"/>
              <a:buChar char="•"/>
              <a:defRPr sz="2400"/>
            </a:lvl1pPr>
            <a:lvl2pPr marL="640080" indent="-320040" algn="l">
              <a:spcBef>
                <a:spcPts val="1008"/>
              </a:spcBef>
              <a:buSzPct val="171000"/>
              <a:buChar char="•"/>
              <a:defRPr sz="2400"/>
            </a:lvl2pPr>
            <a:lvl3pPr marL="826770" indent="-320040" algn="l">
              <a:spcBef>
                <a:spcPts val="1008"/>
              </a:spcBef>
              <a:buSzPct val="171000"/>
              <a:buChar char="•"/>
              <a:defRPr sz="2400"/>
            </a:lvl3pPr>
            <a:lvl4pPr marL="1013460" indent="-320040" algn="l">
              <a:spcBef>
                <a:spcPts val="1008"/>
              </a:spcBef>
              <a:buSzPct val="171000"/>
              <a:buChar char="•"/>
              <a:defRPr sz="2400"/>
            </a:lvl4pPr>
            <a:lvl5pPr marL="1200150" indent="-320040" algn="l">
              <a:spcBef>
                <a:spcPts val="1008"/>
              </a:spcBef>
              <a:buSzPct val="171000"/>
              <a:buChar char="•"/>
              <a:defRPr sz="2400"/>
            </a:lvl5pPr>
          </a:lstStyle>
          <a:p>
            <a:r>
              <a:t>Body Level One</a:t>
            </a:r>
          </a:p>
          <a:p>
            <a:pPr lvl="1"/>
            <a:r>
              <a:t>Body Level Two</a:t>
            </a:r>
          </a:p>
          <a:p>
            <a:pPr lvl="2"/>
            <a:r>
              <a:t>Body Level Three</a:t>
            </a:r>
          </a:p>
          <a:p>
            <a:pPr lvl="3"/>
            <a:r>
              <a:t>Body Level Four</a:t>
            </a:r>
          </a:p>
          <a:p>
            <a:pPr lvl="4"/>
            <a:r>
              <a:t>Body Level Five</a:t>
            </a:r>
          </a:p>
        </p:txBody>
      </p:sp>
      <p:sp>
        <p:nvSpPr>
          <p:cNvPr id="144" name="Shape 144"/>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10407552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Bullets copy 1">
    <p:spTree>
      <p:nvGrpSpPr>
        <p:cNvPr id="1" name=""/>
        <p:cNvGrpSpPr/>
        <p:nvPr/>
      </p:nvGrpSpPr>
      <p:grpSpPr>
        <a:xfrm>
          <a:off x="0" y="0"/>
          <a:ext cx="0" cy="0"/>
          <a:chOff x="0" y="0"/>
          <a:chExt cx="0" cy="0"/>
        </a:xfrm>
      </p:grpSpPr>
      <p:pic>
        <p:nvPicPr>
          <p:cNvPr id="151" name="Picture 150"/>
          <p:cNvPicPr>
            <a:picLocks noChangeAspect="1"/>
          </p:cNvPicPr>
          <p:nvPr/>
        </p:nvPicPr>
        <p:blipFill>
          <a:blip r:embed="rId2">
            <a:extLst/>
          </a:blip>
          <a:stretch>
            <a:fillRect/>
          </a:stretch>
        </p:blipFill>
        <p:spPr>
          <a:xfrm>
            <a:off x="2181076" y="938603"/>
            <a:ext cx="371841" cy="676425"/>
          </a:xfrm>
          <a:prstGeom prst="rect">
            <a:avLst/>
          </a:prstGeom>
          <a:ln w="3175">
            <a:miter lim="400000"/>
          </a:ln>
        </p:spPr>
      </p:pic>
      <p:grpSp>
        <p:nvGrpSpPr>
          <p:cNvPr id="154" name="Group 154"/>
          <p:cNvGrpSpPr/>
          <p:nvPr/>
        </p:nvGrpSpPr>
        <p:grpSpPr>
          <a:xfrm rot="10800000">
            <a:off x="2698440" y="1560463"/>
            <a:ext cx="4123842" cy="40184"/>
            <a:chOff x="0" y="0"/>
            <a:chExt cx="10996911" cy="80367"/>
          </a:xfrm>
        </p:grpSpPr>
        <p:sp>
          <p:nvSpPr>
            <p:cNvPr id="152" name="Shape 152"/>
            <p:cNvSpPr/>
            <p:nvPr/>
          </p:nvSpPr>
          <p:spPr>
            <a:xfrm>
              <a:off x="0" y="0"/>
              <a:ext cx="3884415" cy="80368"/>
            </a:xfrm>
            <a:prstGeom prst="rect">
              <a:avLst/>
            </a:prstGeom>
            <a:gradFill flip="none" rotWithShape="1">
              <a:gsLst>
                <a:gs pos="0">
                  <a:srgbClr val="6E8DB5"/>
                </a:gs>
                <a:gs pos="100000">
                  <a:srgbClr val="FFFFFF">
                    <a:alpha val="0"/>
                  </a:srgbClr>
                </a:gs>
              </a:gsLst>
              <a:lin ang="10860000" scaled="0"/>
            </a:gradFill>
            <a:ln w="3175" cap="flat">
              <a:noFill/>
              <a:miter lim="400000"/>
            </a:ln>
            <a:effectLst/>
          </p:spPr>
          <p:txBody>
            <a:bodyPr wrap="square" lIns="53578" tIns="53578" rIns="53578" bIns="53578" numCol="1" anchor="ctr">
              <a:noAutofit/>
            </a:bodyPr>
            <a:lstStyle/>
            <a:p>
              <a:pPr algn="ctr" defTabSz="245364"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5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3" name="Shape 153"/>
            <p:cNvSpPr/>
            <p:nvPr/>
          </p:nvSpPr>
          <p:spPr>
            <a:xfrm>
              <a:off x="3884414" y="0"/>
              <a:ext cx="7112498" cy="80368"/>
            </a:xfrm>
            <a:prstGeom prst="rect">
              <a:avLst/>
            </a:prstGeom>
            <a:solidFill>
              <a:srgbClr val="6E8DB5"/>
            </a:solidFill>
            <a:ln w="3175" cap="flat">
              <a:noFill/>
              <a:miter lim="400000"/>
            </a:ln>
            <a:effectLst/>
          </p:spPr>
          <p:txBody>
            <a:bodyPr wrap="square" lIns="53578" tIns="53578" rIns="53578" bIns="53578" numCol="1" anchor="ctr">
              <a:noAutofit/>
            </a:bodyPr>
            <a:lstStyle/>
            <a:p>
              <a:pPr algn="ctr" defTabSz="245364" hangingPunct="0">
                <a:defRPr sz="5200">
                  <a:solidFill>
                    <a:srgbClr val="FFFFFF"/>
                  </a:solidFill>
                  <a:effectLst>
                    <a:outerShdw blurRad="38100" dist="12700" dir="5400000" rotWithShape="0">
                      <a:srgbClr val="003700">
                        <a:alpha val="50000"/>
                      </a:srgbClr>
                    </a:outerShdw>
                  </a:effectLst>
                  <a:latin typeface="+mn-lt"/>
                  <a:ea typeface="+mn-ea"/>
                  <a:cs typeface="+mn-cs"/>
                  <a:sym typeface="Gill Sans"/>
                </a:defRPr>
              </a:pPr>
              <a:endParaRPr sz="5200" kern="0">
                <a:solidFill>
                  <a:srgbClr val="FFFFFF"/>
                </a:solidFill>
                <a:effectLst>
                  <a:outerShdw blurRad="38100" dist="12700" dir="5400000" rotWithShape="0">
                    <a:srgbClr val="003700">
                      <a:alpha val="50000"/>
                    </a:srgbClr>
                  </a:outerShdw>
                </a:effectLst>
                <a:latin typeface="Gill Sans"/>
                <a:ea typeface="Gill Sans"/>
                <a:cs typeface="Gill Sans"/>
                <a:sym typeface="Gill Sans"/>
              </a:endParaRPr>
            </a:p>
          </p:txBody>
        </p:sp>
      </p:grpSp>
      <p:sp>
        <p:nvSpPr>
          <p:cNvPr id="155" name="Shape 155"/>
          <p:cNvSpPr>
            <a:spLocks noGrp="1"/>
          </p:cNvSpPr>
          <p:nvPr>
            <p:ph type="title"/>
          </p:nvPr>
        </p:nvSpPr>
        <p:spPr>
          <a:xfrm>
            <a:off x="2502545" y="857250"/>
            <a:ext cx="4138911" cy="676425"/>
          </a:xfrm>
          <a:prstGeom prst="rect">
            <a:avLst/>
          </a:prstGeom>
        </p:spPr>
        <p:txBody>
          <a:bodyPr anchor="ctr"/>
          <a:lstStyle/>
          <a:p>
            <a:r>
              <a:t>Title Text</a:t>
            </a:r>
          </a:p>
        </p:txBody>
      </p:sp>
      <p:sp>
        <p:nvSpPr>
          <p:cNvPr id="156" name="Shape 156"/>
          <p:cNvSpPr>
            <a:spLocks noGrp="1"/>
          </p:cNvSpPr>
          <p:nvPr>
            <p:ph type="body" sz="quarter" idx="1"/>
          </p:nvPr>
        </p:nvSpPr>
        <p:spPr>
          <a:xfrm>
            <a:off x="2502545" y="2317254"/>
            <a:ext cx="4138911" cy="3013771"/>
          </a:xfrm>
          <a:prstGeom prst="rect">
            <a:avLst/>
          </a:prstGeom>
        </p:spPr>
        <p:txBody>
          <a:bodyPr anchor="ctr"/>
          <a:lstStyle>
            <a:lvl1pPr marL="453390" indent="-320040" algn="l">
              <a:spcBef>
                <a:spcPts val="1008"/>
              </a:spcBef>
              <a:buSzPct val="171000"/>
              <a:buChar char="•"/>
              <a:defRPr sz="2400"/>
            </a:lvl1pPr>
            <a:lvl2pPr marL="640080" indent="-320040" algn="l">
              <a:spcBef>
                <a:spcPts val="1008"/>
              </a:spcBef>
              <a:buSzPct val="171000"/>
              <a:buChar char="•"/>
              <a:defRPr sz="2400"/>
            </a:lvl2pPr>
            <a:lvl3pPr marL="826770" indent="-320040" algn="l">
              <a:spcBef>
                <a:spcPts val="1008"/>
              </a:spcBef>
              <a:buSzPct val="171000"/>
              <a:buChar char="•"/>
              <a:defRPr sz="2400"/>
            </a:lvl3pPr>
            <a:lvl4pPr marL="1013460" indent="-320040" algn="l">
              <a:spcBef>
                <a:spcPts val="1008"/>
              </a:spcBef>
              <a:buSzPct val="171000"/>
              <a:buChar char="•"/>
              <a:defRPr sz="2400"/>
            </a:lvl4pPr>
            <a:lvl5pPr marL="1200150" indent="-320040" algn="l">
              <a:spcBef>
                <a:spcPts val="1008"/>
              </a:spcBef>
              <a:buSzPct val="171000"/>
              <a:buChar char="•"/>
              <a:defRPr sz="2400"/>
            </a:lvl5pPr>
          </a:lstStyle>
          <a:p>
            <a:r>
              <a:t>Body Level One</a:t>
            </a:r>
          </a:p>
          <a:p>
            <a:pPr lvl="1"/>
            <a:r>
              <a:t>Body Level Two</a:t>
            </a:r>
          </a:p>
          <a:p>
            <a:pPr lvl="2"/>
            <a:r>
              <a:t>Body Level Three</a:t>
            </a:r>
          </a:p>
          <a:p>
            <a:pPr lvl="3"/>
            <a:r>
              <a:t>Body Level Four</a:t>
            </a:r>
          </a:p>
          <a:p>
            <a:pPr lvl="4"/>
            <a:r>
              <a:t>Body Level Five</a:t>
            </a:r>
          </a:p>
        </p:txBody>
      </p:sp>
      <p:sp>
        <p:nvSpPr>
          <p:cNvPr id="157" name="Shape 157"/>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80434871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lvl1pPr>
              <a:defRPr>
                <a:latin typeface="+mn-lt"/>
                <a:ea typeface="+mn-ea"/>
                <a:cs typeface="+mn-cs"/>
                <a:sym typeface="Gill Sans"/>
              </a:defRPr>
            </a:lvl1pPr>
          </a:lstStyle>
          <a:p>
            <a:r>
              <a:t>Title Text</a:t>
            </a:r>
          </a:p>
        </p:txBody>
      </p:sp>
      <p:sp>
        <p:nvSpPr>
          <p:cNvPr id="165" name="Shape 165"/>
          <p:cNvSpPr>
            <a:spLocks noGrp="1"/>
          </p:cNvSpPr>
          <p:nvPr>
            <p:ph type="body" sz="quarter" idx="1"/>
          </p:nvPr>
        </p:nvSpPr>
        <p:spPr>
          <a:prstGeom prst="rect">
            <a:avLst/>
          </a:prstGeom>
        </p:spPr>
        <p:txBody>
          <a:bodyPr/>
          <a:lstStyle>
            <a:lvl1pPr>
              <a:defRPr>
                <a:latin typeface="+mn-lt"/>
                <a:ea typeface="+mn-ea"/>
                <a:cs typeface="+mn-cs"/>
                <a:sym typeface="Gill Sans"/>
              </a:defRPr>
            </a:lvl1pPr>
            <a:lvl2pPr>
              <a:defRPr>
                <a:latin typeface="+mn-lt"/>
                <a:ea typeface="+mn-ea"/>
                <a:cs typeface="+mn-cs"/>
                <a:sym typeface="Gill Sans"/>
              </a:defRPr>
            </a:lvl2pPr>
            <a:lvl3pPr>
              <a:defRPr>
                <a:latin typeface="+mn-lt"/>
                <a:ea typeface="+mn-ea"/>
                <a:cs typeface="+mn-cs"/>
                <a:sym typeface="Gill Sans"/>
              </a:defRPr>
            </a:lvl3pPr>
            <a:lvl4pPr>
              <a:defRPr>
                <a:latin typeface="+mn-lt"/>
                <a:ea typeface="+mn-ea"/>
                <a:cs typeface="+mn-cs"/>
                <a:sym typeface="Gill Sans"/>
              </a:defRPr>
            </a:lvl4pPr>
            <a:lvl5pPr>
              <a:defRPr>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66" name="Shape 166"/>
          <p:cNvSpPr>
            <a:spLocks noGrp="1"/>
          </p:cNvSpPr>
          <p:nvPr>
            <p:ph type="sldNum" sz="quarter" idx="2"/>
          </p:nvPr>
        </p:nvSpPr>
        <p:spPr>
          <a:prstGeom prst="rect">
            <a:avLst/>
          </a:prstGeom>
        </p:spPr>
        <p:txBody>
          <a:bodyPr/>
          <a:lstStyle/>
          <a:p>
            <a:fld id="{86CB4B4D-7CA3-9044-876B-883B54F8677D}" type="slidenum">
              <a:rPr>
                <a:latin typeface="Calibri"/>
                <a:ea typeface="Calibri"/>
                <a:cs typeface="Calibri"/>
              </a:rPr>
              <a:pPr/>
              <a:t>‹#›</a:t>
            </a:fld>
            <a:endParaRPr>
              <a:latin typeface="Calibri"/>
              <a:ea typeface="Calibri"/>
              <a:cs typeface="Calibri"/>
            </a:endParaRPr>
          </a:p>
        </p:txBody>
      </p:sp>
    </p:spTree>
    <p:extLst>
      <p:ext uri="{BB962C8B-B14F-4D97-AF65-F5344CB8AC3E}">
        <p14:creationId xmlns:p14="http://schemas.microsoft.com/office/powerpoint/2010/main" val="100897686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FEC534-4809-014D-88CA-A1893F7FEB75}" type="datetime1">
              <a:rPr lang="en-US" smtClean="0"/>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2284856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8824BC-0E02-EE4C-862F-0449F370B4C8}" type="datetime1">
              <a:rPr lang="en-US" smtClean="0"/>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14056778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395128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4"/>
            <a:ext cx="4041775" cy="395128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3CB41B-7EE9-A346-948D-4D3A39FC580E}" type="datetime1">
              <a:rPr lang="en-US" smtClean="0"/>
              <a:t>1/26/17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108729201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FACA29-14C7-0444-A4C6-4AA2B93ACC7F}" type="datetime1">
              <a:rPr lang="en-US" smtClean="0"/>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6358668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5789B-3FA4-204E-A536-9975271D8D2B}" type="datetime1">
              <a:rPr lang="en-US" smtClean="0"/>
              <a:t>1/26/17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5822017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6C74A-E654-9740-83CA-BEE364B016F2}" type="datetime1">
              <a:rPr lang="en-US" smtClean="0"/>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16388930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4"/>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3887B-7F5F-5942-B33F-A62105C11119}" type="datetime1">
              <a:rPr lang="en-US" smtClean="0"/>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A0204A8-AFB4-894B-B7A1-210E55B1E886}" type="slidenum">
              <a:rPr lang="en-US" smtClean="0"/>
              <a:t>‹#›</a:t>
            </a:fld>
            <a:endParaRPr lang="en-US" dirty="0"/>
          </a:p>
        </p:txBody>
      </p:sp>
    </p:spTree>
    <p:extLst>
      <p:ext uri="{BB962C8B-B14F-4D97-AF65-F5344CB8AC3E}">
        <p14:creationId xmlns:p14="http://schemas.microsoft.com/office/powerpoint/2010/main" val="38917684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4"/>
          </a:xfrm>
          <a:prstGeom prst="rect">
            <a:avLst/>
          </a:prstGeom>
        </p:spPr>
        <p:txBody>
          <a:bodyPr vert="horz" lIns="91440" tIns="45720" rIns="91440" bIns="45720" rtlCol="0" anchor="ctr"/>
          <a:lstStyle>
            <a:lvl1pPr algn="l">
              <a:defRPr sz="1200">
                <a:solidFill>
                  <a:schemeClr val="tx1">
                    <a:tint val="75000"/>
                  </a:schemeClr>
                </a:solidFill>
              </a:defRPr>
            </a:lvl1pPr>
          </a:lstStyle>
          <a:p>
            <a:fld id="{9D76068A-346A-1D4C-BBE7-2028EBC13A7B}" type="datetime1">
              <a:rPr lang="en-US" smtClean="0"/>
              <a:t>1/26/17</a:t>
            </a:fld>
            <a:endParaRPr lang="en-US" dirty="0"/>
          </a:p>
        </p:txBody>
      </p:sp>
      <p:sp>
        <p:nvSpPr>
          <p:cNvPr id="5" name="Footer Placeholder 4"/>
          <p:cNvSpPr>
            <a:spLocks noGrp="1"/>
          </p:cNvSpPr>
          <p:nvPr>
            <p:ph type="ftr" sz="quarter" idx="3"/>
          </p:nvPr>
        </p:nvSpPr>
        <p:spPr>
          <a:xfrm>
            <a:off x="3124200" y="6356352"/>
            <a:ext cx="2895600" cy="36512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010400" y="6515112"/>
            <a:ext cx="2133600" cy="365124"/>
          </a:xfrm>
          <a:prstGeom prst="rect">
            <a:avLst/>
          </a:prstGeom>
        </p:spPr>
        <p:txBody>
          <a:bodyPr vert="horz" lIns="91440" tIns="45720" rIns="91440" bIns="45720" rtlCol="0" anchor="ctr"/>
          <a:lstStyle>
            <a:lvl1pPr algn="r">
              <a:defRPr sz="1200">
                <a:solidFill>
                  <a:schemeClr val="tx1">
                    <a:tint val="75000"/>
                  </a:schemeClr>
                </a:solidFill>
              </a:defRPr>
            </a:lvl1pPr>
          </a:lstStyle>
          <a:p>
            <a:fld id="{9A0204A8-AFB4-894B-B7A1-210E55B1E886}" type="slidenum">
              <a:rPr lang="en-US" smtClean="0"/>
              <a:t>‹#›</a:t>
            </a:fld>
            <a:endParaRPr lang="en-US" dirty="0"/>
          </a:p>
        </p:txBody>
      </p:sp>
      <p:sp>
        <p:nvSpPr>
          <p:cNvPr id="7" name="TextBox 6"/>
          <p:cNvSpPr txBox="1"/>
          <p:nvPr userDrawn="1"/>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Tree>
    <p:extLst>
      <p:ext uri="{BB962C8B-B14F-4D97-AF65-F5344CB8AC3E}">
        <p14:creationId xmlns:p14="http://schemas.microsoft.com/office/powerpoint/2010/main" val="172418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502545" y="1721197"/>
            <a:ext cx="4138911" cy="1741290"/>
          </a:xfrm>
          <a:prstGeom prst="rect">
            <a:avLst/>
          </a:prstGeom>
          <a:ln w="3175">
            <a:miter lim="400000"/>
          </a:ln>
          <a:extLst>
            <a:ext uri="{C572A759-6A51-4108-AA02-DFA0A04FC94B}">
              <ma14:wrappingTextBoxFlag xmlns:ma14="http://schemas.microsoft.com/office/mac/drawingml/2011/main" val="1"/>
            </a:ext>
          </a:extLst>
        </p:spPr>
        <p:txBody>
          <a:bodyPr lIns="22503" tIns="22503" rIns="22503" bIns="22503" anchor="b"/>
          <a:lstStyle/>
          <a:p>
            <a:r>
              <a:t>Title Text</a:t>
            </a:r>
          </a:p>
        </p:txBody>
      </p:sp>
      <p:sp>
        <p:nvSpPr>
          <p:cNvPr id="3" name="Shape 3"/>
          <p:cNvSpPr>
            <a:spLocks noGrp="1"/>
          </p:cNvSpPr>
          <p:nvPr>
            <p:ph type="body" idx="1"/>
          </p:nvPr>
        </p:nvSpPr>
        <p:spPr>
          <a:xfrm>
            <a:off x="2502545" y="3509367"/>
            <a:ext cx="4138911" cy="596057"/>
          </a:xfrm>
          <a:prstGeom prst="rect">
            <a:avLst/>
          </a:prstGeom>
          <a:ln w="3175">
            <a:miter lim="400000"/>
          </a:ln>
          <a:extLst>
            <a:ext uri="{C572A759-6A51-4108-AA02-DFA0A04FC94B}">
              <ma14:wrappingTextBoxFlag xmlns:ma14="http://schemas.microsoft.com/office/mac/drawingml/2011/main" val="1"/>
            </a:ext>
          </a:extLst>
        </p:spPr>
        <p:txBody>
          <a:bodyPr lIns="22503" tIns="22503" rIns="22503" bIns="22503"/>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76234" y="5739557"/>
            <a:ext cx="186510" cy="183945"/>
          </a:xfrm>
          <a:prstGeom prst="rect">
            <a:avLst/>
          </a:prstGeom>
          <a:ln w="3175">
            <a:miter lim="400000"/>
          </a:ln>
        </p:spPr>
        <p:txBody>
          <a:bodyPr wrap="none" lIns="22503" tIns="22503" rIns="22503" bIns="22503">
            <a:spAutoFit/>
          </a:bodyPr>
          <a:lstStyle>
            <a:lvl1pPr>
              <a:defRPr sz="900"/>
            </a:lvl1pPr>
          </a:lstStyle>
          <a:p>
            <a:pPr algn="ctr" defTabSz="245364" hangingPunct="0"/>
            <a:fld id="{86CB4B4D-7CA3-9044-876B-883B54F8677D}" type="slidenum">
              <a:rPr kern="0">
                <a:solidFill>
                  <a:srgbClr val="000000"/>
                </a:solidFill>
                <a:latin typeface="Calibri"/>
                <a:ea typeface="Calibri"/>
                <a:cs typeface="Calibri"/>
                <a:sym typeface="Calibri"/>
              </a:rPr>
              <a:pPr algn="ctr" defTabSz="245364" hangingPunct="0"/>
              <a:t>‹#›</a:t>
            </a:fld>
            <a:endParaRPr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1597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spd="med"/>
  <p:txStyles>
    <p:titleStyle>
      <a:lvl1pPr marL="0" marR="0" indent="0" algn="ctr" defTabSz="245364"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j-lt"/>
          <a:ea typeface="+mj-ea"/>
          <a:cs typeface="+mj-cs"/>
          <a:sym typeface="Calibri"/>
        </a:defRPr>
      </a:lvl1pPr>
      <a:lvl2pPr marL="0" marR="0" indent="96012" algn="ctr" defTabSz="245364"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j-lt"/>
          <a:ea typeface="+mj-ea"/>
          <a:cs typeface="+mj-cs"/>
          <a:sym typeface="Calibri"/>
        </a:defRPr>
      </a:lvl2pPr>
      <a:lvl3pPr marL="0" marR="0" indent="192024" algn="ctr" defTabSz="245364"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j-lt"/>
          <a:ea typeface="+mj-ea"/>
          <a:cs typeface="+mj-cs"/>
          <a:sym typeface="Calibri"/>
        </a:defRPr>
      </a:lvl3pPr>
      <a:lvl4pPr marL="0" marR="0" indent="288036" algn="ctr" defTabSz="245364"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j-lt"/>
          <a:ea typeface="+mj-ea"/>
          <a:cs typeface="+mj-cs"/>
          <a:sym typeface="Calibri"/>
        </a:defRPr>
      </a:lvl4pPr>
      <a:lvl5pPr marL="0" marR="0" indent="384048" algn="ctr" defTabSz="245364"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j-lt"/>
          <a:ea typeface="+mj-ea"/>
          <a:cs typeface="+mj-cs"/>
          <a:sym typeface="Calibri"/>
        </a:defRPr>
      </a:lvl5pPr>
      <a:lvl6pPr marL="0" marR="0" indent="480060" algn="ctr" defTabSz="245364"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j-lt"/>
          <a:ea typeface="+mj-ea"/>
          <a:cs typeface="+mj-cs"/>
          <a:sym typeface="Calibri"/>
        </a:defRPr>
      </a:lvl6pPr>
      <a:lvl7pPr marL="0" marR="0" indent="576072" algn="ctr" defTabSz="245364"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j-lt"/>
          <a:ea typeface="+mj-ea"/>
          <a:cs typeface="+mj-cs"/>
          <a:sym typeface="Calibri"/>
        </a:defRPr>
      </a:lvl7pPr>
      <a:lvl8pPr marL="0" marR="0" indent="672084" algn="ctr" defTabSz="245364"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j-lt"/>
          <a:ea typeface="+mj-ea"/>
          <a:cs typeface="+mj-cs"/>
          <a:sym typeface="Calibri"/>
        </a:defRPr>
      </a:lvl8pPr>
      <a:lvl9pPr marL="0" marR="0" indent="768096" algn="ctr" defTabSz="245364" rtl="0" latinLnBrk="0">
        <a:lnSpc>
          <a:spcPct val="100000"/>
        </a:lnSpc>
        <a:spcBef>
          <a:spcPts val="0"/>
        </a:spcBef>
        <a:spcAft>
          <a:spcPts val="0"/>
        </a:spcAft>
        <a:buClrTx/>
        <a:buSzTx/>
        <a:buFontTx/>
        <a:buNone/>
        <a:tabLst/>
        <a:defRPr sz="4800" b="0" i="0" u="none" strike="noStrike" cap="none" spc="0" baseline="0">
          <a:ln>
            <a:noFill/>
          </a:ln>
          <a:solidFill>
            <a:srgbClr val="000000"/>
          </a:solidFill>
          <a:uFillTx/>
          <a:latin typeface="+mj-lt"/>
          <a:ea typeface="+mj-ea"/>
          <a:cs typeface="+mj-cs"/>
          <a:sym typeface="Calibri"/>
        </a:defRPr>
      </a:lvl9pPr>
    </p:titleStyle>
    <p:bodyStyle>
      <a:lvl1pPr marL="0" marR="0" indent="0" algn="ctr" defTabSz="245364" rtl="0" latinLnBrk="0">
        <a:lnSpc>
          <a:spcPct val="100000"/>
        </a:lnSpc>
        <a:spcBef>
          <a:spcPts val="0"/>
        </a:spcBef>
        <a:spcAft>
          <a:spcPts val="0"/>
        </a:spcAft>
        <a:buClrTx/>
        <a:buSzTx/>
        <a:buFontTx/>
        <a:buNone/>
        <a:tabLst/>
        <a:defRPr sz="1900" b="0" i="0" u="none" strike="noStrike" cap="none" spc="0" baseline="0">
          <a:ln>
            <a:noFill/>
          </a:ln>
          <a:solidFill>
            <a:srgbClr val="000000"/>
          </a:solidFill>
          <a:uFillTx/>
          <a:latin typeface="+mj-lt"/>
          <a:ea typeface="+mj-ea"/>
          <a:cs typeface="+mj-cs"/>
          <a:sym typeface="Calibri"/>
        </a:defRPr>
      </a:lvl1pPr>
      <a:lvl2pPr marL="0" marR="0" indent="0" algn="ctr" defTabSz="245364" rtl="0" latinLnBrk="0">
        <a:lnSpc>
          <a:spcPct val="100000"/>
        </a:lnSpc>
        <a:spcBef>
          <a:spcPts val="0"/>
        </a:spcBef>
        <a:spcAft>
          <a:spcPts val="0"/>
        </a:spcAft>
        <a:buClrTx/>
        <a:buSzTx/>
        <a:buFontTx/>
        <a:buNone/>
        <a:tabLst/>
        <a:defRPr sz="1900" b="0" i="0" u="none" strike="noStrike" cap="none" spc="0" baseline="0">
          <a:ln>
            <a:noFill/>
          </a:ln>
          <a:solidFill>
            <a:srgbClr val="000000"/>
          </a:solidFill>
          <a:uFillTx/>
          <a:latin typeface="+mj-lt"/>
          <a:ea typeface="+mj-ea"/>
          <a:cs typeface="+mj-cs"/>
          <a:sym typeface="Calibri"/>
        </a:defRPr>
      </a:lvl2pPr>
      <a:lvl3pPr marL="0" marR="0" indent="0" algn="ctr" defTabSz="245364" rtl="0" latinLnBrk="0">
        <a:lnSpc>
          <a:spcPct val="100000"/>
        </a:lnSpc>
        <a:spcBef>
          <a:spcPts val="0"/>
        </a:spcBef>
        <a:spcAft>
          <a:spcPts val="0"/>
        </a:spcAft>
        <a:buClrTx/>
        <a:buSzTx/>
        <a:buFontTx/>
        <a:buNone/>
        <a:tabLst/>
        <a:defRPr sz="1900" b="0" i="0" u="none" strike="noStrike" cap="none" spc="0" baseline="0">
          <a:ln>
            <a:noFill/>
          </a:ln>
          <a:solidFill>
            <a:srgbClr val="000000"/>
          </a:solidFill>
          <a:uFillTx/>
          <a:latin typeface="+mj-lt"/>
          <a:ea typeface="+mj-ea"/>
          <a:cs typeface="+mj-cs"/>
          <a:sym typeface="Calibri"/>
        </a:defRPr>
      </a:lvl3pPr>
      <a:lvl4pPr marL="0" marR="0" indent="0" algn="ctr" defTabSz="245364" rtl="0" latinLnBrk="0">
        <a:lnSpc>
          <a:spcPct val="100000"/>
        </a:lnSpc>
        <a:spcBef>
          <a:spcPts val="0"/>
        </a:spcBef>
        <a:spcAft>
          <a:spcPts val="0"/>
        </a:spcAft>
        <a:buClrTx/>
        <a:buSzTx/>
        <a:buFontTx/>
        <a:buNone/>
        <a:tabLst/>
        <a:defRPr sz="1900" b="0" i="0" u="none" strike="noStrike" cap="none" spc="0" baseline="0">
          <a:ln>
            <a:noFill/>
          </a:ln>
          <a:solidFill>
            <a:srgbClr val="000000"/>
          </a:solidFill>
          <a:uFillTx/>
          <a:latin typeface="+mj-lt"/>
          <a:ea typeface="+mj-ea"/>
          <a:cs typeface="+mj-cs"/>
          <a:sym typeface="Calibri"/>
        </a:defRPr>
      </a:lvl4pPr>
      <a:lvl5pPr marL="0" marR="0" indent="0" algn="ctr" defTabSz="245364" rtl="0" latinLnBrk="0">
        <a:lnSpc>
          <a:spcPct val="100000"/>
        </a:lnSpc>
        <a:spcBef>
          <a:spcPts val="0"/>
        </a:spcBef>
        <a:spcAft>
          <a:spcPts val="0"/>
        </a:spcAft>
        <a:buClrTx/>
        <a:buSzTx/>
        <a:buFontTx/>
        <a:buNone/>
        <a:tabLst/>
        <a:defRPr sz="1900" b="0" i="0" u="none" strike="noStrike" cap="none" spc="0" baseline="0">
          <a:ln>
            <a:noFill/>
          </a:ln>
          <a:solidFill>
            <a:srgbClr val="000000"/>
          </a:solidFill>
          <a:uFillTx/>
          <a:latin typeface="+mj-lt"/>
          <a:ea typeface="+mj-ea"/>
          <a:cs typeface="+mj-cs"/>
          <a:sym typeface="Calibri"/>
        </a:defRPr>
      </a:lvl5pPr>
      <a:lvl6pPr marL="0" marR="0" indent="149352" algn="ctr" defTabSz="245364" rtl="0" latinLnBrk="0">
        <a:lnSpc>
          <a:spcPct val="100000"/>
        </a:lnSpc>
        <a:spcBef>
          <a:spcPts val="0"/>
        </a:spcBef>
        <a:spcAft>
          <a:spcPts val="0"/>
        </a:spcAft>
        <a:buClrTx/>
        <a:buSzTx/>
        <a:buFontTx/>
        <a:buNone/>
        <a:tabLst/>
        <a:defRPr sz="1900" b="0" i="0" u="none" strike="noStrike" cap="none" spc="0" baseline="0">
          <a:ln>
            <a:noFill/>
          </a:ln>
          <a:solidFill>
            <a:srgbClr val="000000"/>
          </a:solidFill>
          <a:uFillTx/>
          <a:latin typeface="+mj-lt"/>
          <a:ea typeface="+mj-ea"/>
          <a:cs typeface="+mj-cs"/>
          <a:sym typeface="Calibri"/>
        </a:defRPr>
      </a:lvl6pPr>
      <a:lvl7pPr marL="0" marR="0" indent="298704" algn="ctr" defTabSz="245364" rtl="0" latinLnBrk="0">
        <a:lnSpc>
          <a:spcPct val="100000"/>
        </a:lnSpc>
        <a:spcBef>
          <a:spcPts val="0"/>
        </a:spcBef>
        <a:spcAft>
          <a:spcPts val="0"/>
        </a:spcAft>
        <a:buClrTx/>
        <a:buSzTx/>
        <a:buFontTx/>
        <a:buNone/>
        <a:tabLst/>
        <a:defRPr sz="1900" b="0" i="0" u="none" strike="noStrike" cap="none" spc="0" baseline="0">
          <a:ln>
            <a:noFill/>
          </a:ln>
          <a:solidFill>
            <a:srgbClr val="000000"/>
          </a:solidFill>
          <a:uFillTx/>
          <a:latin typeface="+mj-lt"/>
          <a:ea typeface="+mj-ea"/>
          <a:cs typeface="+mj-cs"/>
          <a:sym typeface="Calibri"/>
        </a:defRPr>
      </a:lvl7pPr>
      <a:lvl8pPr marL="0" marR="0" indent="448056" algn="ctr" defTabSz="245364" rtl="0" latinLnBrk="0">
        <a:lnSpc>
          <a:spcPct val="100000"/>
        </a:lnSpc>
        <a:spcBef>
          <a:spcPts val="0"/>
        </a:spcBef>
        <a:spcAft>
          <a:spcPts val="0"/>
        </a:spcAft>
        <a:buClrTx/>
        <a:buSzTx/>
        <a:buFontTx/>
        <a:buNone/>
        <a:tabLst/>
        <a:defRPr sz="1900" b="0" i="0" u="none" strike="noStrike" cap="none" spc="0" baseline="0">
          <a:ln>
            <a:noFill/>
          </a:ln>
          <a:solidFill>
            <a:srgbClr val="000000"/>
          </a:solidFill>
          <a:uFillTx/>
          <a:latin typeface="+mj-lt"/>
          <a:ea typeface="+mj-ea"/>
          <a:cs typeface="+mj-cs"/>
          <a:sym typeface="Calibri"/>
        </a:defRPr>
      </a:lvl8pPr>
      <a:lvl9pPr marL="0" marR="0" indent="597408" algn="ctr" defTabSz="245364" rtl="0" latinLnBrk="0">
        <a:lnSpc>
          <a:spcPct val="100000"/>
        </a:lnSpc>
        <a:spcBef>
          <a:spcPts val="0"/>
        </a:spcBef>
        <a:spcAft>
          <a:spcPts val="0"/>
        </a:spcAft>
        <a:buClrTx/>
        <a:buSzTx/>
        <a:buFontTx/>
        <a:buNone/>
        <a:tabLst/>
        <a:defRPr sz="1900" b="0" i="0" u="none" strike="noStrike" cap="none" spc="0" baseline="0">
          <a:ln>
            <a:noFill/>
          </a:ln>
          <a:solidFill>
            <a:srgbClr val="000000"/>
          </a:solidFill>
          <a:uFillTx/>
          <a:latin typeface="+mj-lt"/>
          <a:ea typeface="+mj-ea"/>
          <a:cs typeface="+mj-cs"/>
          <a:sym typeface="Calibri"/>
        </a:defRPr>
      </a:lvl9pPr>
    </p:bodyStyle>
    <p:otherStyle>
      <a:lvl1pPr marL="0" marR="0" indent="0" algn="ctr" defTabSz="245364"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96012" algn="ctr" defTabSz="245364"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192024" algn="ctr" defTabSz="245364"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288036" algn="ctr" defTabSz="245364"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384048" algn="ctr" defTabSz="245364"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480060" algn="ctr" defTabSz="245364"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576072" algn="ctr" defTabSz="245364"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672084" algn="ctr" defTabSz="245364"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768096" algn="ctr" defTabSz="245364"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hart" Target="../charts/char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105.xml.rels><?xml version="1.0" encoding="UTF-8" standalone="yes"?>
<Relationships xmlns="http://schemas.openxmlformats.org/package/2006/relationships"><Relationship Id="rId11" Type="http://schemas.openxmlformats.org/officeDocument/2006/relationships/image" Target="../media/image115.png"/><Relationship Id="rId12" Type="http://schemas.openxmlformats.org/officeDocument/2006/relationships/image" Target="../media/image116.jpeg"/><Relationship Id="rId13" Type="http://schemas.openxmlformats.org/officeDocument/2006/relationships/image" Target="../media/image117.emf"/><Relationship Id="rId14" Type="http://schemas.openxmlformats.org/officeDocument/2006/relationships/image" Target="../media/image118.emf"/><Relationship Id="rId15" Type="http://schemas.openxmlformats.org/officeDocument/2006/relationships/image" Target="../media/image119.emf"/><Relationship Id="rId16" Type="http://schemas.openxmlformats.org/officeDocument/2006/relationships/image" Target="../media/image120.emf"/><Relationship Id="rId17" Type="http://schemas.openxmlformats.org/officeDocument/2006/relationships/image" Target="../media/image121.emf"/><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0.png"/><Relationship Id="rId8" Type="http://schemas.openxmlformats.org/officeDocument/2006/relationships/image" Target="../media/image280.png"/><Relationship Id="rId9" Type="http://schemas.openxmlformats.org/officeDocument/2006/relationships/image" Target="../media/image290.png"/><Relationship Id="rId10" Type="http://schemas.openxmlformats.org/officeDocument/2006/relationships/image" Target="../media/image114.png"/></Relationships>
</file>

<file path=ppt/slides/_rels/slide106.xml.rels><?xml version="1.0" encoding="UTF-8" standalone="yes"?>
<Relationships xmlns="http://schemas.openxmlformats.org/package/2006/relationships"><Relationship Id="rId11" Type="http://schemas.openxmlformats.org/officeDocument/2006/relationships/image" Target="../media/image116.jpeg"/><Relationship Id="rId12" Type="http://schemas.openxmlformats.org/officeDocument/2006/relationships/image" Target="../media/image123.png"/><Relationship Id="rId18" Type="http://schemas.openxmlformats.org/officeDocument/2006/relationships/image" Target="../media/image280.png"/><Relationship Id="rId19" Type="http://schemas.openxmlformats.org/officeDocument/2006/relationships/image" Target="../media/image119.emf"/><Relationship Id="rId20" Type="http://schemas.openxmlformats.org/officeDocument/2006/relationships/image" Target="../media/image124.emf"/><Relationship Id="rId21" Type="http://schemas.openxmlformats.org/officeDocument/2006/relationships/image" Target="../media/image125.emf"/><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5.png"/><Relationship Id="rId5" Type="http://schemas.openxmlformats.org/officeDocument/2006/relationships/image" Target="../media/image380.png"/><Relationship Id="rId7" Type="http://schemas.openxmlformats.org/officeDocument/2006/relationships/image" Target="../media/image400.png"/><Relationship Id="rId8" Type="http://schemas.openxmlformats.org/officeDocument/2006/relationships/image" Target="../media/image118.emf"/><Relationship Id="rId9" Type="http://schemas.openxmlformats.org/officeDocument/2006/relationships/image" Target="../media/image117.emf"/><Relationship Id="rId10"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15.png"/><Relationship Id="rId10" Type="http://schemas.openxmlformats.org/officeDocument/2006/relationships/image" Target="../media/image118.emf"/><Relationship Id="rId8" Type="http://schemas.openxmlformats.org/officeDocument/2006/relationships/image" Target="../media/image450.png"/><Relationship Id="rId9" Type="http://schemas.openxmlformats.org/officeDocument/2006/relationships/image" Target="../media/image126.emf"/><Relationship Id="rId11" Type="http://schemas.openxmlformats.org/officeDocument/2006/relationships/image" Target="../media/image117.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8.jpeg"/><Relationship Id="rId4" Type="http://schemas.openxmlformats.org/officeDocument/2006/relationships/image" Target="../media/image129.jpeg"/><Relationship Id="rId5" Type="http://schemas.openxmlformats.org/officeDocument/2006/relationships/image" Target="../media/image130.jpeg"/><Relationship Id="rId6" Type="http://schemas.openxmlformats.org/officeDocument/2006/relationships/image" Target="../media/image131.jpeg"/><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112.xml.rels><?xml version="1.0" encoding="UTF-8" standalone="yes"?>
<Relationships xmlns="http://schemas.openxmlformats.org/package/2006/relationships"><Relationship Id="rId9" Type="http://schemas.openxmlformats.org/officeDocument/2006/relationships/image" Target="../media/image136.emf"/><Relationship Id="rId20" Type="http://schemas.openxmlformats.org/officeDocument/2006/relationships/oleObject" Target="../embeddings/oleObject8.bin"/><Relationship Id="rId21" Type="http://schemas.openxmlformats.org/officeDocument/2006/relationships/image" Target="../media/image141.emf"/><Relationship Id="rId22" Type="http://schemas.openxmlformats.org/officeDocument/2006/relationships/oleObject" Target="../embeddings/oleObject9.bin"/><Relationship Id="rId23" Type="http://schemas.openxmlformats.org/officeDocument/2006/relationships/image" Target="../media/image146.png"/><Relationship Id="rId24" Type="http://schemas.openxmlformats.org/officeDocument/2006/relationships/image" Target="../media/image147.png"/><Relationship Id="rId25" Type="http://schemas.openxmlformats.org/officeDocument/2006/relationships/image" Target="../media/image148.png"/><Relationship Id="rId26" Type="http://schemas.openxmlformats.org/officeDocument/2006/relationships/image" Target="../media/image149.png"/><Relationship Id="rId27" Type="http://schemas.openxmlformats.org/officeDocument/2006/relationships/image" Target="../media/image150.png"/><Relationship Id="rId10" Type="http://schemas.openxmlformats.org/officeDocument/2006/relationships/oleObject" Target="../embeddings/oleObject3.bin"/><Relationship Id="rId11" Type="http://schemas.openxmlformats.org/officeDocument/2006/relationships/image" Target="../media/image137.emf"/><Relationship Id="rId12" Type="http://schemas.openxmlformats.org/officeDocument/2006/relationships/oleObject" Target="../embeddings/oleObject4.bin"/><Relationship Id="rId13" Type="http://schemas.openxmlformats.org/officeDocument/2006/relationships/image" Target="../media/image138.emf"/><Relationship Id="rId14" Type="http://schemas.openxmlformats.org/officeDocument/2006/relationships/oleObject" Target="../embeddings/oleObject5.bin"/><Relationship Id="rId15" Type="http://schemas.openxmlformats.org/officeDocument/2006/relationships/image" Target="../media/image139.emf"/><Relationship Id="rId16" Type="http://schemas.openxmlformats.org/officeDocument/2006/relationships/oleObject" Target="../embeddings/oleObject6.bin"/><Relationship Id="rId17" Type="http://schemas.openxmlformats.org/officeDocument/2006/relationships/image" Target="../media/image140.emf"/><Relationship Id="rId18" Type="http://schemas.openxmlformats.org/officeDocument/2006/relationships/image" Target="../media/image145.emf"/><Relationship Id="rId19"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image" Target="../media/image142.emf"/><Relationship Id="rId4" Type="http://schemas.openxmlformats.org/officeDocument/2006/relationships/image" Target="../media/image143.emf"/><Relationship Id="rId5" Type="http://schemas.openxmlformats.org/officeDocument/2006/relationships/image" Target="../media/image144.emf"/><Relationship Id="rId6" Type="http://schemas.openxmlformats.org/officeDocument/2006/relationships/oleObject" Target="../embeddings/oleObject1.bin"/><Relationship Id="rId7" Type="http://schemas.openxmlformats.org/officeDocument/2006/relationships/image" Target="../media/image135.emf"/><Relationship Id="rId8" Type="http://schemas.openxmlformats.org/officeDocument/2006/relationships/oleObject" Target="../embeddings/oleObject2.bin"/></Relationships>
</file>

<file path=ppt/slides/_rels/slide113.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51.png"/><Relationship Id="rId6" Type="http://schemas.openxmlformats.org/officeDocument/2006/relationships/image" Target="../media/image152.jpeg"/><Relationship Id="rId7" Type="http://schemas.openxmlformats.org/officeDocument/2006/relationships/image" Target="../media/image131.jpeg"/><Relationship Id="rId8" Type="http://schemas.openxmlformats.org/officeDocument/2006/relationships/image" Target="../media/image129.jpeg"/><Relationship Id="rId9" Type="http://schemas.openxmlformats.org/officeDocument/2006/relationships/image" Target="../media/image130.jpeg"/><Relationship Id="rId10"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59.png"/><Relationship Id="rId8" Type="http://schemas.openxmlformats.org/officeDocument/2006/relationships/image" Target="../media/image160.png"/><Relationship Id="rId9"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image" Target="../media/image1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hart" Target="../charts/char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hart" Target="../charts/char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chart" Target="../charts/char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4"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39.xml.rels><?xml version="1.0" encoding="UTF-8" standalone="yes"?>
<Relationships xmlns="http://schemas.openxmlformats.org/package/2006/relationships"><Relationship Id="rId3" Type="http://schemas.openxmlformats.org/officeDocument/2006/relationships/image" Target="../media/image169.jpeg"/><Relationship Id="rId4" Type="http://schemas.openxmlformats.org/officeDocument/2006/relationships/image" Target="../media/image170.jpeg"/><Relationship Id="rId5" Type="http://schemas.openxmlformats.org/officeDocument/2006/relationships/image" Target="../media/image171.jpeg"/><Relationship Id="rId1" Type="http://schemas.openxmlformats.org/officeDocument/2006/relationships/slideLayout" Target="../slideLayouts/slideLayout2.xml"/><Relationship Id="rId2" Type="http://schemas.openxmlformats.org/officeDocument/2006/relationships/image" Target="../media/image16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0.xml.rels><?xml version="1.0" encoding="UTF-8" standalone="yes"?>
<Relationships xmlns="http://schemas.openxmlformats.org/package/2006/relationships"><Relationship Id="rId3" Type="http://schemas.openxmlformats.org/officeDocument/2006/relationships/image" Target="../media/image173.jpeg"/><Relationship Id="rId4" Type="http://schemas.openxmlformats.org/officeDocument/2006/relationships/image" Target="../media/image174.jpeg"/><Relationship Id="rId5" Type="http://schemas.openxmlformats.org/officeDocument/2006/relationships/image" Target="../media/image175.jpeg"/><Relationship Id="rId1" Type="http://schemas.openxmlformats.org/officeDocument/2006/relationships/slideLayout" Target="../slideLayouts/slideLayout2.xml"/><Relationship Id="rId2" Type="http://schemas.openxmlformats.org/officeDocument/2006/relationships/image" Target="../media/image172.jpe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chart" Target="../charts/char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chart" Target="../charts/char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6.png"/><Relationship Id="rId3" Type="http://schemas.openxmlformats.org/officeDocument/2006/relationships/image" Target="../media/image177.png"/></Relationships>
</file>

<file path=ppt/slides/_rels/slide145.xml.rels><?xml version="1.0" encoding="UTF-8" standalone="yes"?>
<Relationships xmlns="http://schemas.openxmlformats.org/package/2006/relationships"><Relationship Id="rId11" Type="http://schemas.openxmlformats.org/officeDocument/2006/relationships/image" Target="../media/image187.jpeg"/><Relationship Id="rId12" Type="http://schemas.openxmlformats.org/officeDocument/2006/relationships/image" Target="../media/image188.jpeg"/><Relationship Id="rId13" Type="http://schemas.openxmlformats.org/officeDocument/2006/relationships/image" Target="../media/image189.jpeg"/><Relationship Id="rId1" Type="http://schemas.openxmlformats.org/officeDocument/2006/relationships/slideLayout" Target="../slideLayouts/slideLayout2.xml"/><Relationship Id="rId2" Type="http://schemas.openxmlformats.org/officeDocument/2006/relationships/image" Target="../media/image178.jpeg"/><Relationship Id="rId3" Type="http://schemas.openxmlformats.org/officeDocument/2006/relationships/image" Target="../media/image179.jpeg"/><Relationship Id="rId4" Type="http://schemas.openxmlformats.org/officeDocument/2006/relationships/image" Target="../media/image180.jpeg"/><Relationship Id="rId5" Type="http://schemas.openxmlformats.org/officeDocument/2006/relationships/image" Target="../media/image181.jpeg"/><Relationship Id="rId6" Type="http://schemas.openxmlformats.org/officeDocument/2006/relationships/image" Target="../media/image182.jpeg"/><Relationship Id="rId7" Type="http://schemas.openxmlformats.org/officeDocument/2006/relationships/image" Target="../media/image183.jpeg"/><Relationship Id="rId8" Type="http://schemas.openxmlformats.org/officeDocument/2006/relationships/image" Target="../media/image184.jpeg"/><Relationship Id="rId9" Type="http://schemas.openxmlformats.org/officeDocument/2006/relationships/image" Target="../media/image185.jpeg"/><Relationship Id="rId10" Type="http://schemas.openxmlformats.org/officeDocument/2006/relationships/image" Target="../media/image186.jpeg"/></Relationships>
</file>

<file path=ppt/slides/_rels/slide146.xml.rels><?xml version="1.0" encoding="UTF-8" standalone="yes"?>
<Relationships xmlns="http://schemas.openxmlformats.org/package/2006/relationships"><Relationship Id="rId11" Type="http://schemas.openxmlformats.org/officeDocument/2006/relationships/image" Target="../media/image199.jpeg"/><Relationship Id="rId12" Type="http://schemas.openxmlformats.org/officeDocument/2006/relationships/image" Target="../media/image200.jpeg"/><Relationship Id="rId13" Type="http://schemas.openxmlformats.org/officeDocument/2006/relationships/image" Target="../media/image201.jpeg"/><Relationship Id="rId1" Type="http://schemas.openxmlformats.org/officeDocument/2006/relationships/slideLayout" Target="../slideLayouts/slideLayout2.xml"/><Relationship Id="rId2" Type="http://schemas.openxmlformats.org/officeDocument/2006/relationships/image" Target="../media/image190.jpeg"/><Relationship Id="rId3" Type="http://schemas.openxmlformats.org/officeDocument/2006/relationships/image" Target="../media/image191.jpeg"/><Relationship Id="rId4" Type="http://schemas.openxmlformats.org/officeDocument/2006/relationships/image" Target="../media/image192.jpeg"/><Relationship Id="rId5" Type="http://schemas.openxmlformats.org/officeDocument/2006/relationships/image" Target="../media/image193.png"/><Relationship Id="rId6" Type="http://schemas.openxmlformats.org/officeDocument/2006/relationships/image" Target="../media/image194.png"/><Relationship Id="rId7" Type="http://schemas.openxmlformats.org/officeDocument/2006/relationships/image" Target="../media/image195.png"/><Relationship Id="rId8" Type="http://schemas.openxmlformats.org/officeDocument/2006/relationships/image" Target="../media/image196.jpeg"/><Relationship Id="rId9" Type="http://schemas.openxmlformats.org/officeDocument/2006/relationships/image" Target="../media/image197.jpeg"/><Relationship Id="rId10" Type="http://schemas.openxmlformats.org/officeDocument/2006/relationships/image" Target="../media/image198.jpe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2.png"/><Relationship Id="rId1" Type="http://schemas.microsoft.com/office/2007/relationships/media" Target="../media/media3.mov"/><Relationship Id="rId2" Type="http://schemas.openxmlformats.org/officeDocument/2006/relationships/video" Target="../media/media3.mov"/></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3.png"/><Relationship Id="rId3" Type="http://schemas.openxmlformats.org/officeDocument/2006/relationships/image" Target="../media/image20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3.png"/><Relationship Id="rId3" Type="http://schemas.openxmlformats.org/officeDocument/2006/relationships/image" Target="../media/image20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5.png"/><Relationship Id="rId3" Type="http://schemas.openxmlformats.org/officeDocument/2006/relationships/image" Target="../media/image20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3.tiff"/></Relationships>
</file>

<file path=ppt/slides/_rels/slide162.xml.rels><?xml version="1.0" encoding="UTF-8" standalone="yes"?>
<Relationships xmlns="http://schemas.openxmlformats.org/package/2006/relationships"><Relationship Id="rId3" Type="http://schemas.openxmlformats.org/officeDocument/2006/relationships/image" Target="../media/image214.png"/><Relationship Id="rId4" Type="http://schemas.openxmlformats.org/officeDocument/2006/relationships/image" Target="../media/image215.png"/><Relationship Id="rId5" Type="http://schemas.openxmlformats.org/officeDocument/2006/relationships/image" Target="../media/image216.jpeg"/><Relationship Id="rId6" Type="http://schemas.openxmlformats.org/officeDocument/2006/relationships/image" Target="../media/image217.tiff"/><Relationship Id="rId7" Type="http://schemas.openxmlformats.org/officeDocument/2006/relationships/image" Target="../media/image218.pn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9.png"/></Relationships>
</file>

<file path=ppt/slides/_rels/slide165.xml.rels><?xml version="1.0" encoding="UTF-8" standalone="yes"?>
<Relationships xmlns="http://schemas.openxmlformats.org/package/2006/relationships"><Relationship Id="rId3" Type="http://schemas.openxmlformats.org/officeDocument/2006/relationships/image" Target="../media/image221.png"/><Relationship Id="rId4" Type="http://schemas.openxmlformats.org/officeDocument/2006/relationships/image" Target="../media/image222.png"/><Relationship Id="rId1" Type="http://schemas.openxmlformats.org/officeDocument/2006/relationships/slideLayout" Target="../slideLayouts/slideLayout1.xml"/><Relationship Id="rId2" Type="http://schemas.openxmlformats.org/officeDocument/2006/relationships/image" Target="../media/image220.png"/></Relationships>
</file>

<file path=ppt/slides/_rels/slide166.xml.rels><?xml version="1.0" encoding="UTF-8" standalone="yes"?>
<Relationships xmlns="http://schemas.openxmlformats.org/package/2006/relationships"><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1" Type="http://schemas.openxmlformats.org/officeDocument/2006/relationships/slideLayout" Target="../slideLayouts/slideLayout1.xml"/><Relationship Id="rId2" Type="http://schemas.openxmlformats.org/officeDocument/2006/relationships/image" Target="../media/image220.png"/></Relationships>
</file>

<file path=ppt/slides/_rels/slide167.xml.rels><?xml version="1.0" encoding="UTF-8" standalone="yes"?>
<Relationships xmlns="http://schemas.openxmlformats.org/package/2006/relationships"><Relationship Id="rId3" Type="http://schemas.openxmlformats.org/officeDocument/2006/relationships/image" Target="../media/image226.png"/><Relationship Id="rId4" Type="http://schemas.openxmlformats.org/officeDocument/2006/relationships/image" Target="../media/image227.png"/><Relationship Id="rId5" Type="http://schemas.openxmlformats.org/officeDocument/2006/relationships/image" Target="../media/image228.png"/><Relationship Id="rId1" Type="http://schemas.openxmlformats.org/officeDocument/2006/relationships/slideLayout" Target="../slideLayouts/slideLayout1.xml"/><Relationship Id="rId2" Type="http://schemas.openxmlformats.org/officeDocument/2006/relationships/image" Target="../media/image22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9.jpe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232.jpeg"/><Relationship Id="rId4" Type="http://schemas.openxmlformats.org/officeDocument/2006/relationships/image" Target="../media/image233.jpeg"/><Relationship Id="rId5" Type="http://schemas.openxmlformats.org/officeDocument/2006/relationships/image" Target="../media/image234.png"/><Relationship Id="rId6" Type="http://schemas.openxmlformats.org/officeDocument/2006/relationships/image" Target="../media/image235.tiff"/><Relationship Id="rId1" Type="http://schemas.openxmlformats.org/officeDocument/2006/relationships/slideLayout" Target="../slideLayouts/slideLayout2.xml"/><Relationship Id="rId2" Type="http://schemas.openxmlformats.org/officeDocument/2006/relationships/image" Target="../media/image23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6.jpeg"/></Relationships>
</file>

<file path=ppt/slides/_rels/slide175.xml.rels><?xml version="1.0" encoding="UTF-8" standalone="yes"?>
<Relationships xmlns="http://schemas.openxmlformats.org/package/2006/relationships"><Relationship Id="rId3" Type="http://schemas.openxmlformats.org/officeDocument/2006/relationships/image" Target="../media/image237.png"/><Relationship Id="rId4" Type="http://schemas.openxmlformats.org/officeDocument/2006/relationships/image" Target="../media/image238.jpeg"/><Relationship Id="rId5" Type="http://schemas.openxmlformats.org/officeDocument/2006/relationships/image" Target="../media/image239.gif"/><Relationship Id="rId6" Type="http://schemas.openxmlformats.org/officeDocument/2006/relationships/image" Target="../media/image240.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76.xml.rels><?xml version="1.0" encoding="UTF-8" standalone="yes"?>
<Relationships xmlns="http://schemas.openxmlformats.org/package/2006/relationships"><Relationship Id="rId3" Type="http://schemas.openxmlformats.org/officeDocument/2006/relationships/image" Target="../media/image237.png"/><Relationship Id="rId4" Type="http://schemas.openxmlformats.org/officeDocument/2006/relationships/image" Target="../media/image238.jpeg"/><Relationship Id="rId5" Type="http://schemas.openxmlformats.org/officeDocument/2006/relationships/image" Target="../media/image239.gif"/><Relationship Id="rId6" Type="http://schemas.openxmlformats.org/officeDocument/2006/relationships/image" Target="../media/image240.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77.xml.rels><?xml version="1.0" encoding="UTF-8" standalone="yes"?>
<Relationships xmlns="http://schemas.openxmlformats.org/package/2006/relationships"><Relationship Id="rId3" Type="http://schemas.openxmlformats.org/officeDocument/2006/relationships/image" Target="../media/image237.png"/><Relationship Id="rId4" Type="http://schemas.openxmlformats.org/officeDocument/2006/relationships/image" Target="../media/image238.jpeg"/><Relationship Id="rId5" Type="http://schemas.openxmlformats.org/officeDocument/2006/relationships/image" Target="../media/image239.gif"/><Relationship Id="rId6" Type="http://schemas.openxmlformats.org/officeDocument/2006/relationships/image" Target="../media/image240.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78.xml.rels><?xml version="1.0" encoding="UTF-8" standalone="yes"?>
<Relationships xmlns="http://schemas.openxmlformats.org/package/2006/relationships"><Relationship Id="rId3" Type="http://schemas.openxmlformats.org/officeDocument/2006/relationships/image" Target="../media/image237.png"/><Relationship Id="rId4" Type="http://schemas.openxmlformats.org/officeDocument/2006/relationships/image" Target="../media/image238.jpeg"/><Relationship Id="rId5" Type="http://schemas.openxmlformats.org/officeDocument/2006/relationships/image" Target="../media/image240.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79.xml.rels><?xml version="1.0" encoding="UTF-8" standalone="yes"?>
<Relationships xmlns="http://schemas.openxmlformats.org/package/2006/relationships"><Relationship Id="rId11" Type="http://schemas.openxmlformats.org/officeDocument/2006/relationships/image" Target="../media/image249.jpeg"/><Relationship Id="rId12" Type="http://schemas.openxmlformats.org/officeDocument/2006/relationships/image" Target="../media/image250.jpeg"/><Relationship Id="rId13" Type="http://schemas.openxmlformats.org/officeDocument/2006/relationships/image" Target="../media/image237.png"/><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41.jpeg"/><Relationship Id="rId4" Type="http://schemas.openxmlformats.org/officeDocument/2006/relationships/image" Target="../media/image242.jpeg"/><Relationship Id="rId5" Type="http://schemas.openxmlformats.org/officeDocument/2006/relationships/image" Target="../media/image243.jpeg"/><Relationship Id="rId6" Type="http://schemas.openxmlformats.org/officeDocument/2006/relationships/image" Target="../media/image244.jpeg"/><Relationship Id="rId7" Type="http://schemas.openxmlformats.org/officeDocument/2006/relationships/image" Target="../media/image245.jpeg"/><Relationship Id="rId8" Type="http://schemas.openxmlformats.org/officeDocument/2006/relationships/image" Target="../media/image246.jpeg"/><Relationship Id="rId9" Type="http://schemas.openxmlformats.org/officeDocument/2006/relationships/image" Target="../media/image247.jpeg"/><Relationship Id="rId10" Type="http://schemas.openxmlformats.org/officeDocument/2006/relationships/image" Target="../media/image24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40.png"/></Relationships>
</file>

<file path=ppt/slides/_rels/slide181.xml.rels><?xml version="1.0" encoding="UTF-8" standalone="yes"?>
<Relationships xmlns="http://schemas.openxmlformats.org/package/2006/relationships"><Relationship Id="rId3" Type="http://schemas.openxmlformats.org/officeDocument/2006/relationships/image" Target="../media/image237.png"/><Relationship Id="rId4" Type="http://schemas.openxmlformats.org/officeDocument/2006/relationships/image" Target="../media/image238.jpeg"/><Relationship Id="rId5" Type="http://schemas.openxmlformats.org/officeDocument/2006/relationships/image" Target="../media/image240.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82.xml.rels><?xml version="1.0" encoding="UTF-8" standalone="yes"?>
<Relationships xmlns="http://schemas.openxmlformats.org/package/2006/relationships"><Relationship Id="rId3" Type="http://schemas.openxmlformats.org/officeDocument/2006/relationships/image" Target="../media/image237.png"/><Relationship Id="rId4" Type="http://schemas.openxmlformats.org/officeDocument/2006/relationships/image" Target="../media/image238.jpeg"/><Relationship Id="rId5" Type="http://schemas.openxmlformats.org/officeDocument/2006/relationships/image" Target="../media/image240.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1.png"/><Relationship Id="rId3" Type="http://schemas.openxmlformats.org/officeDocument/2006/relationships/image" Target="../media/image25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5.jpeg"/><Relationship Id="rId3" Type="http://schemas.openxmlformats.org/officeDocument/2006/relationships/image" Target="../media/image25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5.jpeg"/><Relationship Id="rId3" Type="http://schemas.openxmlformats.org/officeDocument/2006/relationships/image" Target="../media/image25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5.jpeg"/><Relationship Id="rId3" Type="http://schemas.openxmlformats.org/officeDocument/2006/relationships/image" Target="../media/image25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5.jpe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5.jpeg"/><Relationship Id="rId3" Type="http://schemas.openxmlformats.org/officeDocument/2006/relationships/image" Target="../media/image25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7.png"/><Relationship Id="rId3" Type="http://schemas.openxmlformats.org/officeDocument/2006/relationships/image" Target="../media/image258.png"/></Relationships>
</file>

<file path=ppt/slides/_rels/slide199.xml.rels><?xml version="1.0" encoding="UTF-8" standalone="yes"?>
<Relationships xmlns="http://schemas.openxmlformats.org/package/2006/relationships"><Relationship Id="rId3" Type="http://schemas.openxmlformats.org/officeDocument/2006/relationships/image" Target="../media/image260.png"/><Relationship Id="rId4" Type="http://schemas.openxmlformats.org/officeDocument/2006/relationships/image" Target="../media/image234.png"/><Relationship Id="rId5" Type="http://schemas.openxmlformats.org/officeDocument/2006/relationships/image" Target="../media/image261.png"/><Relationship Id="rId6" Type="http://schemas.openxmlformats.org/officeDocument/2006/relationships/image" Target="../media/image262.tiff"/><Relationship Id="rId1" Type="http://schemas.openxmlformats.org/officeDocument/2006/relationships/slideLayout" Target="../slideLayouts/slideLayout2.xml"/><Relationship Id="rId2" Type="http://schemas.openxmlformats.org/officeDocument/2006/relationships/image" Target="../media/image2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201.xml.rels><?xml version="1.0" encoding="UTF-8" standalone="yes"?>
<Relationships xmlns="http://schemas.openxmlformats.org/package/2006/relationships"><Relationship Id="rId3" Type="http://schemas.openxmlformats.org/officeDocument/2006/relationships/image" Target="../media/image263.jpeg"/><Relationship Id="rId4" Type="http://schemas.openxmlformats.org/officeDocument/2006/relationships/image" Target="../media/image264.jpeg"/><Relationship Id="rId5" Type="http://schemas.openxmlformats.org/officeDocument/2006/relationships/image" Target="../media/image265.jpeg"/><Relationship Id="rId6" Type="http://schemas.openxmlformats.org/officeDocument/2006/relationships/image" Target="../media/image266.jpeg"/><Relationship Id="rId7" Type="http://schemas.openxmlformats.org/officeDocument/2006/relationships/image" Target="../media/image267.jpeg"/><Relationship Id="rId8" Type="http://schemas.openxmlformats.org/officeDocument/2006/relationships/image" Target="../media/image268.jpeg"/><Relationship Id="rId9" Type="http://schemas.openxmlformats.org/officeDocument/2006/relationships/image" Target="../media/image269.gif"/><Relationship Id="rId10" Type="http://schemas.openxmlformats.org/officeDocument/2006/relationships/image" Target="../media/image270.gif"/><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202.xml.rels><?xml version="1.0" encoding="UTF-8" standalone="yes"?>
<Relationships xmlns="http://schemas.openxmlformats.org/package/2006/relationships"><Relationship Id="rId3" Type="http://schemas.openxmlformats.org/officeDocument/2006/relationships/image" Target="../media/image272.png"/><Relationship Id="rId4" Type="http://schemas.openxmlformats.org/officeDocument/2006/relationships/image" Target="../media/image273.jpeg"/><Relationship Id="rId5" Type="http://schemas.openxmlformats.org/officeDocument/2006/relationships/image" Target="../media/image274.png"/><Relationship Id="rId6" Type="http://schemas.openxmlformats.org/officeDocument/2006/relationships/image" Target="../media/image275.png"/><Relationship Id="rId1" Type="http://schemas.openxmlformats.org/officeDocument/2006/relationships/slideLayout" Target="../slideLayouts/slideLayout2.xml"/><Relationship Id="rId2" Type="http://schemas.openxmlformats.org/officeDocument/2006/relationships/image" Target="../media/image27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6.png"/><Relationship Id="rId3"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4.png"/><Relationship Id="rId4" Type="http://schemas.openxmlformats.org/officeDocument/2006/relationships/image" Target="../media/image278.png"/><Relationship Id="rId1" Type="http://schemas.openxmlformats.org/officeDocument/2006/relationships/slideLayout" Target="../slideLayouts/slideLayout2.xml"/><Relationship Id="rId2" Type="http://schemas.openxmlformats.org/officeDocument/2006/relationships/image" Target="../media/image273.jpeg"/></Relationships>
</file>

<file path=ppt/slides/_rels/slide205.xml.rels><?xml version="1.0" encoding="UTF-8" standalone="yes"?>
<Relationships xmlns="http://schemas.openxmlformats.org/package/2006/relationships"><Relationship Id="rId3" Type="http://schemas.openxmlformats.org/officeDocument/2006/relationships/image" Target="../media/image279.jpeg"/><Relationship Id="rId4" Type="http://schemas.openxmlformats.org/officeDocument/2006/relationships/image" Target="../media/image13.jpg"/><Relationship Id="rId5" Type="http://schemas.openxmlformats.org/officeDocument/2006/relationships/image" Target="../media/image273.jpeg"/><Relationship Id="rId6" Type="http://schemas.openxmlformats.org/officeDocument/2006/relationships/image" Target="../media/image27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0.jpeg"/><Relationship Id="rId3" Type="http://schemas.openxmlformats.org/officeDocument/2006/relationships/image" Target="../media/image27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1.emf"/></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1.emf"/></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83.png"/><Relationship Id="rId5" Type="http://schemas.openxmlformats.org/officeDocument/2006/relationships/image" Target="../media/image282.png"/><Relationship Id="rId1" Type="http://schemas.microsoft.com/office/2007/relationships/media" Target="../media/media4.mp4"/><Relationship Id="rId2" Type="http://schemas.openxmlformats.org/officeDocument/2006/relationships/video" Target="../media/media4.mp4"/></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8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5.jpg"/></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86.png"/><Relationship Id="rId1" Type="http://schemas.microsoft.com/office/2007/relationships/media" Target="../media/media5.mp4"/><Relationship Id="rId2" Type="http://schemas.openxmlformats.org/officeDocument/2006/relationships/video" Target="../media/media5.mp4"/></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87.png"/><Relationship Id="rId1" Type="http://schemas.microsoft.com/office/2007/relationships/media" Target="../media/media6.mp4"/><Relationship Id="rId2" Type="http://schemas.openxmlformats.org/officeDocument/2006/relationships/video" Target="../media/media6.mp4"/></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5.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5.png"/><Relationship Id="rId5" Type="http://schemas.openxmlformats.org/officeDocument/2006/relationships/image" Target="../media/image76.png"/><Relationship Id="rId1" Type="http://schemas.microsoft.com/office/2007/relationships/media" Target="../media/media2.mov"/><Relationship Id="rId2" Type="http://schemas.openxmlformats.org/officeDocument/2006/relationships/video" Target="../media/media2.mo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 Id="rId3"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0.jpeg"/><Relationship Id="rId4" Type="http://schemas.openxmlformats.org/officeDocument/2006/relationships/image" Target="../media/image101.png"/><Relationship Id="rId5" Type="http://schemas.openxmlformats.org/officeDocument/2006/relationships/image" Target="../media/image10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89.xml.rels><?xml version="1.0" encoding="UTF-8" standalone="yes"?>
<Relationships xmlns="http://schemas.openxmlformats.org/package/2006/relationships"><Relationship Id="rId3" Type="http://schemas.openxmlformats.org/officeDocument/2006/relationships/image" Target="../media/image100.jpe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00.jpe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ctrTitle"/>
          </p:nvPr>
        </p:nvSpPr>
        <p:spPr>
          <a:xfrm>
            <a:off x="0" y="397919"/>
            <a:ext cx="9144000" cy="1470024"/>
          </a:xfrm>
        </p:spPr>
        <p:txBody>
          <a:bodyPr>
            <a:normAutofit/>
          </a:bodyPr>
          <a:lstStyle/>
          <a:p>
            <a:r>
              <a:rPr lang="en-US" dirty="0" smtClean="0"/>
              <a:t>Visual Question Answering</a:t>
            </a:r>
            <a:endParaRPr lang="en-US" dirty="0"/>
          </a:p>
        </p:txBody>
      </p:sp>
      <p:sp>
        <p:nvSpPr>
          <p:cNvPr id="10" name="Subtitle 7"/>
          <p:cNvSpPr>
            <a:spLocks noGrp="1"/>
          </p:cNvSpPr>
          <p:nvPr>
            <p:ph type="subTitle" idx="1"/>
          </p:nvPr>
        </p:nvSpPr>
        <p:spPr>
          <a:xfrm>
            <a:off x="1" y="5127947"/>
            <a:ext cx="9143999" cy="1752600"/>
          </a:xfrm>
        </p:spPr>
        <p:txBody>
          <a:bodyPr/>
          <a:lstStyle/>
          <a:p>
            <a:r>
              <a:rPr lang="en-US" dirty="0" smtClean="0">
                <a:solidFill>
                  <a:schemeClr val="bg1">
                    <a:lumMod val="65000"/>
                  </a:schemeClr>
                </a:solidFill>
              </a:rPr>
              <a:t>Devi Parikh</a:t>
            </a:r>
          </a:p>
          <a:p>
            <a:r>
              <a:rPr lang="en-US" dirty="0" smtClean="0">
                <a:solidFill>
                  <a:schemeClr val="bg1">
                    <a:lumMod val="65000"/>
                  </a:schemeClr>
                </a:solidFill>
              </a:rPr>
              <a:t>Georgia Tech</a:t>
            </a:r>
            <a:endParaRPr lang="en-US" dirty="0">
              <a:solidFill>
                <a:schemeClr val="bg1">
                  <a:lumMod val="65000"/>
                </a:schemeClr>
              </a:solidFill>
            </a:endParaRPr>
          </a:p>
        </p:txBody>
      </p:sp>
      <p:sp>
        <p:nvSpPr>
          <p:cNvPr id="2" name="Slide Number Placeholder 1"/>
          <p:cNvSpPr>
            <a:spLocks noGrp="1"/>
          </p:cNvSpPr>
          <p:nvPr>
            <p:ph type="sldNum" sz="quarter" idx="12"/>
          </p:nvPr>
        </p:nvSpPr>
        <p:spPr/>
        <p:txBody>
          <a:bodyPr/>
          <a:lstStyle/>
          <a:p>
            <a:fld id="{C8756881-B0E8-F143-BBCC-9E260CA8BD35}" type="slidenum">
              <a:rPr lang="en-US" smtClean="0"/>
              <a:t>1</a:t>
            </a:fld>
            <a:endParaRPr lang="en-US" dirty="0"/>
          </a:p>
        </p:txBody>
      </p:sp>
      <p:sp>
        <p:nvSpPr>
          <p:cNvPr id="7" name="Title 6"/>
          <p:cNvSpPr txBox="1">
            <a:spLocks/>
          </p:cNvSpPr>
          <p:nvPr/>
        </p:nvSpPr>
        <p:spPr>
          <a:xfrm>
            <a:off x="523442" y="2159336"/>
            <a:ext cx="8901396" cy="147002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b="1"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9572" y="2155804"/>
            <a:ext cx="7552267" cy="2749641"/>
          </a:xfrm>
          <a:prstGeom prst="rect">
            <a:avLst/>
          </a:prstGeom>
        </p:spPr>
      </p:pic>
      <p:sp>
        <p:nvSpPr>
          <p:cNvPr id="3" name="Rectangle 2"/>
          <p:cNvSpPr/>
          <p:nvPr/>
        </p:nvSpPr>
        <p:spPr>
          <a:xfrm>
            <a:off x="0" y="6515112"/>
            <a:ext cx="3008243" cy="3651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9877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smtClean="0"/>
              <a:t>“Color College Avenue”, Blacksburg, VA, May 2012</a:t>
            </a:r>
            <a:endParaRPr lang="en-US" sz="1200" dirty="0"/>
          </a:p>
        </p:txBody>
      </p:sp>
      <p:sp>
        <p:nvSpPr>
          <p:cNvPr id="2" name="Slide Number Placeholder 1"/>
          <p:cNvSpPr>
            <a:spLocks noGrp="1"/>
          </p:cNvSpPr>
          <p:nvPr>
            <p:ph type="sldNum" sz="quarter" idx="12"/>
          </p:nvPr>
        </p:nvSpPr>
        <p:spPr/>
        <p:txBody>
          <a:bodyPr/>
          <a:lstStyle/>
          <a:p>
            <a:fld id="{C8756881-B0E8-F143-BBCC-9E260CA8BD35}" type="slidenum">
              <a:rPr lang="en-US" smtClean="0"/>
              <a:t>10</a:t>
            </a:fld>
            <a:endParaRPr lang="en-US" dirty="0"/>
          </a:p>
        </p:txBody>
      </p:sp>
      <p:sp>
        <p:nvSpPr>
          <p:cNvPr id="3" name="Oval 2"/>
          <p:cNvSpPr>
            <a:spLocks noChangeAspect="1"/>
          </p:cNvSpPr>
          <p:nvPr/>
        </p:nvSpPr>
        <p:spPr>
          <a:xfrm>
            <a:off x="1762385" y="824983"/>
            <a:ext cx="3200400" cy="3200400"/>
          </a:xfrm>
          <a:prstGeom prst="ellipse">
            <a:avLst/>
          </a:prstGeom>
          <a:solidFill>
            <a:schemeClr val="bg1">
              <a:lumMod val="75000"/>
              <a:alpha val="90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Oval 7"/>
          <p:cNvSpPr>
            <a:spLocks noChangeAspect="1"/>
          </p:cNvSpPr>
          <p:nvPr/>
        </p:nvSpPr>
        <p:spPr>
          <a:xfrm>
            <a:off x="4254236" y="82498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2991669" y="281392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1805529" y="2180998"/>
            <a:ext cx="3157256" cy="646331"/>
          </a:xfrm>
          <a:prstGeom prst="rect">
            <a:avLst/>
          </a:prstGeom>
        </p:spPr>
        <p:txBody>
          <a:bodyPr wrap="square">
            <a:spAutoFit/>
          </a:bodyPr>
          <a:lstStyle/>
          <a:p>
            <a:pPr algn="ctr"/>
            <a:r>
              <a:rPr lang="en-US" sz="3600" b="1" dirty="0"/>
              <a:t>Words</a:t>
            </a:r>
            <a:endParaRPr lang="en-US" sz="3600" dirty="0"/>
          </a:p>
        </p:txBody>
      </p:sp>
      <p:sp>
        <p:nvSpPr>
          <p:cNvPr id="11" name="Rectangle 10"/>
          <p:cNvSpPr/>
          <p:nvPr/>
        </p:nvSpPr>
        <p:spPr>
          <a:xfrm>
            <a:off x="4306072" y="2180998"/>
            <a:ext cx="3148564" cy="646331"/>
          </a:xfrm>
          <a:prstGeom prst="rect">
            <a:avLst/>
          </a:prstGeom>
        </p:spPr>
        <p:txBody>
          <a:bodyPr wrap="square">
            <a:spAutoFit/>
          </a:bodyPr>
          <a:lstStyle/>
          <a:p>
            <a:pPr algn="ctr"/>
            <a:r>
              <a:rPr lang="en-US" sz="3600" b="1" dirty="0" smtClean="0"/>
              <a:t>Pictures</a:t>
            </a:r>
            <a:endParaRPr lang="en-US" sz="3600" dirty="0"/>
          </a:p>
        </p:txBody>
      </p:sp>
      <p:sp>
        <p:nvSpPr>
          <p:cNvPr id="12" name="Rectangle 11"/>
          <p:cNvSpPr/>
          <p:nvPr/>
        </p:nvSpPr>
        <p:spPr>
          <a:xfrm>
            <a:off x="2995111" y="4118890"/>
            <a:ext cx="3213086" cy="646331"/>
          </a:xfrm>
          <a:prstGeom prst="rect">
            <a:avLst/>
          </a:prstGeom>
        </p:spPr>
        <p:txBody>
          <a:bodyPr wrap="square">
            <a:spAutoFit/>
          </a:bodyPr>
          <a:lstStyle/>
          <a:p>
            <a:pPr algn="ctr"/>
            <a:r>
              <a:rPr lang="en-US" sz="3600" b="1" dirty="0" smtClean="0"/>
              <a:t>Common Sense</a:t>
            </a:r>
            <a:endParaRPr lang="en-US" sz="3600" dirty="0"/>
          </a:p>
        </p:txBody>
      </p:sp>
      <p:sp>
        <p:nvSpPr>
          <p:cNvPr id="14" name="Oval 13"/>
          <p:cNvSpPr/>
          <p:nvPr/>
        </p:nvSpPr>
        <p:spPr>
          <a:xfrm>
            <a:off x="3007797" y="2796639"/>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1766652"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54236"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p:cNvSpPr/>
          <p:nvPr/>
        </p:nvSpPr>
        <p:spPr>
          <a:xfrm>
            <a:off x="4306071" y="2796639"/>
            <a:ext cx="685800" cy="6858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3102227" y="2216776"/>
            <a:ext cx="3157256" cy="1754327"/>
          </a:xfrm>
          <a:prstGeom prst="rect">
            <a:avLst/>
          </a:prstGeom>
        </p:spPr>
        <p:txBody>
          <a:bodyPr wrap="square">
            <a:spAutoFit/>
          </a:bodyPr>
          <a:lstStyle/>
          <a:p>
            <a:pPr algn="ctr"/>
            <a:r>
              <a:rPr lang="en-US" sz="3600" b="1" dirty="0" smtClean="0">
                <a:solidFill>
                  <a:schemeClr val="bg1"/>
                </a:solidFill>
              </a:rPr>
              <a:t>Visually Grounded Dialogue</a:t>
            </a:r>
            <a:endParaRPr lang="en-US" sz="3600" dirty="0">
              <a:solidFill>
                <a:schemeClr val="bg1"/>
              </a:solidFill>
            </a:endParaRPr>
          </a:p>
        </p:txBody>
      </p:sp>
    </p:spTree>
    <p:extLst>
      <p:ext uri="{BB962C8B-B14F-4D97-AF65-F5344CB8AC3E}">
        <p14:creationId xmlns:p14="http://schemas.microsoft.com/office/powerpoint/2010/main" val="33915822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5"/>
                                        </p:tgtEl>
                                      </p:cBhvr>
                                      <p:by x="400000" y="400000"/>
                                    </p:animScale>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611449" y="1291287"/>
            <a:ext cx="1605615" cy="2062103"/>
          </a:xfrm>
          <a:prstGeom prst="rect">
            <a:avLst/>
          </a:prstGeom>
          <a:noFill/>
        </p:spPr>
        <p:txBody>
          <a:bodyPr wrap="square" rtlCol="0">
            <a:spAutoFit/>
          </a:bodyPr>
          <a:lstStyle/>
          <a:p>
            <a:pPr defTabSz="457200" fontAlgn="auto">
              <a:spcBef>
                <a:spcPts val="0"/>
              </a:spcBef>
              <a:spcAft>
                <a:spcPts val="0"/>
              </a:spcAft>
            </a:pPr>
            <a:r>
              <a:rPr lang="en-US" sz="1600" dirty="0" smtClean="0">
                <a:solidFill>
                  <a:prstClr val="black"/>
                </a:solidFill>
                <a:latin typeface="Calibri"/>
              </a:rPr>
              <a:t>spoon</a:t>
            </a:r>
          </a:p>
          <a:p>
            <a:pPr defTabSz="457200" fontAlgn="auto">
              <a:spcBef>
                <a:spcPts val="0"/>
              </a:spcBef>
              <a:spcAft>
                <a:spcPts val="0"/>
              </a:spcAft>
            </a:pPr>
            <a:r>
              <a:rPr lang="en-US" sz="1600" dirty="0" smtClean="0">
                <a:solidFill>
                  <a:prstClr val="black"/>
                </a:solidFill>
                <a:latin typeface="Calibri"/>
              </a:rPr>
              <a:t>plate</a:t>
            </a:r>
          </a:p>
          <a:p>
            <a:pPr defTabSz="457200" fontAlgn="auto">
              <a:spcBef>
                <a:spcPts val="0"/>
              </a:spcBef>
              <a:spcAft>
                <a:spcPts val="0"/>
              </a:spcAft>
            </a:pPr>
            <a:r>
              <a:rPr lang="en-US" sz="1600" dirty="0">
                <a:solidFill>
                  <a:prstClr val="black"/>
                </a:solidFill>
                <a:latin typeface="Calibri"/>
              </a:rPr>
              <a:t>b</a:t>
            </a:r>
            <a:r>
              <a:rPr lang="en-US" sz="1600" dirty="0" smtClean="0">
                <a:solidFill>
                  <a:prstClr val="black"/>
                </a:solidFill>
                <a:latin typeface="Calibri"/>
              </a:rPr>
              <a:t>owl</a:t>
            </a:r>
          </a:p>
          <a:p>
            <a:pPr defTabSz="457200" fontAlgn="auto">
              <a:spcBef>
                <a:spcPts val="0"/>
              </a:spcBef>
              <a:spcAft>
                <a:spcPts val="0"/>
              </a:spcAft>
            </a:pPr>
            <a:r>
              <a:rPr lang="en-US" sz="1600" dirty="0" smtClean="0">
                <a:solidFill>
                  <a:prstClr val="black"/>
                </a:solidFill>
                <a:latin typeface="Calibri"/>
              </a:rPr>
              <a:t>table</a:t>
            </a:r>
          </a:p>
          <a:p>
            <a:pPr defTabSz="457200" fontAlgn="auto">
              <a:spcBef>
                <a:spcPts val="0"/>
              </a:spcBef>
              <a:spcAft>
                <a:spcPts val="0"/>
              </a:spcAft>
            </a:pPr>
            <a:r>
              <a:rPr lang="en-US" sz="1600" dirty="0" smtClean="0">
                <a:solidFill>
                  <a:prstClr val="black"/>
                </a:solidFill>
                <a:latin typeface="Calibri"/>
              </a:rPr>
              <a:t>food</a:t>
            </a:r>
          </a:p>
          <a:p>
            <a:pPr defTabSz="457200" fontAlgn="auto">
              <a:spcBef>
                <a:spcPts val="0"/>
              </a:spcBef>
              <a:spcAft>
                <a:spcPts val="0"/>
              </a:spcAft>
            </a:pPr>
            <a:r>
              <a:rPr lang="en-US" sz="1600" dirty="0" smtClean="0">
                <a:solidFill>
                  <a:prstClr val="black"/>
                </a:solidFill>
                <a:latin typeface="Calibri"/>
              </a:rPr>
              <a:t>corn</a:t>
            </a:r>
          </a:p>
          <a:p>
            <a:pPr defTabSz="457200" fontAlgn="auto">
              <a:spcBef>
                <a:spcPts val="0"/>
              </a:spcBef>
              <a:spcAft>
                <a:spcPts val="0"/>
              </a:spcAft>
            </a:pPr>
            <a:r>
              <a:rPr lang="is-IS" sz="1600" dirty="0" smtClean="0">
                <a:solidFill>
                  <a:prstClr val="black"/>
                </a:solidFill>
                <a:latin typeface="Calibri"/>
              </a:rPr>
              <a:t>…</a:t>
            </a:r>
          </a:p>
          <a:p>
            <a:pPr defTabSz="457200" fontAlgn="auto">
              <a:spcBef>
                <a:spcPts val="0"/>
              </a:spcBef>
              <a:spcAft>
                <a:spcPts val="0"/>
              </a:spcAft>
            </a:pPr>
            <a:r>
              <a:rPr lang="is-IS" sz="1600" dirty="0" smtClean="0">
                <a:solidFill>
                  <a:schemeClr val="accent6"/>
                </a:solidFill>
                <a:latin typeface="Calibri"/>
              </a:rPr>
              <a:t>person</a:t>
            </a:r>
            <a:endParaRPr lang="en-US" sz="1600" dirty="0" smtClean="0">
              <a:solidFill>
                <a:schemeClr val="accent6"/>
              </a:solidFill>
              <a:latin typeface="Calibri"/>
            </a:endParaRPr>
          </a:p>
        </p:txBody>
      </p:sp>
      <p:sp>
        <p:nvSpPr>
          <p:cNvPr id="12" name="タイトル 1"/>
          <p:cNvSpPr>
            <a:spLocks noGrp="1"/>
          </p:cNvSpPr>
          <p:nvPr>
            <p:ph type="title"/>
          </p:nvPr>
        </p:nvSpPr>
        <p:spPr>
          <a:xfrm>
            <a:off x="457200" y="3711"/>
            <a:ext cx="8229600" cy="1143000"/>
          </a:xfrm>
        </p:spPr>
        <p:txBody>
          <a:bodyPr>
            <a:normAutofit fontScale="90000"/>
          </a:bodyPr>
          <a:lstStyle/>
          <a:p>
            <a:r>
              <a:rPr kumimoji="1" lang="en-US" altLang="ja-JP" dirty="0" smtClean="0"/>
              <a:t>Multimodal Compact Bilinear Pooling</a:t>
            </a:r>
            <a:endParaRPr kumimoji="1" lang="en-US" altLang="ja-JP" sz="2800" dirty="0"/>
          </a:p>
        </p:txBody>
      </p:sp>
      <p:sp>
        <p:nvSpPr>
          <p:cNvPr id="3" name="テキスト ボックス 2"/>
          <p:cNvSpPr txBox="1"/>
          <p:nvPr/>
        </p:nvSpPr>
        <p:spPr>
          <a:xfrm>
            <a:off x="92592" y="4175046"/>
            <a:ext cx="2495118" cy="830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defTabSz="457200" fontAlgn="auto">
              <a:spcBef>
                <a:spcPts val="0"/>
              </a:spcBef>
              <a:spcAft>
                <a:spcPts val="0"/>
              </a:spcAft>
            </a:pPr>
            <a:r>
              <a:rPr kumimoji="1" lang="en-US" altLang="ja-JP" sz="2400" i="1" dirty="0" smtClean="0">
                <a:solidFill>
                  <a:prstClr val="white"/>
                </a:solidFill>
              </a:rPr>
              <a:t>Is this going to be a feast?</a:t>
            </a:r>
            <a:endParaRPr kumimoji="1" lang="ja-JP" altLang="en-US" sz="2400" i="1" dirty="0">
              <a:solidFill>
                <a:prstClr val="white"/>
              </a:solidFill>
            </a:endParaRPr>
          </a:p>
        </p:txBody>
      </p:sp>
      <p:sp>
        <p:nvSpPr>
          <p:cNvPr id="6" name="台形 5"/>
          <p:cNvSpPr/>
          <p:nvPr/>
        </p:nvSpPr>
        <p:spPr>
          <a:xfrm rot="5400000">
            <a:off x="2238004" y="2188463"/>
            <a:ext cx="1352910" cy="457200"/>
          </a:xfrm>
          <a:prstGeom prst="trapezoi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r>
              <a:rPr kumimoji="1" lang="en-US" altLang="ja-JP" sz="1600" dirty="0" smtClean="0">
                <a:solidFill>
                  <a:prstClr val="white"/>
                </a:solidFill>
              </a:rPr>
              <a:t>CNN</a:t>
            </a:r>
            <a:endParaRPr kumimoji="1" lang="ja-JP" altLang="en-US" sz="1600" dirty="0">
              <a:solidFill>
                <a:prstClr val="white"/>
              </a:solidFill>
            </a:endParaRPr>
          </a:p>
        </p:txBody>
      </p:sp>
      <p:sp>
        <p:nvSpPr>
          <p:cNvPr id="7" name="正方形/長方形 6"/>
          <p:cNvSpPr/>
          <p:nvPr/>
        </p:nvSpPr>
        <p:spPr>
          <a:xfrm rot="5400000">
            <a:off x="2367282" y="4363341"/>
            <a:ext cx="1097101" cy="4544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sz="1600" dirty="0" smtClean="0">
                <a:solidFill>
                  <a:prstClr val="white"/>
                </a:solidFill>
              </a:rPr>
              <a:t>LSTM</a:t>
            </a:r>
            <a:endParaRPr kumimoji="1" lang="ja-JP" altLang="en-US" sz="1600" dirty="0">
              <a:solidFill>
                <a:prstClr val="white"/>
              </a:solidFill>
            </a:endParaRPr>
          </a:p>
        </p:txBody>
      </p:sp>
      <p:sp>
        <p:nvSpPr>
          <p:cNvPr id="8" name="直方体 7"/>
          <p:cNvSpPr/>
          <p:nvPr/>
        </p:nvSpPr>
        <p:spPr>
          <a:xfrm rot="5400000">
            <a:off x="2666779" y="2343457"/>
            <a:ext cx="1420926" cy="14721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16" name="正方形/長方形 15"/>
          <p:cNvSpPr/>
          <p:nvPr/>
        </p:nvSpPr>
        <p:spPr>
          <a:xfrm>
            <a:off x="8200846" y="2724188"/>
            <a:ext cx="852111" cy="801307"/>
          </a:xfrm>
          <a:prstGeom prst="rect">
            <a:avLst/>
          </a:prstGeom>
          <a:solidFill>
            <a:schemeClr val="bg1">
              <a:lumMod val="65000"/>
            </a:schemeClr>
          </a:solidFill>
          <a:ln>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dirty="0">
                <a:solidFill>
                  <a:prstClr val="white"/>
                </a:solidFill>
              </a:rPr>
              <a:t>Y</a:t>
            </a:r>
            <a:r>
              <a:rPr kumimoji="1" lang="en-US" altLang="ja-JP" dirty="0" smtClean="0">
                <a:solidFill>
                  <a:prstClr val="white"/>
                </a:solidFill>
              </a:rPr>
              <a:t>es</a:t>
            </a:r>
            <a:endParaRPr kumimoji="1" lang="ja-JP" altLang="en-US" dirty="0">
              <a:solidFill>
                <a:prstClr val="white"/>
              </a:solidFill>
            </a:endParaRPr>
          </a:p>
        </p:txBody>
      </p:sp>
      <p:sp>
        <p:nvSpPr>
          <p:cNvPr id="22" name="TextBox 21"/>
          <p:cNvSpPr txBox="1"/>
          <p:nvPr/>
        </p:nvSpPr>
        <p:spPr>
          <a:xfrm>
            <a:off x="3610540" y="3939478"/>
            <a:ext cx="1309204" cy="1077218"/>
          </a:xfrm>
          <a:prstGeom prst="rect">
            <a:avLst/>
          </a:prstGeom>
          <a:noFill/>
        </p:spPr>
        <p:txBody>
          <a:bodyPr wrap="square" rtlCol="0">
            <a:spAutoFit/>
          </a:bodyPr>
          <a:lstStyle/>
          <a:p>
            <a:pPr defTabSz="457200" fontAlgn="auto">
              <a:spcBef>
                <a:spcPts val="0"/>
              </a:spcBef>
              <a:spcAft>
                <a:spcPts val="0"/>
              </a:spcAft>
            </a:pPr>
            <a:r>
              <a:rPr lang="en-US" sz="1600" dirty="0" smtClean="0">
                <a:solidFill>
                  <a:prstClr val="black"/>
                </a:solidFill>
                <a:latin typeface="Calibri"/>
              </a:rPr>
              <a:t>Is?</a:t>
            </a:r>
          </a:p>
          <a:p>
            <a:pPr defTabSz="457200" fontAlgn="auto">
              <a:spcBef>
                <a:spcPts val="0"/>
              </a:spcBef>
              <a:spcAft>
                <a:spcPts val="0"/>
              </a:spcAft>
            </a:pPr>
            <a:r>
              <a:rPr lang="en-US" sz="1600" dirty="0" smtClean="0">
                <a:solidFill>
                  <a:prstClr val="black"/>
                </a:solidFill>
                <a:latin typeface="Calibri"/>
              </a:rPr>
              <a:t>feast</a:t>
            </a:r>
          </a:p>
          <a:p>
            <a:pPr defTabSz="457200" fontAlgn="auto">
              <a:spcBef>
                <a:spcPts val="0"/>
              </a:spcBef>
              <a:spcAft>
                <a:spcPts val="0"/>
              </a:spcAft>
            </a:pPr>
            <a:r>
              <a:rPr lang="en-US" sz="1600" dirty="0">
                <a:solidFill>
                  <a:prstClr val="black"/>
                </a:solidFill>
                <a:latin typeface="Calibri"/>
              </a:rPr>
              <a:t>g</a:t>
            </a:r>
            <a:r>
              <a:rPr lang="is-IS" sz="1600" dirty="0" smtClean="0">
                <a:solidFill>
                  <a:prstClr val="black"/>
                </a:solidFill>
                <a:latin typeface="Calibri"/>
              </a:rPr>
              <a:t>oing to be</a:t>
            </a:r>
          </a:p>
          <a:p>
            <a:pPr defTabSz="457200" fontAlgn="auto">
              <a:spcBef>
                <a:spcPts val="0"/>
              </a:spcBef>
              <a:spcAft>
                <a:spcPts val="0"/>
              </a:spcAft>
            </a:pPr>
            <a:r>
              <a:rPr lang="is-IS" sz="1600" dirty="0" smtClean="0">
                <a:solidFill>
                  <a:prstClr val="black"/>
                </a:solidFill>
                <a:latin typeface="Calibri"/>
              </a:rPr>
              <a:t>…</a:t>
            </a:r>
            <a:endParaRPr lang="en-US" sz="1600" dirty="0" smtClean="0">
              <a:solidFill>
                <a:prstClr val="black"/>
              </a:solidFill>
              <a:latin typeface="Calibri"/>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689" y="1480737"/>
            <a:ext cx="2496870" cy="1872653"/>
          </a:xfrm>
          <a:prstGeom prst="rect">
            <a:avLst/>
          </a:prstGeom>
        </p:spPr>
      </p:pic>
      <p:sp>
        <p:nvSpPr>
          <p:cNvPr id="28" name="直方体 19"/>
          <p:cNvSpPr/>
          <p:nvPr/>
        </p:nvSpPr>
        <p:spPr>
          <a:xfrm rot="5400000">
            <a:off x="2666125" y="4517392"/>
            <a:ext cx="1421326" cy="14630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cxnSp>
        <p:nvCxnSpPr>
          <p:cNvPr id="44" name="Straight Connector 43"/>
          <p:cNvCxnSpPr/>
          <p:nvPr/>
        </p:nvCxnSpPr>
        <p:spPr>
          <a:xfrm flipH="1">
            <a:off x="3352863" y="1498229"/>
            <a:ext cx="319793" cy="319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367026" y="1730223"/>
            <a:ext cx="295037" cy="240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364005" y="1970422"/>
            <a:ext cx="300506" cy="288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378394" y="2216827"/>
            <a:ext cx="285132" cy="79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364005" y="2442334"/>
            <a:ext cx="299352" cy="82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3357453" y="2659438"/>
            <a:ext cx="310079" cy="49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3363020" y="2978967"/>
            <a:ext cx="297656" cy="234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3371414" y="4077072"/>
            <a:ext cx="309718" cy="4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3352863" y="4369576"/>
            <a:ext cx="30781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357784" y="4614208"/>
            <a:ext cx="30781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1"/>
          <p:cNvSpPr txBox="1">
            <a:spLocks/>
          </p:cNvSpPr>
          <p:nvPr/>
        </p:nvSpPr>
        <p:spPr>
          <a:xfrm>
            <a:off x="4919744" y="5085184"/>
            <a:ext cx="4224256" cy="1296144"/>
          </a:xfrm>
          <a:prstGeom prst="rect">
            <a:avLst/>
          </a:prstGeom>
        </p:spPr>
        <p:txBody>
          <a:bodyPr vert="horz" lIns="0" tIns="0" rIns="0" bIns="0" rtlCol="0">
            <a:noAutofit/>
          </a:bodyPr>
          <a:lstStyle>
            <a:lvl1pPr marL="179388" indent="-179388" algn="l" defTabSz="914400" rtl="0" eaLnBrk="1" latinLnBrk="0" hangingPunct="1">
              <a:spcBef>
                <a:spcPts val="0"/>
              </a:spcBef>
              <a:buFont typeface="Arial" panose="020B0604020202020204" pitchFamily="34" charset="0"/>
              <a:buChar char="•"/>
              <a:tabLst>
                <a:tab pos="0" algn="l"/>
              </a:tabLst>
              <a:defRPr sz="2400" kern="1200">
                <a:solidFill>
                  <a:schemeClr val="tx1"/>
                </a:solidFill>
                <a:latin typeface="+mn-lt"/>
                <a:ea typeface="+mn-ea"/>
                <a:cs typeface="+mn-cs"/>
              </a:defRPr>
            </a:lvl1pPr>
            <a:lvl2pPr marL="363538" indent="-182563" algn="l" defTabSz="914400" rtl="0" eaLnBrk="1" latinLnBrk="0" hangingPunct="1">
              <a:spcBef>
                <a:spcPct val="20000"/>
              </a:spcBef>
              <a:buFont typeface="Calibri" panose="020F0502020204030204" pitchFamily="34" charset="0"/>
              <a:buChar char="-"/>
              <a:defRPr sz="2000" kern="1200">
                <a:solidFill>
                  <a:schemeClr val="tx1"/>
                </a:solidFill>
                <a:latin typeface="+mn-lt"/>
                <a:ea typeface="+mn-ea"/>
                <a:cs typeface="+mn-cs"/>
              </a:defRPr>
            </a:lvl2pPr>
            <a:lvl3pPr marL="538163" indent="-176213" algn="l" defTabSz="914400" rtl="0" eaLnBrk="1" latinLnBrk="0" hangingPunct="1">
              <a:spcBef>
                <a:spcPct val="20000"/>
              </a:spcBef>
              <a:buFont typeface="Calibri" panose="020F0502020204030204" pitchFamily="34" charset="0"/>
              <a:buChar char="‐"/>
              <a:defRPr sz="2000" kern="1200">
                <a:solidFill>
                  <a:schemeClr val="tx1"/>
                </a:solidFill>
                <a:latin typeface="+mn-lt"/>
                <a:ea typeface="+mn-ea"/>
                <a:cs typeface="+mn-cs"/>
              </a:defRPr>
            </a:lvl3pPr>
            <a:lvl4pPr marL="446088" indent="-266700" algn="l" defTabSz="898525" rtl="0" eaLnBrk="1" latinLnBrk="0" hangingPunct="1">
              <a:spcBef>
                <a:spcPct val="200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4pPr>
            <a:lvl5pPr marL="446088" indent="-266700" algn="l" defTabSz="914400" rtl="0" eaLnBrk="1" latinLnBrk="0" hangingPunct="1">
              <a:spcBef>
                <a:spcPct val="20000"/>
              </a:spcBef>
              <a:buClr>
                <a:srgbClr val="00B050"/>
              </a:buClr>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4" fontAlgn="auto">
              <a:spcAft>
                <a:spcPts val="0"/>
              </a:spcAft>
            </a:pPr>
            <a:r>
              <a:rPr lang="en-US" b="1" dirty="0" smtClean="0"/>
              <a:t>All elements can interact</a:t>
            </a:r>
          </a:p>
          <a:p>
            <a:pPr lvl="4" fontAlgn="auto">
              <a:spcAft>
                <a:spcPts val="0"/>
              </a:spcAft>
            </a:pPr>
            <a:r>
              <a:rPr lang="en-US" b="1" dirty="0" smtClean="0"/>
              <a:t>Multiplicative interaction</a:t>
            </a:r>
          </a:p>
          <a:p>
            <a:pPr lvl="4" fontAlgn="auto">
              <a:spcAft>
                <a:spcPts val="0"/>
              </a:spcAft>
            </a:pPr>
            <a:r>
              <a:rPr lang="en-US" b="1" dirty="0" smtClean="0"/>
              <a:t>Low #activations &amp; computation</a:t>
            </a:r>
          </a:p>
          <a:p>
            <a:pPr lvl="4" fontAlgn="auto">
              <a:spcAft>
                <a:spcPts val="0"/>
              </a:spcAft>
            </a:pPr>
            <a:r>
              <a:rPr lang="en-US" b="1" dirty="0" smtClean="0"/>
              <a:t>Low #parameters</a:t>
            </a:r>
          </a:p>
          <a:p>
            <a:pPr lvl="3" fontAlgn="auto">
              <a:spcAft>
                <a:spcPts val="0"/>
              </a:spcAft>
            </a:pPr>
            <a:endParaRPr lang="en-US" b="1" dirty="0" smtClean="0"/>
          </a:p>
          <a:p>
            <a:pPr lvl="3" fontAlgn="auto">
              <a:spcAft>
                <a:spcPts val="0"/>
              </a:spcAft>
            </a:pPr>
            <a:endParaRPr lang="en-US" b="1" dirty="0" smtClean="0"/>
          </a:p>
        </p:txBody>
      </p:sp>
      <p:sp>
        <p:nvSpPr>
          <p:cNvPr id="38" name="正方形/長方形 18"/>
          <p:cNvSpPr/>
          <p:nvPr/>
        </p:nvSpPr>
        <p:spPr>
          <a:xfrm>
            <a:off x="5030816" y="1269628"/>
            <a:ext cx="2421504" cy="70079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kumimoji="1" lang="en-US" altLang="ja-JP" sz="2400" dirty="0" smtClean="0">
                <a:solidFill>
                  <a:prstClr val="black"/>
                </a:solidFill>
              </a:rPr>
              <a:t>Compact</a:t>
            </a:r>
          </a:p>
          <a:p>
            <a:pPr algn="ctr" defTabSz="457200" fontAlgn="auto">
              <a:spcBef>
                <a:spcPts val="0"/>
              </a:spcBef>
              <a:spcAft>
                <a:spcPts val="0"/>
              </a:spcAft>
            </a:pPr>
            <a:r>
              <a:rPr kumimoji="1" lang="en-US" altLang="ja-JP" sz="2400" dirty="0" smtClean="0">
                <a:solidFill>
                  <a:prstClr val="black"/>
                </a:solidFill>
              </a:rPr>
              <a:t>Bilinear Pooling</a:t>
            </a:r>
          </a:p>
          <a:p>
            <a:pPr algn="ctr" defTabSz="457200" fontAlgn="auto">
              <a:spcBef>
                <a:spcPts val="0"/>
              </a:spcBef>
              <a:spcAft>
                <a:spcPts val="0"/>
              </a:spcAft>
            </a:pPr>
            <a:endParaRPr kumimoji="1" lang="ja-JP" altLang="en-US" sz="2400" dirty="0">
              <a:solidFill>
                <a:prstClr val="black"/>
              </a:solidFill>
            </a:endParaRPr>
          </a:p>
        </p:txBody>
      </p:sp>
      <p:sp>
        <p:nvSpPr>
          <p:cNvPr id="40" name="直方体 7"/>
          <p:cNvSpPr/>
          <p:nvPr/>
        </p:nvSpPr>
        <p:spPr>
          <a:xfrm>
            <a:off x="5341548" y="2185048"/>
            <a:ext cx="1420926" cy="14721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41" name="直方体 19"/>
          <p:cNvSpPr/>
          <p:nvPr/>
        </p:nvSpPr>
        <p:spPr>
          <a:xfrm rot="5400000">
            <a:off x="4393306" y="3163111"/>
            <a:ext cx="1421326" cy="14630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30" name="正方形/長方形 14"/>
          <p:cNvSpPr/>
          <p:nvPr/>
        </p:nvSpPr>
        <p:spPr>
          <a:xfrm rot="5400000">
            <a:off x="6638818" y="3061418"/>
            <a:ext cx="1426044" cy="344976"/>
          </a:xfrm>
          <a:prstGeom prst="rect">
            <a:avLst/>
          </a:prstGeom>
          <a:solidFill>
            <a:schemeClr val="bg1">
              <a:lumMod val="65000"/>
            </a:schemeClr>
          </a:solidFill>
          <a:ln>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smtClean="0">
                <a:solidFill>
                  <a:prstClr val="white"/>
                </a:solidFill>
              </a:rPr>
              <a:t>FC</a:t>
            </a:r>
            <a:endParaRPr kumimoji="1" lang="ja-JP" altLang="en-US" dirty="0">
              <a:solidFill>
                <a:prstClr val="white"/>
              </a:solidFill>
            </a:endParaRPr>
          </a:p>
        </p:txBody>
      </p:sp>
      <p:sp>
        <p:nvSpPr>
          <p:cNvPr id="32" name="テキスト ボックス 1"/>
          <p:cNvSpPr txBox="1"/>
          <p:nvPr/>
        </p:nvSpPr>
        <p:spPr>
          <a:xfrm>
            <a:off x="5685050" y="1859057"/>
            <a:ext cx="843280" cy="369332"/>
          </a:xfrm>
          <a:prstGeom prst="rect">
            <a:avLst/>
          </a:prstGeom>
          <a:noFill/>
        </p:spPr>
        <p:txBody>
          <a:bodyPr wrap="square" rtlCol="0">
            <a:spAutoFit/>
          </a:bodyPr>
          <a:lstStyle/>
          <a:p>
            <a:r>
              <a:rPr kumimoji="1" lang="en-US" altLang="ja-JP" dirty="0" smtClean="0"/>
              <a:t>2048</a:t>
            </a:r>
            <a:endParaRPr kumimoji="1" lang="ja-JP" altLang="en-US" dirty="0"/>
          </a:p>
        </p:txBody>
      </p:sp>
      <p:sp>
        <p:nvSpPr>
          <p:cNvPr id="34" name="テキスト ボックス 1"/>
          <p:cNvSpPr txBox="1"/>
          <p:nvPr/>
        </p:nvSpPr>
        <p:spPr>
          <a:xfrm>
            <a:off x="4382830" y="3049240"/>
            <a:ext cx="843280" cy="369332"/>
          </a:xfrm>
          <a:prstGeom prst="rect">
            <a:avLst/>
          </a:prstGeom>
          <a:noFill/>
        </p:spPr>
        <p:txBody>
          <a:bodyPr wrap="square" rtlCol="0">
            <a:spAutoFit/>
          </a:bodyPr>
          <a:lstStyle/>
          <a:p>
            <a:r>
              <a:rPr kumimoji="1" lang="en-US" altLang="ja-JP" dirty="0" smtClean="0"/>
              <a:t>2048</a:t>
            </a:r>
            <a:endParaRPr kumimoji="1" lang="ja-JP" altLang="en-US" dirty="0"/>
          </a:p>
        </p:txBody>
      </p:sp>
      <p:sp>
        <p:nvSpPr>
          <p:cNvPr id="36" name="テキスト ボックス 1"/>
          <p:cNvSpPr txBox="1"/>
          <p:nvPr/>
        </p:nvSpPr>
        <p:spPr>
          <a:xfrm>
            <a:off x="6762474" y="4052421"/>
            <a:ext cx="1841974" cy="369332"/>
          </a:xfrm>
          <a:prstGeom prst="rect">
            <a:avLst/>
          </a:prstGeom>
          <a:noFill/>
        </p:spPr>
        <p:txBody>
          <a:bodyPr wrap="square" rtlCol="0">
            <a:spAutoFit/>
          </a:bodyPr>
          <a:lstStyle/>
          <a:p>
            <a:r>
              <a:rPr kumimoji="1" lang="en-US" altLang="ja-JP" dirty="0" smtClean="0"/>
              <a:t>16k x 1000</a:t>
            </a:r>
            <a:endParaRPr kumimoji="1" lang="ja-JP" altLang="en-US" dirty="0"/>
          </a:p>
        </p:txBody>
      </p:sp>
      <p:sp>
        <p:nvSpPr>
          <p:cNvPr id="37" name="六角形 16"/>
          <p:cNvSpPr/>
          <p:nvPr/>
        </p:nvSpPr>
        <p:spPr>
          <a:xfrm>
            <a:off x="5345076" y="2548144"/>
            <a:ext cx="1576898" cy="1374702"/>
          </a:xfrm>
          <a:prstGeom prst="hexag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200" dirty="0" smtClean="0"/>
              <a:t>MCB</a:t>
            </a:r>
          </a:p>
        </p:txBody>
      </p:sp>
      <p:sp>
        <p:nvSpPr>
          <p:cNvPr id="35" name="Rectangle 34"/>
          <p:cNvSpPr/>
          <p:nvPr/>
        </p:nvSpPr>
        <p:spPr>
          <a:xfrm>
            <a:off x="7206319" y="1498303"/>
            <a:ext cx="1420582" cy="307777"/>
          </a:xfrm>
          <a:prstGeom prst="rect">
            <a:avLst/>
          </a:prstGeom>
        </p:spPr>
        <p:txBody>
          <a:bodyPr wrap="none">
            <a:spAutoFit/>
          </a:bodyPr>
          <a:lstStyle/>
          <a:p>
            <a:r>
              <a:rPr kumimoji="1" lang="en-US" altLang="ja-JP" sz="1400" dirty="0" smtClean="0">
                <a:solidFill>
                  <a:schemeClr val="tx2"/>
                </a:solidFill>
              </a:rPr>
              <a:t>[Gao CVPR 16]</a:t>
            </a:r>
            <a:endParaRPr lang="en-US" sz="1400" dirty="0">
              <a:solidFill>
                <a:schemeClr val="tx2"/>
              </a:solidFill>
            </a:endParaRPr>
          </a:p>
        </p:txBody>
      </p:sp>
      <p:sp>
        <p:nvSpPr>
          <p:cNvPr id="33" name="Rectangle 34"/>
          <p:cNvSpPr/>
          <p:nvPr/>
        </p:nvSpPr>
        <p:spPr>
          <a:xfrm>
            <a:off x="0" y="6165304"/>
            <a:ext cx="4148893" cy="415498"/>
          </a:xfrm>
          <a:prstGeom prst="rect">
            <a:avLst/>
          </a:prstGeom>
        </p:spPr>
        <p:txBody>
          <a:bodyPr wrap="none">
            <a:spAutoFit/>
          </a:bodyPr>
          <a:lstStyle/>
          <a:p>
            <a:r>
              <a:rPr kumimoji="1" lang="en-US" altLang="ja-JP" sz="1050" dirty="0" smtClean="0">
                <a:solidFill>
                  <a:schemeClr val="tx2"/>
                </a:solidFill>
                <a:latin typeface="+mn-lt"/>
              </a:rPr>
              <a:t>[Gao CVPR 16] </a:t>
            </a:r>
            <a:r>
              <a:rPr lang="en-US" sz="1050" dirty="0">
                <a:solidFill>
                  <a:schemeClr val="tx2"/>
                </a:solidFill>
                <a:latin typeface="+mn-lt"/>
              </a:rPr>
              <a:t>Yang Gao, Oscar </a:t>
            </a:r>
            <a:r>
              <a:rPr lang="en-US" sz="1050" dirty="0" err="1">
                <a:solidFill>
                  <a:schemeClr val="tx2"/>
                </a:solidFill>
                <a:latin typeface="+mn-lt"/>
              </a:rPr>
              <a:t>Beijbom</a:t>
            </a:r>
            <a:r>
              <a:rPr lang="en-US" sz="1050" dirty="0">
                <a:solidFill>
                  <a:schemeClr val="tx2"/>
                </a:solidFill>
                <a:latin typeface="+mn-lt"/>
              </a:rPr>
              <a:t>, Ning Zhang, and Trevor </a:t>
            </a:r>
            <a:r>
              <a:rPr lang="en-US" sz="1050" dirty="0" smtClean="0">
                <a:solidFill>
                  <a:schemeClr val="tx2"/>
                </a:solidFill>
                <a:latin typeface="+mn-lt"/>
              </a:rPr>
              <a:t>Darrell.</a:t>
            </a:r>
          </a:p>
          <a:p>
            <a:r>
              <a:rPr lang="en-US" sz="1050" dirty="0" smtClean="0">
                <a:solidFill>
                  <a:schemeClr val="tx2"/>
                </a:solidFill>
                <a:latin typeface="+mn-lt"/>
              </a:rPr>
              <a:t>Compact </a:t>
            </a:r>
            <a:r>
              <a:rPr lang="en-US" sz="1050" dirty="0">
                <a:solidFill>
                  <a:schemeClr val="tx2"/>
                </a:solidFill>
                <a:latin typeface="+mn-lt"/>
              </a:rPr>
              <a:t>bilinear pooling. </a:t>
            </a:r>
            <a:r>
              <a:rPr lang="en-US" sz="1050" dirty="0" smtClean="0">
                <a:solidFill>
                  <a:schemeClr val="tx2"/>
                </a:solidFill>
                <a:latin typeface="+mn-lt"/>
              </a:rPr>
              <a:t>CVPR 2016</a:t>
            </a:r>
            <a:endParaRPr lang="en-US" sz="1050" dirty="0">
              <a:solidFill>
                <a:schemeClr val="tx2"/>
              </a:solidFill>
              <a:latin typeface="+mn-lt"/>
            </a:endParaRPr>
          </a:p>
        </p:txBody>
      </p:sp>
      <p:sp>
        <p:nvSpPr>
          <p:cNvPr id="42" name="正方形/長方形 41"/>
          <p:cNvSpPr/>
          <p:nvPr/>
        </p:nvSpPr>
        <p:spPr>
          <a:xfrm>
            <a:off x="0" y="5733256"/>
            <a:ext cx="4572000" cy="577081"/>
          </a:xfrm>
          <a:prstGeom prst="rect">
            <a:avLst/>
          </a:prstGeom>
        </p:spPr>
        <p:txBody>
          <a:bodyPr>
            <a:spAutoFit/>
          </a:bodyPr>
          <a:lstStyle/>
          <a:p>
            <a:r>
              <a:rPr lang="en-US" altLang="ja-JP" sz="1050" dirty="0">
                <a:solidFill>
                  <a:schemeClr val="tx2"/>
                </a:solidFill>
                <a:latin typeface="+mn-lt"/>
              </a:rPr>
              <a:t>[ICLR Workshops 2016] </a:t>
            </a:r>
            <a:r>
              <a:rPr lang="en-US" altLang="ja-JP" sz="1050" dirty="0" smtClean="0">
                <a:solidFill>
                  <a:schemeClr val="tx2"/>
                </a:solidFill>
                <a:latin typeface="+mn-lt"/>
              </a:rPr>
              <a:t> Fine-grained </a:t>
            </a:r>
            <a:r>
              <a:rPr lang="en-US" altLang="ja-JP" sz="1050" dirty="0">
                <a:solidFill>
                  <a:schemeClr val="tx2"/>
                </a:solidFill>
                <a:latin typeface="+mn-lt"/>
              </a:rPr>
              <a:t>pose prediction, normalization, and </a:t>
            </a:r>
            <a:r>
              <a:rPr lang="en-US" altLang="ja-JP" sz="1050" dirty="0" err="1">
                <a:solidFill>
                  <a:schemeClr val="tx2"/>
                </a:solidFill>
                <a:latin typeface="+mn-lt"/>
              </a:rPr>
              <a:t>recognitionN</a:t>
            </a:r>
            <a:r>
              <a:rPr lang="en-US" altLang="ja-JP" sz="1050" dirty="0">
                <a:solidFill>
                  <a:schemeClr val="tx2"/>
                </a:solidFill>
                <a:latin typeface="+mn-lt"/>
              </a:rPr>
              <a:t> Zhang, E Shelhamer, Y Gao, T Darrell</a:t>
            </a:r>
          </a:p>
          <a:p>
            <a:endParaRPr lang="en-US" altLang="ja-JP" sz="1050" dirty="0">
              <a:solidFill>
                <a:schemeClr val="tx2"/>
              </a:solidFill>
              <a:latin typeface="+mn-lt"/>
            </a:endParaRPr>
          </a:p>
        </p:txBody>
      </p:sp>
      <p:sp>
        <p:nvSpPr>
          <p:cNvPr id="39" name="TextBox 3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Akira Fukui and Marcus </a:t>
            </a:r>
            <a:r>
              <a:rPr lang="en-US" sz="1200" dirty="0" err="1" smtClean="0"/>
              <a:t>Rohrbach</a:t>
            </a:r>
            <a:endParaRPr lang="en-US" sz="1200" dirty="0"/>
          </a:p>
        </p:txBody>
      </p:sp>
    </p:spTree>
    <p:extLst>
      <p:ext uri="{BB962C8B-B14F-4D97-AF65-F5344CB8AC3E}">
        <p14:creationId xmlns:p14="http://schemas.microsoft.com/office/powerpoint/2010/main" val="41792941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グラフ 5"/>
          <p:cNvGraphicFramePr>
            <a:graphicFrameLocks/>
          </p:cNvGraphicFramePr>
          <p:nvPr>
            <p:extLst>
              <p:ext uri="{D42A27DB-BD31-4B8C-83A1-F6EECF244321}">
                <p14:modId xmlns:p14="http://schemas.microsoft.com/office/powerpoint/2010/main" val="3095479759"/>
              </p:ext>
            </p:extLst>
          </p:nvPr>
        </p:nvGraphicFramePr>
        <p:xfrm>
          <a:off x="64988" y="2852936"/>
          <a:ext cx="8899500" cy="3769592"/>
        </p:xfrm>
        <a:graphic>
          <a:graphicData uri="http://schemas.openxmlformats.org/drawingml/2006/chart">
            <c:chart xmlns:c="http://schemas.openxmlformats.org/drawingml/2006/chart" xmlns:r="http://schemas.openxmlformats.org/officeDocument/2006/relationships" r:id="rId3"/>
          </a:graphicData>
        </a:graphic>
      </p:graphicFrame>
      <p:sp>
        <p:nvSpPr>
          <p:cNvPr id="4" name="Content Placeholder 3"/>
          <p:cNvSpPr>
            <a:spLocks noGrp="1"/>
          </p:cNvSpPr>
          <p:nvPr>
            <p:ph idx="1"/>
          </p:nvPr>
        </p:nvSpPr>
        <p:spPr>
          <a:xfrm>
            <a:off x="251520" y="904615"/>
            <a:ext cx="8363272" cy="5184576"/>
          </a:xfrm>
        </p:spPr>
        <p:txBody>
          <a:bodyPr/>
          <a:lstStyle/>
          <a:p>
            <a:r>
              <a:rPr kumimoji="1" lang="en-US" altLang="ja-JP" sz="1600" dirty="0"/>
              <a:t>Data Augmentation</a:t>
            </a:r>
          </a:p>
          <a:p>
            <a:pPr lvl="1"/>
            <a:r>
              <a:rPr kumimoji="1" lang="en-US" altLang="ja-JP" sz="1600" dirty="0"/>
              <a:t>VQA data from </a:t>
            </a:r>
            <a:r>
              <a:rPr kumimoji="1" lang="en-US" altLang="ja-JP" sz="1600" dirty="0" smtClean="0"/>
              <a:t>Visual Genome </a:t>
            </a:r>
            <a:r>
              <a:rPr kumimoji="1" lang="en-US" altLang="ja-JP" sz="1600" dirty="0"/>
              <a:t>Dataset</a:t>
            </a:r>
          </a:p>
          <a:p>
            <a:pPr lvl="2"/>
            <a:r>
              <a:rPr kumimoji="1" lang="en-US" altLang="ja-JP" sz="1600" dirty="0"/>
              <a:t>Additional 1M </a:t>
            </a:r>
            <a:r>
              <a:rPr kumimoji="1" lang="en-US" altLang="ja-JP" sz="1600" dirty="0" smtClean="0"/>
              <a:t>Question </a:t>
            </a:r>
            <a:r>
              <a:rPr kumimoji="1" lang="en-US" altLang="ja-JP" sz="1600" dirty="0"/>
              <a:t>and answer </a:t>
            </a:r>
            <a:r>
              <a:rPr kumimoji="1" lang="en-US" altLang="ja-JP" sz="1600" dirty="0" smtClean="0"/>
              <a:t>pairs</a:t>
            </a:r>
            <a:endParaRPr kumimoji="1" lang="en-US" altLang="ja-JP" sz="1600" dirty="0"/>
          </a:p>
          <a:p>
            <a:pPr lvl="2"/>
            <a:r>
              <a:rPr kumimoji="1" lang="en-US" altLang="ja-JP" sz="1600" dirty="0"/>
              <a:t>Removed </a:t>
            </a:r>
            <a:r>
              <a:rPr kumimoji="1" lang="en-US" altLang="ja-JP" sz="1600" dirty="0" smtClean="0"/>
              <a:t>articles, Single </a:t>
            </a:r>
            <a:r>
              <a:rPr kumimoji="1" lang="en-US" altLang="ja-JP" sz="1600" dirty="0"/>
              <a:t>word answer</a:t>
            </a:r>
          </a:p>
          <a:p>
            <a:r>
              <a:rPr kumimoji="1" lang="en-US" altLang="ja-JP" sz="1600" dirty="0"/>
              <a:t>Ensembles</a:t>
            </a:r>
          </a:p>
          <a:p>
            <a:pPr lvl="1"/>
            <a:r>
              <a:rPr kumimoji="1" lang="en-US" altLang="ja-JP" sz="1600" dirty="0"/>
              <a:t>Average the output of </a:t>
            </a:r>
            <a:r>
              <a:rPr kumimoji="1" lang="en-US" altLang="ja-JP" sz="1600" dirty="0" err="1"/>
              <a:t>Softmax</a:t>
            </a:r>
            <a:r>
              <a:rPr kumimoji="1" lang="en-US" altLang="ja-JP" sz="1600" dirty="0"/>
              <a:t> over models</a:t>
            </a:r>
          </a:p>
        </p:txBody>
      </p:sp>
      <p:sp>
        <p:nvSpPr>
          <p:cNvPr id="3" name="Title 2"/>
          <p:cNvSpPr>
            <a:spLocks noGrp="1"/>
          </p:cNvSpPr>
          <p:nvPr>
            <p:ph type="title"/>
          </p:nvPr>
        </p:nvSpPr>
        <p:spPr>
          <a:xfrm>
            <a:off x="457200" y="3711"/>
            <a:ext cx="8229600" cy="1143000"/>
          </a:xfrm>
        </p:spPr>
        <p:txBody>
          <a:bodyPr>
            <a:normAutofit fontScale="90000"/>
          </a:bodyPr>
          <a:lstStyle/>
          <a:p>
            <a:r>
              <a:rPr kumimoji="1" lang="en-US" altLang="ja-JP" dirty="0"/>
              <a:t>Techniques to </a:t>
            </a:r>
            <a:r>
              <a:rPr kumimoji="1" lang="en-US" altLang="ja-JP" dirty="0" smtClean="0"/>
              <a:t>improve </a:t>
            </a:r>
            <a:r>
              <a:rPr kumimoji="1" lang="en-US" altLang="ja-JP" dirty="0"/>
              <a:t>performance</a:t>
            </a:r>
            <a:endParaRPr lang="en-US" dirty="0"/>
          </a:p>
        </p:txBody>
      </p:sp>
      <p:sp>
        <p:nvSpPr>
          <p:cNvPr id="5" name="テキスト ボックス 4"/>
          <p:cNvSpPr txBox="1"/>
          <p:nvPr/>
        </p:nvSpPr>
        <p:spPr>
          <a:xfrm>
            <a:off x="-15304" y="6525344"/>
            <a:ext cx="7467624" cy="276999"/>
          </a:xfrm>
          <a:prstGeom prst="rect">
            <a:avLst/>
          </a:prstGeom>
          <a:noFill/>
        </p:spPr>
        <p:txBody>
          <a:bodyPr wrap="square" rtlCol="0">
            <a:spAutoFit/>
          </a:bodyPr>
          <a:lstStyle/>
          <a:p>
            <a:r>
              <a:rPr lang="en-US" altLang="ja-JP" sz="1200" dirty="0" smtClean="0"/>
              <a:t>Visual </a:t>
            </a:r>
            <a:r>
              <a:rPr lang="en-US" altLang="ja-JP" sz="1200" dirty="0"/>
              <a:t>genome: </a:t>
            </a:r>
            <a:r>
              <a:rPr lang="en-US" altLang="ja-JP" sz="1200" dirty="0" smtClean="0"/>
              <a:t>Connecting language </a:t>
            </a:r>
            <a:r>
              <a:rPr lang="en-US" altLang="ja-JP" sz="1200" dirty="0"/>
              <a:t>and vision using crowdsourced </a:t>
            </a:r>
            <a:r>
              <a:rPr lang="en-US" altLang="ja-JP" sz="1200" dirty="0" smtClean="0"/>
              <a:t>dense image </a:t>
            </a:r>
            <a:r>
              <a:rPr lang="en-US" altLang="ja-JP" sz="1200" dirty="0"/>
              <a:t>annotations.</a:t>
            </a:r>
            <a:endParaRPr kumimoji="1" lang="ja-JP" altLang="en-US" sz="1200" dirty="0"/>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Akira Fukui and Marcus </a:t>
            </a:r>
            <a:r>
              <a:rPr lang="en-US" sz="1200" dirty="0" err="1" smtClean="0"/>
              <a:t>Rohrbach</a:t>
            </a:r>
            <a:endParaRPr lang="en-US" sz="1200" dirty="0"/>
          </a:p>
        </p:txBody>
      </p:sp>
    </p:spTree>
    <p:extLst>
      <p:ext uri="{BB962C8B-B14F-4D97-AF65-F5344CB8AC3E}">
        <p14:creationId xmlns:p14="http://schemas.microsoft.com/office/powerpoint/2010/main" val="382791306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 in VQA</a:t>
            </a:r>
            <a:endParaRPr lang="en-US" dirty="0"/>
          </a:p>
        </p:txBody>
      </p:sp>
      <p:sp>
        <p:nvSpPr>
          <p:cNvPr id="4" name="Content Placeholder 3"/>
          <p:cNvSpPr>
            <a:spLocks noGrp="1"/>
          </p:cNvSpPr>
          <p:nvPr>
            <p:ph idx="1"/>
          </p:nvPr>
        </p:nvSpPr>
        <p:spPr/>
        <p:txBody>
          <a:bodyPr/>
          <a:lstStyle/>
          <a:p>
            <a:r>
              <a:rPr lang="en-US" dirty="0" smtClean="0">
                <a:solidFill>
                  <a:schemeClr val="bg1">
                    <a:lumMod val="75000"/>
                  </a:schemeClr>
                </a:solidFill>
              </a:rPr>
              <a:t>Image representation</a:t>
            </a:r>
          </a:p>
          <a:p>
            <a:r>
              <a:rPr lang="en-US" dirty="0" smtClean="0">
                <a:solidFill>
                  <a:schemeClr val="bg1">
                    <a:lumMod val="75000"/>
                  </a:schemeClr>
                </a:solidFill>
              </a:rPr>
              <a:t>Language representation</a:t>
            </a:r>
          </a:p>
          <a:p>
            <a:r>
              <a:rPr lang="en-US" dirty="0" smtClean="0">
                <a:solidFill>
                  <a:srgbClr val="BFBFBF"/>
                </a:solidFill>
              </a:rPr>
              <a:t>Combining the modalities</a:t>
            </a:r>
          </a:p>
          <a:p>
            <a:r>
              <a:rPr lang="en-US" dirty="0" smtClean="0"/>
              <a:t>Attention</a:t>
            </a:r>
          </a:p>
          <a:p>
            <a:r>
              <a:rPr lang="en-US" dirty="0" smtClean="0"/>
              <a:t>Question-specific reasoning</a:t>
            </a:r>
          </a:p>
        </p:txBody>
      </p:sp>
      <p:sp>
        <p:nvSpPr>
          <p:cNvPr id="2" name="Slide Number Placeholder 1"/>
          <p:cNvSpPr>
            <a:spLocks noGrp="1"/>
          </p:cNvSpPr>
          <p:nvPr>
            <p:ph type="sldNum" sz="quarter" idx="12"/>
          </p:nvPr>
        </p:nvSpPr>
        <p:spPr/>
        <p:txBody>
          <a:bodyPr/>
          <a:lstStyle/>
          <a:p>
            <a:fld id="{9A0204A8-AFB4-894B-B7A1-210E55B1E886}" type="slidenum">
              <a:rPr lang="en-US" smtClean="0"/>
              <a:t>102</a:t>
            </a:fld>
            <a:endParaRPr lang="en-US" dirty="0"/>
          </a:p>
        </p:txBody>
      </p:sp>
    </p:spTree>
    <p:extLst>
      <p:ext uri="{BB962C8B-B14F-4D97-AF65-F5344CB8AC3E}">
        <p14:creationId xmlns:p14="http://schemas.microsoft.com/office/powerpoint/2010/main" val="30623128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r>
              <a:rPr lang="en-US" sz="3800" dirty="0" smtClean="0"/>
              <a:t>[Yang 2016] Stacked Attention Network (SAN)</a:t>
            </a:r>
            <a:endParaRPr lang="en-US" sz="3800" dirty="0"/>
          </a:p>
        </p:txBody>
      </p:sp>
      <p:sp>
        <p:nvSpPr>
          <p:cNvPr id="4" name="Slide Number Placeholder 3"/>
          <p:cNvSpPr>
            <a:spLocks noGrp="1"/>
          </p:cNvSpPr>
          <p:nvPr>
            <p:ph type="sldNum" sz="quarter" idx="12"/>
          </p:nvPr>
        </p:nvSpPr>
        <p:spPr/>
        <p:txBody>
          <a:bodyPr/>
          <a:lstStyle/>
          <a:p>
            <a:fld id="{9A0204A8-AFB4-894B-B7A1-210E55B1E886}" type="slidenum">
              <a:rPr lang="en-US" smtClean="0"/>
              <a:t>103</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38300"/>
            <a:ext cx="9144000" cy="3567935"/>
          </a:xfrm>
          <a:prstGeom prst="rect">
            <a:avLst/>
          </a:prstGeom>
        </p:spPr>
      </p:pic>
      <p:sp>
        <p:nvSpPr>
          <p:cNvPr id="5" name="TextBox 4"/>
          <p:cNvSpPr txBox="1"/>
          <p:nvPr/>
        </p:nvSpPr>
        <p:spPr>
          <a:xfrm>
            <a:off x="135467" y="5520267"/>
            <a:ext cx="8873066" cy="584776"/>
          </a:xfrm>
          <a:prstGeom prst="rect">
            <a:avLst/>
          </a:prstGeom>
          <a:noFill/>
        </p:spPr>
        <p:txBody>
          <a:bodyPr wrap="square" rtlCol="0">
            <a:spAutoFit/>
          </a:bodyPr>
          <a:lstStyle/>
          <a:p>
            <a:pPr algn="ctr"/>
            <a:r>
              <a:rPr lang="en-US" sz="3200" dirty="0" smtClean="0"/>
              <a:t>What are sitting in the basket of a bicycle?</a:t>
            </a:r>
            <a:endParaRPr lang="en-US" sz="3200" dirty="0"/>
          </a:p>
        </p:txBody>
      </p:sp>
      <p:sp>
        <p:nvSpPr>
          <p:cNvPr id="6" name="TextBox 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Akira Fukui and Marcus </a:t>
            </a:r>
            <a:r>
              <a:rPr lang="en-US" sz="1200" dirty="0" err="1" smtClean="0"/>
              <a:t>Rohrbach</a:t>
            </a:r>
            <a:endParaRPr lang="en-US" sz="1200" dirty="0"/>
          </a:p>
        </p:txBody>
      </p:sp>
    </p:spTree>
    <p:extLst>
      <p:ext uri="{BB962C8B-B14F-4D97-AF65-F5344CB8AC3E}">
        <p14:creationId xmlns:p14="http://schemas.microsoft.com/office/powerpoint/2010/main" val="956373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84500" y="1005341"/>
            <a:ext cx="6043013" cy="3128510"/>
          </a:xfrm>
          <a:prstGeom prst="rect">
            <a:avLst/>
          </a:prstGeom>
        </p:spPr>
      </p:pic>
      <p:sp>
        <p:nvSpPr>
          <p:cNvPr id="10" name="Rectangle 9"/>
          <p:cNvSpPr/>
          <p:nvPr/>
        </p:nvSpPr>
        <p:spPr bwMode="auto">
          <a:xfrm>
            <a:off x="5397500" y="1047893"/>
            <a:ext cx="2254250" cy="45229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8" name="TextBox 7"/>
          <p:cNvSpPr txBox="1"/>
          <p:nvPr/>
        </p:nvSpPr>
        <p:spPr>
          <a:xfrm>
            <a:off x="5104002" y="857250"/>
            <a:ext cx="3043064" cy="705834"/>
          </a:xfrm>
          <a:prstGeom prst="rect">
            <a:avLst/>
          </a:prstGeom>
          <a:noFill/>
        </p:spPr>
        <p:txBody>
          <a:bodyPr wrap="square" lIns="160020" tIns="128016" rIns="160020" bIns="128016" rtlCol="0">
            <a:spAutoFit/>
          </a:bodyPr>
          <a:lstStyle/>
          <a:p>
            <a:pPr>
              <a:lnSpc>
                <a:spcPct val="90000"/>
              </a:lnSpc>
              <a:spcAft>
                <a:spcPts val="525"/>
              </a:spcAft>
            </a:pPr>
            <a:r>
              <a:rPr lang="en-US" sz="1600" dirty="0">
                <a:gradFill>
                  <a:gsLst>
                    <a:gs pos="2917">
                      <a:schemeClr val="tx1"/>
                    </a:gs>
                    <a:gs pos="30000">
                      <a:schemeClr val="tx1"/>
                    </a:gs>
                  </a:gsLst>
                  <a:lin ang="5400000" scaled="0"/>
                </a:gradFill>
              </a:rPr>
              <a:t>Spatial feature vectors of different regions of the image</a:t>
            </a:r>
          </a:p>
        </p:txBody>
      </p:sp>
      <p:sp>
        <p:nvSpPr>
          <p:cNvPr id="32770" name="Text Placeholder 1"/>
          <p:cNvSpPr>
            <a:spLocks noGrp="1"/>
          </p:cNvSpPr>
          <p:nvPr>
            <p:ph type="body" sz="quarter" idx="10"/>
          </p:nvPr>
        </p:nvSpPr>
        <p:spPr bwMode="auto">
          <a:xfrm>
            <a:off x="176848" y="3873166"/>
            <a:ext cx="4530762" cy="2653073"/>
          </a:xfrm>
        </p:spPr>
        <p:txBody>
          <a:bodyPr numCol="1" anchor="t" anchorCtr="0" compatLnSpc="1">
            <a:prstTxWarp prst="textNoShape">
              <a:avLst/>
            </a:prstTxWarp>
          </a:bodyPr>
          <a:lstStyle/>
          <a:p>
            <a:r>
              <a:rPr lang="en-US" sz="2500" dirty="0"/>
              <a:t>SANs perform multi-step reasoning</a:t>
            </a:r>
          </a:p>
          <a:p>
            <a:pPr marL="450056" indent="-450056">
              <a:buAutoNum type="arabicPeriod"/>
            </a:pPr>
            <a:r>
              <a:rPr lang="en-US" sz="2500" dirty="0"/>
              <a:t>Question model</a:t>
            </a:r>
          </a:p>
          <a:p>
            <a:pPr marL="450056" indent="-450056">
              <a:buAutoNum type="arabicPeriod"/>
            </a:pPr>
            <a:r>
              <a:rPr lang="en-US" sz="2500" dirty="0"/>
              <a:t>Image model</a:t>
            </a:r>
          </a:p>
          <a:p>
            <a:pPr marL="450056" indent="-450056">
              <a:buAutoNum type="arabicPeriod"/>
            </a:pPr>
            <a:r>
              <a:rPr lang="en-US" sz="2500" dirty="0"/>
              <a:t>Multi-level attention model</a:t>
            </a:r>
          </a:p>
          <a:p>
            <a:pPr marL="450056" indent="-450056">
              <a:buAutoNum type="arabicPeriod"/>
            </a:pPr>
            <a:r>
              <a:rPr lang="en-US" sz="2500" dirty="0"/>
              <a:t>Answer predictor</a:t>
            </a:r>
          </a:p>
        </p:txBody>
      </p:sp>
      <p:sp>
        <p:nvSpPr>
          <p:cNvPr id="3" name="Title 2"/>
          <p:cNvSpPr>
            <a:spLocks noGrp="1"/>
          </p:cNvSpPr>
          <p:nvPr>
            <p:ph type="title"/>
          </p:nvPr>
        </p:nvSpPr>
        <p:spPr>
          <a:xfrm>
            <a:off x="457200" y="0"/>
            <a:ext cx="8229600" cy="1143000"/>
          </a:xfrm>
        </p:spPr>
        <p:txBody>
          <a:bodyPr/>
          <a:lstStyle/>
          <a:p>
            <a:pPr>
              <a:defRPr/>
            </a:pPr>
            <a:r>
              <a:rPr lang="en-US" dirty="0" smtClean="0"/>
              <a:t>Stacked Attention Networks</a:t>
            </a:r>
            <a:endParaRPr dirty="0"/>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7611" y="4286251"/>
            <a:ext cx="1371599" cy="1503685"/>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89452" y="4286251"/>
            <a:ext cx="1357548" cy="1503685"/>
          </a:xfrm>
          <a:prstGeom prst="rect">
            <a:avLst/>
          </a:prstGeom>
        </p:spPr>
      </p:pic>
      <p:sp>
        <p:nvSpPr>
          <p:cNvPr id="4" name="Rounded Rectangle 3"/>
          <p:cNvSpPr/>
          <p:nvPr/>
        </p:nvSpPr>
        <p:spPr bwMode="auto">
          <a:xfrm>
            <a:off x="2984500" y="2714625"/>
            <a:ext cx="3175000" cy="100012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 name="Oval 4"/>
          <p:cNvSpPr/>
          <p:nvPr/>
        </p:nvSpPr>
        <p:spPr bwMode="auto">
          <a:xfrm>
            <a:off x="2984500" y="2643188"/>
            <a:ext cx="3175000" cy="1158540"/>
          </a:xfrm>
          <a:prstGeom prst="ellipse">
            <a:avLst/>
          </a:prstGeom>
          <a:solidFill>
            <a:schemeClr val="accent1">
              <a:alpha val="8000"/>
            </a:schemeClr>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3" name="Oval 12"/>
          <p:cNvSpPr/>
          <p:nvPr/>
        </p:nvSpPr>
        <p:spPr bwMode="auto">
          <a:xfrm>
            <a:off x="2767507" y="1143000"/>
            <a:ext cx="5106493" cy="1380983"/>
          </a:xfrm>
          <a:prstGeom prst="ellipse">
            <a:avLst/>
          </a:prstGeom>
          <a:solidFill>
            <a:srgbClr val="92D050">
              <a:alpha val="8000"/>
            </a:srgbClr>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4" name="Oval 13"/>
          <p:cNvSpPr/>
          <p:nvPr/>
        </p:nvSpPr>
        <p:spPr bwMode="auto">
          <a:xfrm>
            <a:off x="5591820" y="2115732"/>
            <a:ext cx="1964680" cy="2238233"/>
          </a:xfrm>
          <a:prstGeom prst="ellipse">
            <a:avLst/>
          </a:prstGeom>
          <a:solidFill>
            <a:srgbClr val="FF0000">
              <a:alpha val="8000"/>
            </a:srgbClr>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5" name="Oval 14"/>
          <p:cNvSpPr/>
          <p:nvPr/>
        </p:nvSpPr>
        <p:spPr bwMode="auto">
          <a:xfrm>
            <a:off x="7105802" y="2508082"/>
            <a:ext cx="1875983" cy="1380983"/>
          </a:xfrm>
          <a:prstGeom prst="ellipse">
            <a:avLst/>
          </a:prstGeom>
          <a:solidFill>
            <a:srgbClr val="FFFF00">
              <a:alpha val="8000"/>
            </a:srgbClr>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6" name="TextBox 1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Xiaodong</a:t>
            </a:r>
            <a:r>
              <a:rPr lang="en-US" sz="1200" dirty="0" smtClean="0"/>
              <a:t> He</a:t>
            </a:r>
            <a:endParaRPr lang="en-US" sz="1200" dirty="0"/>
          </a:p>
        </p:txBody>
      </p:sp>
    </p:spTree>
    <p:extLst>
      <p:ext uri="{BB962C8B-B14F-4D97-AF65-F5344CB8AC3E}">
        <p14:creationId xmlns:p14="http://schemas.microsoft.com/office/powerpoint/2010/main" val="26518802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696" y="18986"/>
            <a:ext cx="8942304" cy="899665"/>
          </a:xfrm>
        </p:spPr>
        <p:txBody>
          <a:bodyPr>
            <a:normAutofit fontScale="90000"/>
          </a:bodyPr>
          <a:lstStyle/>
          <a:p>
            <a:pPr>
              <a:defRPr/>
            </a:pPr>
            <a:r>
              <a:rPr lang="en-US" dirty="0" smtClean="0"/>
              <a:t>3. SAN: Computing the 1</a:t>
            </a:r>
            <a:r>
              <a:rPr lang="en-US" baseline="30000" dirty="0" smtClean="0"/>
              <a:t>st</a:t>
            </a:r>
            <a:r>
              <a:rPr lang="en-US" dirty="0" smtClean="0"/>
              <a:t> level attention</a:t>
            </a:r>
            <a:endParaRPr dirty="0"/>
          </a:p>
        </p:txBody>
      </p:sp>
      <p:grpSp>
        <p:nvGrpSpPr>
          <p:cNvPr id="20" name="Group 19"/>
          <p:cNvGrpSpPr/>
          <p:nvPr/>
        </p:nvGrpSpPr>
        <p:grpSpPr>
          <a:xfrm>
            <a:off x="4515993" y="4412313"/>
            <a:ext cx="2667774" cy="586006"/>
            <a:chOff x="5419187" y="4412312"/>
            <a:chExt cx="3201326" cy="586006"/>
          </a:xfrm>
        </p:grpSpPr>
        <p:cxnSp>
          <p:nvCxnSpPr>
            <p:cNvPr id="32785" name="Straight Arrow Connector 32784"/>
            <p:cNvCxnSpPr/>
            <p:nvPr/>
          </p:nvCxnSpPr>
          <p:spPr>
            <a:xfrm>
              <a:off x="5419187" y="4894913"/>
              <a:ext cx="694875" cy="0"/>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5931793" y="4412312"/>
                  <a:ext cx="2688720" cy="586006"/>
                </a:xfrm>
                <a:prstGeom prst="rect">
                  <a:avLst/>
                </a:prstGeom>
                <a:noFill/>
              </p:spPr>
              <p:txBody>
                <a:bodyPr wrap="none" lIns="182880" tIns="146304" rIns="182880" bIns="146304" rtlCol="0">
                  <a:spAutoFit/>
                </a:bodyPr>
                <a:lstStyle/>
                <a:p>
                  <a:pPr>
                    <a:lnSpc>
                      <a:spcPct val="90000"/>
                    </a:lnSpc>
                    <a:spcAft>
                      <a:spcPts val="525"/>
                    </a:spcAft>
                  </a:pPr>
                  <a:endParaRPr lang="en-US" sz="2100" dirty="0">
                    <a:gradFill>
                      <a:gsLst>
                        <a:gs pos="2917">
                          <a:schemeClr val="tx1"/>
                        </a:gs>
                        <a:gs pos="30000">
                          <a:schemeClr val="tx1"/>
                        </a:gs>
                      </a:gsLst>
                      <a:lin ang="5400000" scaled="0"/>
                    </a:gra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931793" y="4412312"/>
                  <a:ext cx="2108975" cy="1178977"/>
                </a:xfrm>
                <a:prstGeom prst="rect">
                  <a:avLst/>
                </a:prstGeom>
                <a:blipFill rotWithShape="0">
                  <a:blip r:embed="rId9"/>
                  <a:stretch>
                    <a:fillRect/>
                  </a:stretch>
                </a:blipFill>
              </p:spPr>
              <p:txBody>
                <a:bodyPr/>
                <a:lstStyle/>
                <a:p>
                  <a:r>
                    <a:rPr lang="en-US">
                      <a:noFill/>
                    </a:rPr>
                    <a:t> </a:t>
                  </a:r>
                </a:p>
              </p:txBody>
            </p:sp>
          </mc:Fallback>
        </mc:AlternateContent>
      </p:grpSp>
      <p:grpSp>
        <p:nvGrpSpPr>
          <p:cNvPr id="18" name="Group 17"/>
          <p:cNvGrpSpPr/>
          <p:nvPr/>
        </p:nvGrpSpPr>
        <p:grpSpPr>
          <a:xfrm>
            <a:off x="626039" y="3273696"/>
            <a:ext cx="1484513" cy="1425154"/>
            <a:chOff x="751247" y="3491943"/>
            <a:chExt cx="1781415" cy="1520164"/>
          </a:xfrm>
        </p:grpSpPr>
        <p:sp>
          <p:nvSpPr>
            <p:cNvPr id="32768" name="Freeform 32767"/>
            <p:cNvSpPr/>
            <p:nvPr/>
          </p:nvSpPr>
          <p:spPr bwMode="auto">
            <a:xfrm>
              <a:off x="751247" y="3491943"/>
              <a:ext cx="867015" cy="710140"/>
            </a:xfrm>
            <a:custGeom>
              <a:avLst/>
              <a:gdLst>
                <a:gd name="connsiteX0" fmla="*/ 0 w 683879"/>
                <a:gd name="connsiteY0" fmla="*/ 622407 h 622407"/>
                <a:gd name="connsiteX1" fmla="*/ 445674 w 683879"/>
                <a:gd name="connsiteY1" fmla="*/ 445674 h 622407"/>
                <a:gd name="connsiteX2" fmla="*/ 683879 w 683879"/>
                <a:gd name="connsiteY2" fmla="*/ 0 h 622407"/>
              </a:gdLst>
              <a:ahLst/>
              <a:cxnLst>
                <a:cxn ang="0">
                  <a:pos x="connsiteX0" y="connsiteY0"/>
                </a:cxn>
                <a:cxn ang="0">
                  <a:pos x="connsiteX1" y="connsiteY1"/>
                </a:cxn>
                <a:cxn ang="0">
                  <a:pos x="connsiteX2" y="connsiteY2"/>
                </a:cxn>
              </a:cxnLst>
              <a:rect l="l" t="t" r="r" b="b"/>
              <a:pathLst>
                <a:path w="683879" h="622407">
                  <a:moveTo>
                    <a:pt x="0" y="622407"/>
                  </a:moveTo>
                  <a:cubicBezTo>
                    <a:pt x="165847" y="585907"/>
                    <a:pt x="331694" y="549408"/>
                    <a:pt x="445674" y="445674"/>
                  </a:cubicBezTo>
                  <a:cubicBezTo>
                    <a:pt x="559654" y="341939"/>
                    <a:pt x="621766" y="170969"/>
                    <a:pt x="683879" y="0"/>
                  </a:cubicBezTo>
                </a:path>
              </a:pathLst>
            </a:custGeom>
            <a:noFill/>
            <a:ln>
              <a:solidFill>
                <a:schemeClr val="bg2">
                  <a:lumMod val="1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bwMode="auto">
            <a:xfrm>
              <a:off x="1646717" y="4399856"/>
              <a:ext cx="76200" cy="51268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32771" name="Straight Connector 32770"/>
            <p:cNvCxnSpPr/>
            <p:nvPr/>
          </p:nvCxnSpPr>
          <p:spPr>
            <a:xfrm>
              <a:off x="1655264" y="3806503"/>
              <a:ext cx="364761" cy="3759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73" name="Straight Connector 32772"/>
            <p:cNvCxnSpPr/>
            <p:nvPr/>
          </p:nvCxnSpPr>
          <p:spPr>
            <a:xfrm flipV="1">
              <a:off x="1674879" y="4554907"/>
              <a:ext cx="356846" cy="3602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774" name="Rectangle 32773"/>
            <p:cNvSpPr/>
            <p:nvPr/>
          </p:nvSpPr>
          <p:spPr bwMode="auto">
            <a:xfrm>
              <a:off x="1955525" y="4143171"/>
              <a:ext cx="119937" cy="4849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32776" name="Straight Connector 32775"/>
            <p:cNvCxnSpPr>
              <a:stCxn id="32774" idx="0"/>
            </p:cNvCxnSpPr>
            <p:nvPr/>
          </p:nvCxnSpPr>
          <p:spPr>
            <a:xfrm>
              <a:off x="2015494" y="4143171"/>
              <a:ext cx="313909" cy="242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78" name="Straight Connector 32777"/>
            <p:cNvCxnSpPr>
              <a:stCxn id="32774" idx="2"/>
            </p:cNvCxnSpPr>
            <p:nvPr/>
          </p:nvCxnSpPr>
          <p:spPr>
            <a:xfrm flipV="1">
              <a:off x="2015494" y="4385642"/>
              <a:ext cx="302514" cy="242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779" name="Oval 32778"/>
            <p:cNvSpPr/>
            <p:nvPr/>
          </p:nvSpPr>
          <p:spPr bwMode="auto">
            <a:xfrm>
              <a:off x="2271215" y="4288059"/>
              <a:ext cx="126209" cy="15749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2780" name="Rounded Rectangle 32779"/>
            <p:cNvSpPr/>
            <p:nvPr/>
          </p:nvSpPr>
          <p:spPr bwMode="auto">
            <a:xfrm>
              <a:off x="1465862" y="3716707"/>
              <a:ext cx="1066800" cy="1295400"/>
            </a:xfrm>
            <a:prstGeom prst="roundRect">
              <a:avLst/>
            </a:prstGeom>
            <a:noFill/>
            <a:ln>
              <a:solidFill>
                <a:schemeClr val="bg2">
                  <a:lumMod val="1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0" name="Rectangle 39"/>
            <p:cNvSpPr/>
            <p:nvPr/>
          </p:nvSpPr>
          <p:spPr bwMode="auto">
            <a:xfrm>
              <a:off x="1636294" y="3824774"/>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grpSp>
      <p:grpSp>
        <p:nvGrpSpPr>
          <p:cNvPr id="39" name="Group 38"/>
          <p:cNvGrpSpPr/>
          <p:nvPr/>
        </p:nvGrpSpPr>
        <p:grpSpPr>
          <a:xfrm>
            <a:off x="590181" y="4713136"/>
            <a:ext cx="5778090" cy="1237212"/>
            <a:chOff x="708216" y="5027347"/>
            <a:chExt cx="6933708" cy="1319693"/>
          </a:xfrm>
        </p:grpSpPr>
        <p:sp>
          <p:nvSpPr>
            <p:cNvPr id="41" name="Rectangle 40"/>
            <p:cNvSpPr/>
            <p:nvPr/>
          </p:nvSpPr>
          <p:spPr bwMode="auto">
            <a:xfrm>
              <a:off x="7565724" y="5834355"/>
              <a:ext cx="76200" cy="51268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1" name="Freeform 10"/>
            <p:cNvSpPr/>
            <p:nvPr/>
          </p:nvSpPr>
          <p:spPr bwMode="auto">
            <a:xfrm>
              <a:off x="708216" y="5027347"/>
              <a:ext cx="6723017" cy="1289858"/>
            </a:xfrm>
            <a:custGeom>
              <a:avLst/>
              <a:gdLst>
                <a:gd name="connsiteX0" fmla="*/ 0 w 6723017"/>
                <a:gd name="connsiteY0" fmla="*/ 0 h 1289858"/>
                <a:gd name="connsiteX1" fmla="*/ 1628503 w 6723017"/>
                <a:gd name="connsiteY1" fmla="*/ 888274 h 1289858"/>
                <a:gd name="connsiteX2" fmla="*/ 4458789 w 6723017"/>
                <a:gd name="connsiteY2" fmla="*/ 1280160 h 1289858"/>
                <a:gd name="connsiteX3" fmla="*/ 6723017 w 6723017"/>
                <a:gd name="connsiteY3" fmla="*/ 1132114 h 1289858"/>
              </a:gdLst>
              <a:ahLst/>
              <a:cxnLst>
                <a:cxn ang="0">
                  <a:pos x="connsiteX0" y="connsiteY0"/>
                </a:cxn>
                <a:cxn ang="0">
                  <a:pos x="connsiteX1" y="connsiteY1"/>
                </a:cxn>
                <a:cxn ang="0">
                  <a:pos x="connsiteX2" y="connsiteY2"/>
                </a:cxn>
                <a:cxn ang="0">
                  <a:pos x="connsiteX3" y="connsiteY3"/>
                </a:cxn>
              </a:cxnLst>
              <a:rect l="l" t="t" r="r" b="b"/>
              <a:pathLst>
                <a:path w="6723017" h="1289858">
                  <a:moveTo>
                    <a:pt x="0" y="0"/>
                  </a:moveTo>
                  <a:cubicBezTo>
                    <a:pt x="442686" y="337457"/>
                    <a:pt x="885372" y="674914"/>
                    <a:pt x="1628503" y="888274"/>
                  </a:cubicBezTo>
                  <a:cubicBezTo>
                    <a:pt x="2371634" y="1101634"/>
                    <a:pt x="3609703" y="1239520"/>
                    <a:pt x="4458789" y="1280160"/>
                  </a:cubicBezTo>
                  <a:cubicBezTo>
                    <a:pt x="5307875" y="1320800"/>
                    <a:pt x="6015446" y="1226457"/>
                    <a:pt x="6723017" y="1132114"/>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7258621" y="4896979"/>
            <a:ext cx="932163" cy="480642"/>
            <a:chOff x="8710340" y="5223444"/>
            <a:chExt cx="1118595" cy="512685"/>
          </a:xfrm>
        </p:grpSpPr>
        <p:cxnSp>
          <p:nvCxnSpPr>
            <p:cNvPr id="4" name="Straight Arrow Connector 3"/>
            <p:cNvCxnSpPr/>
            <p:nvPr/>
          </p:nvCxnSpPr>
          <p:spPr>
            <a:xfrm>
              <a:off x="8710340" y="5469307"/>
              <a:ext cx="92261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9752735" y="5223444"/>
              <a:ext cx="76200" cy="512685"/>
            </a:xfrm>
            <a:prstGeom prst="rect">
              <a:avLst/>
            </a:prstGeom>
            <a:solidFill>
              <a:srgbClr val="FFFF00"/>
            </a:solidFill>
            <a:ln>
              <a:solidFill>
                <a:schemeClr val="accent1">
                  <a:shade val="95000"/>
                  <a:satMod val="10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grpSp>
      <p:pic>
        <p:nvPicPr>
          <p:cNvPr id="56" name="Picture 5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70400" y="2560810"/>
            <a:ext cx="1244600" cy="1364456"/>
          </a:xfrm>
          <a:prstGeom prst="rect">
            <a:avLst/>
          </a:prstGeom>
        </p:spPr>
      </p:pic>
      <p:grpSp>
        <p:nvGrpSpPr>
          <p:cNvPr id="57" name="Group 56"/>
          <p:cNvGrpSpPr/>
          <p:nvPr/>
        </p:nvGrpSpPr>
        <p:grpSpPr>
          <a:xfrm>
            <a:off x="6310112" y="1062417"/>
            <a:ext cx="2702152" cy="1792928"/>
            <a:chOff x="6130018" y="928687"/>
            <a:chExt cx="4507557" cy="2651760"/>
          </a:xfrm>
        </p:grpSpPr>
        <p:pic>
          <p:nvPicPr>
            <p:cNvPr id="58" name="Picture 57"/>
            <p:cNvPicPr>
              <a:picLocks noChangeAspect="1"/>
            </p:cNvPicPr>
            <p:nvPr/>
          </p:nvPicPr>
          <p:blipFill rotWithShape="1">
            <a:blip r:embed="rId11" cstate="email">
              <a:extLst>
                <a:ext uri="{28A0092B-C50C-407E-A947-70E740481C1C}">
                  <a14:useLocalDpi xmlns:a14="http://schemas.microsoft.com/office/drawing/2010/main"/>
                </a:ext>
              </a:extLst>
            </a:blip>
            <a:srcRect l="833" t="2831" r="-833" b="837"/>
            <a:stretch/>
          </p:blipFill>
          <p:spPr>
            <a:xfrm>
              <a:off x="6246550" y="928687"/>
              <a:ext cx="4391025" cy="2651760"/>
            </a:xfrm>
            <a:prstGeom prst="rect">
              <a:avLst/>
            </a:prstGeom>
          </p:spPr>
        </p:pic>
        <p:sp>
          <p:nvSpPr>
            <p:cNvPr id="59" name="Rectangle 58"/>
            <p:cNvSpPr/>
            <p:nvPr/>
          </p:nvSpPr>
          <p:spPr bwMode="auto">
            <a:xfrm>
              <a:off x="6130018" y="2057400"/>
              <a:ext cx="346982" cy="381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15" name="Freeform 14"/>
          <p:cNvSpPr/>
          <p:nvPr/>
        </p:nvSpPr>
        <p:spPr bwMode="auto">
          <a:xfrm>
            <a:off x="6323043" y="876743"/>
            <a:ext cx="1436920" cy="2168640"/>
          </a:xfrm>
          <a:custGeom>
            <a:avLst/>
            <a:gdLst>
              <a:gd name="connsiteX0" fmla="*/ 1190588 w 1724304"/>
              <a:gd name="connsiteY0" fmla="*/ 1163573 h 2313216"/>
              <a:gd name="connsiteX1" fmla="*/ 1059959 w 1724304"/>
              <a:gd name="connsiteY1" fmla="*/ 1302910 h 2313216"/>
              <a:gd name="connsiteX2" fmla="*/ 1016417 w 1724304"/>
              <a:gd name="connsiteY2" fmla="*/ 2182476 h 2313216"/>
              <a:gd name="connsiteX3" fmla="*/ 197811 w 1724304"/>
              <a:gd name="connsiteY3" fmla="*/ 2260853 h 2313216"/>
              <a:gd name="connsiteX4" fmla="*/ 14931 w 1724304"/>
              <a:gd name="connsiteY4" fmla="*/ 1712213 h 2313216"/>
              <a:gd name="connsiteX5" fmla="*/ 14931 w 1724304"/>
              <a:gd name="connsiteY5" fmla="*/ 580098 h 2313216"/>
              <a:gd name="connsiteX6" fmla="*/ 49765 w 1724304"/>
              <a:gd name="connsiteY6" fmla="*/ 170796 h 2313216"/>
              <a:gd name="connsiteX7" fmla="*/ 223937 w 1724304"/>
              <a:gd name="connsiteY7" fmla="*/ 40167 h 2313216"/>
              <a:gd name="connsiteX8" fmla="*/ 1495388 w 1724304"/>
              <a:gd name="connsiteY8" fmla="*/ 31458 h 2313216"/>
              <a:gd name="connsiteX9" fmla="*/ 1713102 w 1724304"/>
              <a:gd name="connsiteY9" fmla="*/ 423344 h 2313216"/>
              <a:gd name="connsiteX10" fmla="*/ 1643434 w 1724304"/>
              <a:gd name="connsiteY10" fmla="*/ 1163573 h 2313216"/>
              <a:gd name="connsiteX11" fmla="*/ 1190588 w 1724304"/>
              <a:gd name="connsiteY11" fmla="*/ 1163573 h 231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24304" h="2313216">
                <a:moveTo>
                  <a:pt x="1190588" y="1163573"/>
                </a:moveTo>
                <a:cubicBezTo>
                  <a:pt x="1093342" y="1186796"/>
                  <a:pt x="1088987" y="1133093"/>
                  <a:pt x="1059959" y="1302910"/>
                </a:cubicBezTo>
                <a:cubicBezTo>
                  <a:pt x="1030930" y="1472727"/>
                  <a:pt x="1160108" y="2022819"/>
                  <a:pt x="1016417" y="2182476"/>
                </a:cubicBezTo>
                <a:cubicBezTo>
                  <a:pt x="872726" y="2342133"/>
                  <a:pt x="364725" y="2339230"/>
                  <a:pt x="197811" y="2260853"/>
                </a:cubicBezTo>
                <a:cubicBezTo>
                  <a:pt x="30897" y="2182476"/>
                  <a:pt x="45411" y="1992339"/>
                  <a:pt x="14931" y="1712213"/>
                </a:cubicBezTo>
                <a:cubicBezTo>
                  <a:pt x="-15549" y="1432087"/>
                  <a:pt x="9125" y="837001"/>
                  <a:pt x="14931" y="580098"/>
                </a:cubicBezTo>
                <a:cubicBezTo>
                  <a:pt x="20737" y="323195"/>
                  <a:pt x="14931" y="260784"/>
                  <a:pt x="49765" y="170796"/>
                </a:cubicBezTo>
                <a:cubicBezTo>
                  <a:pt x="84599" y="80808"/>
                  <a:pt x="-17000" y="63390"/>
                  <a:pt x="223937" y="40167"/>
                </a:cubicBezTo>
                <a:cubicBezTo>
                  <a:pt x="464874" y="16944"/>
                  <a:pt x="1247194" y="-32405"/>
                  <a:pt x="1495388" y="31458"/>
                </a:cubicBezTo>
                <a:cubicBezTo>
                  <a:pt x="1743582" y="95321"/>
                  <a:pt x="1688428" y="234658"/>
                  <a:pt x="1713102" y="423344"/>
                </a:cubicBezTo>
                <a:cubicBezTo>
                  <a:pt x="1737776" y="612030"/>
                  <a:pt x="1724714" y="1040201"/>
                  <a:pt x="1643434" y="1163573"/>
                </a:cubicBezTo>
                <a:cubicBezTo>
                  <a:pt x="1562154" y="1286945"/>
                  <a:pt x="1287834" y="1140350"/>
                  <a:pt x="1190588" y="1163573"/>
                </a:cubicBezTo>
                <a:close/>
              </a:path>
            </a:pathLst>
          </a:custGeom>
          <a:solidFill>
            <a:schemeClr val="accent1">
              <a:alpha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grpSp>
        <p:nvGrpSpPr>
          <p:cNvPr id="38" name="Group 37"/>
          <p:cNvGrpSpPr/>
          <p:nvPr/>
        </p:nvGrpSpPr>
        <p:grpSpPr>
          <a:xfrm>
            <a:off x="7037760" y="5112455"/>
            <a:ext cx="2042741" cy="1293073"/>
            <a:chOff x="8445311" y="5453285"/>
            <a:chExt cx="2451289" cy="1379278"/>
          </a:xfrm>
        </p:grpSpPr>
        <p:sp>
          <p:nvSpPr>
            <p:cNvPr id="5" name="TextBox 4"/>
            <p:cNvSpPr txBox="1"/>
            <p:nvPr/>
          </p:nvSpPr>
          <p:spPr>
            <a:xfrm>
              <a:off x="8445311" y="5872300"/>
              <a:ext cx="2451289" cy="960263"/>
            </a:xfrm>
            <a:prstGeom prst="rect">
              <a:avLst/>
            </a:prstGeom>
            <a:noFill/>
          </p:spPr>
          <p:txBody>
            <a:bodyPr wrap="square" lIns="182880" tIns="146304" rIns="182880" bIns="146304" rtlCol="0">
              <a:spAutoFit/>
            </a:bodyPr>
            <a:lstStyle/>
            <a:p>
              <a:pPr>
                <a:lnSpc>
                  <a:spcPct val="90000"/>
                </a:lnSpc>
                <a:spcAft>
                  <a:spcPts val="525"/>
                </a:spcAft>
              </a:pPr>
              <a:r>
                <a:rPr lang="en-US" sz="2100" dirty="0">
                  <a:gradFill>
                    <a:gsLst>
                      <a:gs pos="2917">
                        <a:schemeClr val="tx1"/>
                      </a:gs>
                      <a:gs pos="30000">
                        <a:schemeClr val="tx1"/>
                      </a:gs>
                    </a:gsLst>
                    <a:lin ang="5400000" scaled="0"/>
                  </a:gradFill>
                </a:rPr>
                <a:t>To the next attention level</a:t>
              </a:r>
            </a:p>
          </p:txBody>
        </p:sp>
        <p:cxnSp>
          <p:nvCxnSpPr>
            <p:cNvPr id="37" name="Straight Arrow Connector 36"/>
            <p:cNvCxnSpPr/>
            <p:nvPr/>
          </p:nvCxnSpPr>
          <p:spPr>
            <a:xfrm>
              <a:off x="9906000" y="5453285"/>
              <a:ext cx="75631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606541" y="3644046"/>
            <a:ext cx="1823013" cy="829073"/>
          </a:xfrm>
          <a:prstGeom prst="rect">
            <a:avLst/>
          </a:prstGeom>
          <a:noFill/>
        </p:spPr>
        <p:txBody>
          <a:bodyPr wrap="none" lIns="160020" tIns="128016" rIns="160020" bIns="128016" rtlCol="0">
            <a:spAutoFit/>
          </a:bodyPr>
          <a:lstStyle/>
          <a:p>
            <a:pPr>
              <a:lnSpc>
                <a:spcPct val="90000"/>
              </a:lnSpc>
              <a:spcAft>
                <a:spcPts val="525"/>
              </a:spcAft>
            </a:pPr>
            <a:r>
              <a:rPr lang="en-US" dirty="0">
                <a:gradFill>
                  <a:gsLst>
                    <a:gs pos="2917">
                      <a:schemeClr val="tx1"/>
                    </a:gs>
                    <a:gs pos="30000">
                      <a:schemeClr val="tx1"/>
                    </a:gs>
                  </a:gsLst>
                  <a:lin ang="5400000" scaled="0"/>
                </a:gradFill>
              </a:rPr>
              <a:t>Multimodal </a:t>
            </a:r>
          </a:p>
          <a:p>
            <a:pPr>
              <a:lnSpc>
                <a:spcPct val="90000"/>
              </a:lnSpc>
              <a:spcAft>
                <a:spcPts val="525"/>
              </a:spcAft>
            </a:pPr>
            <a:r>
              <a:rPr lang="en-US" dirty="0">
                <a:gradFill>
                  <a:gsLst>
                    <a:gs pos="2917">
                      <a:schemeClr val="tx1"/>
                    </a:gs>
                    <a:gs pos="30000">
                      <a:schemeClr val="tx1"/>
                    </a:gs>
                  </a:gsLst>
                  <a:lin ang="5400000" scaled="0"/>
                </a:gradFill>
              </a:rPr>
              <a:t>Pooling (level 1)</a:t>
            </a:r>
          </a:p>
        </p:txBody>
      </p:sp>
      <p:sp>
        <p:nvSpPr>
          <p:cNvPr id="46" name="Rectangle 45"/>
          <p:cNvSpPr/>
          <p:nvPr/>
        </p:nvSpPr>
        <p:spPr>
          <a:xfrm>
            <a:off x="4434333" y="2214562"/>
            <a:ext cx="1210338" cy="346249"/>
          </a:xfrm>
          <a:prstGeom prst="rect">
            <a:avLst/>
          </a:prstGeom>
        </p:spPr>
        <p:txBody>
          <a:bodyPr wrap="square" lIns="80010" tIns="40005" rIns="80010" bIns="40005">
            <a:spAutoFit/>
          </a:bodyPr>
          <a:lstStyle/>
          <a:p>
            <a:pPr>
              <a:lnSpc>
                <a:spcPct val="90000"/>
              </a:lnSpc>
              <a:spcAft>
                <a:spcPts val="525"/>
              </a:spcAft>
            </a:pPr>
            <a:r>
              <a:rPr lang="en-US" dirty="0">
                <a:gradFill>
                  <a:gsLst>
                    <a:gs pos="2917">
                      <a:schemeClr val="tx1"/>
                    </a:gs>
                    <a:gs pos="30000">
                      <a:schemeClr val="tx1"/>
                    </a:gs>
                  </a:gsLst>
                  <a:lin ang="5400000" scaled="0"/>
                </a:gradFill>
              </a:rPr>
              <a:t>Attention 1</a:t>
            </a:r>
          </a:p>
        </p:txBody>
      </p:sp>
      <p:sp>
        <p:nvSpPr>
          <p:cNvPr id="65" name="TextBox 64"/>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Adapted from </a:t>
            </a:r>
            <a:r>
              <a:rPr lang="en-US" sz="1200" dirty="0" err="1" smtClean="0"/>
              <a:t>Xiaodong</a:t>
            </a:r>
            <a:r>
              <a:rPr lang="en-US" sz="1200" dirty="0" smtClean="0"/>
              <a:t> He</a:t>
            </a:r>
            <a:endParaRPr lang="en-US" sz="1200" dirty="0"/>
          </a:p>
        </p:txBody>
      </p:sp>
      <p:grpSp>
        <p:nvGrpSpPr>
          <p:cNvPr id="7" name="Group 6"/>
          <p:cNvGrpSpPr/>
          <p:nvPr/>
        </p:nvGrpSpPr>
        <p:grpSpPr>
          <a:xfrm>
            <a:off x="334397" y="1024635"/>
            <a:ext cx="3375008" cy="2223934"/>
            <a:chOff x="334397" y="1024635"/>
            <a:chExt cx="3375008" cy="2223934"/>
          </a:xfrm>
        </p:grpSpPr>
        <p:grpSp>
          <p:nvGrpSpPr>
            <p:cNvPr id="16" name="Group 15"/>
            <p:cNvGrpSpPr/>
            <p:nvPr/>
          </p:nvGrpSpPr>
          <p:grpSpPr>
            <a:xfrm>
              <a:off x="334397" y="1024635"/>
              <a:ext cx="3375008" cy="2223934"/>
              <a:chOff x="401276" y="1092944"/>
              <a:chExt cx="4050010" cy="2372196"/>
            </a:xfrm>
          </p:grpSpPr>
          <p:sp>
            <p:nvSpPr>
              <p:cNvPr id="21" name="Rectangle 20"/>
              <p:cNvSpPr/>
              <p:nvPr/>
            </p:nvSpPr>
            <p:spPr bwMode="auto">
              <a:xfrm>
                <a:off x="551461" y="1278306"/>
                <a:ext cx="2341437" cy="2186834"/>
              </a:xfrm>
              <a:prstGeom prst="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3" name="Rectangle 22"/>
              <p:cNvSpPr/>
              <p:nvPr/>
            </p:nvSpPr>
            <p:spPr bwMode="auto">
              <a:xfrm>
                <a:off x="634707" y="1340309"/>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4" name="Rectangle 23"/>
              <p:cNvSpPr/>
              <p:nvPr/>
            </p:nvSpPr>
            <p:spPr bwMode="auto">
              <a:xfrm>
                <a:off x="819689" y="1340308"/>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5" name="Rectangle 24"/>
              <p:cNvSpPr/>
              <p:nvPr/>
            </p:nvSpPr>
            <p:spPr bwMode="auto">
              <a:xfrm>
                <a:off x="2735071" y="1340308"/>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6" name="Rectangle 25"/>
              <p:cNvSpPr/>
              <p:nvPr/>
            </p:nvSpPr>
            <p:spPr bwMode="auto">
              <a:xfrm>
                <a:off x="633992" y="1949055"/>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7" name="Rectangle 26"/>
              <p:cNvSpPr/>
              <p:nvPr/>
            </p:nvSpPr>
            <p:spPr bwMode="auto">
              <a:xfrm>
                <a:off x="636762" y="2903285"/>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2" name="TextBox 21"/>
              <p:cNvSpPr txBox="1"/>
              <p:nvPr/>
            </p:nvSpPr>
            <p:spPr>
              <a:xfrm>
                <a:off x="1581647" y="1251504"/>
                <a:ext cx="666322" cy="631147"/>
              </a:xfrm>
              <a:prstGeom prst="rect">
                <a:avLst/>
              </a:prstGeom>
              <a:noFill/>
            </p:spPr>
            <p:txBody>
              <a:bodyPr wrap="none" lIns="182880" tIns="146304" rIns="182880" bIns="146304" rtlCol="0">
                <a:spAutoFit/>
              </a:bodyPr>
              <a:lstStyle/>
              <a:p>
                <a:pPr>
                  <a:lnSpc>
                    <a:spcPct val="90000"/>
                  </a:lnSpc>
                  <a:spcAft>
                    <a:spcPts val="525"/>
                  </a:spcAft>
                </a:pPr>
                <a:r>
                  <a:rPr lang="en-US" sz="2100" dirty="0">
                    <a:gradFill>
                      <a:gsLst>
                        <a:gs pos="2917">
                          <a:schemeClr val="tx1"/>
                        </a:gs>
                        <a:gs pos="30000">
                          <a:schemeClr val="tx1"/>
                        </a:gs>
                      </a:gsLst>
                      <a:lin ang="5400000" scaled="0"/>
                    </a:gradFill>
                  </a:rPr>
                  <a:t>…</a:t>
                </a:r>
              </a:p>
            </p:txBody>
          </p:sp>
          <p:sp>
            <p:nvSpPr>
              <p:cNvPr id="29" name="TextBox 28"/>
              <p:cNvSpPr txBox="1"/>
              <p:nvPr/>
            </p:nvSpPr>
            <p:spPr>
              <a:xfrm rot="5400000">
                <a:off x="460153" y="2311730"/>
                <a:ext cx="592286" cy="710040"/>
              </a:xfrm>
              <a:prstGeom prst="rect">
                <a:avLst/>
              </a:prstGeom>
              <a:noFill/>
            </p:spPr>
            <p:txBody>
              <a:bodyPr wrap="none" lIns="182880" tIns="146304" rIns="182880" bIns="146304" rtlCol="0">
                <a:spAutoFit/>
              </a:bodyPr>
              <a:lstStyle/>
              <a:p>
                <a:pPr>
                  <a:lnSpc>
                    <a:spcPct val="90000"/>
                  </a:lnSpc>
                  <a:spcAft>
                    <a:spcPts val="525"/>
                  </a:spcAft>
                </a:pPr>
                <a:r>
                  <a:rPr lang="en-US" sz="2100" dirty="0">
                    <a:gradFill>
                      <a:gsLst>
                        <a:gs pos="2917">
                          <a:schemeClr val="tx1"/>
                        </a:gs>
                        <a:gs pos="30000">
                          <a:schemeClr val="tx1"/>
                        </a:gs>
                      </a:gsLst>
                      <a:lin ang="5400000" scaled="0"/>
                    </a:gradFill>
                  </a:rPr>
                  <a:t>…</a:t>
                </a:r>
              </a:p>
            </p:txBody>
          </p:sp>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053560" y="1092944"/>
                <a:ext cx="1397726" cy="1371600"/>
              </a:xfrm>
              <a:prstGeom prst="rect">
                <a:avLst/>
              </a:prstGeom>
            </p:spPr>
          </p:pic>
        </p:grpSp>
        <p:pic>
          <p:nvPicPr>
            <p:cNvPr id="67" name="Picture 66" descr="latex-image-1.pdf"/>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200813" y="2051304"/>
              <a:ext cx="625303" cy="509506"/>
            </a:xfrm>
            <a:prstGeom prst="rect">
              <a:avLst/>
            </a:prstGeom>
          </p:spPr>
        </p:pic>
      </p:grpSp>
      <p:grpSp>
        <p:nvGrpSpPr>
          <p:cNvPr id="9" name="Group 8"/>
          <p:cNvGrpSpPr/>
          <p:nvPr/>
        </p:nvGrpSpPr>
        <p:grpSpPr>
          <a:xfrm>
            <a:off x="230871" y="3669002"/>
            <a:ext cx="826413" cy="976339"/>
            <a:chOff x="230871" y="3669002"/>
            <a:chExt cx="826413" cy="976339"/>
          </a:xfrm>
        </p:grpSpPr>
        <p:grpSp>
          <p:nvGrpSpPr>
            <p:cNvPr id="17" name="Group 16"/>
            <p:cNvGrpSpPr/>
            <p:nvPr/>
          </p:nvGrpSpPr>
          <p:grpSpPr>
            <a:xfrm>
              <a:off x="230871" y="3669002"/>
              <a:ext cx="826413" cy="893254"/>
              <a:chOff x="277044" y="3913605"/>
              <a:chExt cx="991696" cy="952805"/>
            </a:xfrm>
          </p:grpSpPr>
          <p:sp>
            <p:nvSpPr>
              <p:cNvPr id="30" name="Rectangle 29"/>
              <p:cNvSpPr/>
              <p:nvPr/>
            </p:nvSpPr>
            <p:spPr bwMode="auto">
              <a:xfrm>
                <a:off x="625794" y="3913605"/>
                <a:ext cx="76200" cy="51268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50" name="TextBox 49"/>
                  <p:cNvSpPr txBox="1"/>
                  <p:nvPr/>
                </p:nvSpPr>
                <p:spPr>
                  <a:xfrm>
                    <a:off x="277044" y="4280404"/>
                    <a:ext cx="991696" cy="586006"/>
                  </a:xfrm>
                  <a:prstGeom prst="rect">
                    <a:avLst/>
                  </a:prstGeom>
                  <a:noFill/>
                </p:spPr>
                <p:txBody>
                  <a:bodyPr wrap="none" lIns="182880" tIns="146304" rIns="182880" bIns="146304" rtlCol="0">
                    <a:spAutoFit/>
                  </a:bodyPr>
                  <a:lstStyle/>
                  <a:p>
                    <a:pPr>
                      <a:lnSpc>
                        <a:spcPct val="90000"/>
                      </a:lnSpc>
                      <a:spcAft>
                        <a:spcPts val="525"/>
                      </a:spcAft>
                    </a:pPr>
                    <a:endParaRPr lang="en-US" sz="2100" dirty="0">
                      <a:gradFill>
                        <a:gsLst>
                          <a:gs pos="2917">
                            <a:schemeClr val="tx1"/>
                          </a:gs>
                          <a:gs pos="30000">
                            <a:schemeClr val="tx1"/>
                          </a:gs>
                        </a:gsLst>
                        <a:lin ang="5400000" scaled="0"/>
                      </a:gra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77044" y="4280404"/>
                    <a:ext cx="793871" cy="728276"/>
                  </a:xfrm>
                  <a:prstGeom prst="rect">
                    <a:avLst/>
                  </a:prstGeom>
                  <a:blipFill rotWithShape="0">
                    <a:blip r:embed="rId3"/>
                    <a:stretch>
                      <a:fillRect/>
                    </a:stretch>
                  </a:blipFill>
                </p:spPr>
                <p:txBody>
                  <a:bodyPr/>
                  <a:lstStyle/>
                  <a:p>
                    <a:r>
                      <a:rPr lang="en-US">
                        <a:noFill/>
                      </a:rPr>
                      <a:t> </a:t>
                    </a:r>
                  </a:p>
                </p:txBody>
              </p:sp>
            </mc:Fallback>
          </mc:AlternateContent>
        </p:grpSp>
        <p:pic>
          <p:nvPicPr>
            <p:cNvPr id="69" name="Picture 68" descr="latex-image-1.pd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03635" y="4175125"/>
              <a:ext cx="522462" cy="470216"/>
            </a:xfrm>
            <a:prstGeom prst="rect">
              <a:avLst/>
            </a:prstGeom>
            <a:solidFill>
              <a:schemeClr val="bg1"/>
            </a:solidFill>
          </p:spPr>
        </p:pic>
      </p:grpSp>
      <p:grpSp>
        <p:nvGrpSpPr>
          <p:cNvPr id="14" name="Group 13"/>
          <p:cNvGrpSpPr/>
          <p:nvPr/>
        </p:nvGrpSpPr>
        <p:grpSpPr>
          <a:xfrm>
            <a:off x="2440594" y="2652802"/>
            <a:ext cx="1972126" cy="2908577"/>
            <a:chOff x="2440594" y="2652802"/>
            <a:chExt cx="1972126" cy="2908577"/>
          </a:xfrm>
        </p:grpSpPr>
        <p:grpSp>
          <p:nvGrpSpPr>
            <p:cNvPr id="19" name="Group 18"/>
            <p:cNvGrpSpPr/>
            <p:nvPr/>
          </p:nvGrpSpPr>
          <p:grpSpPr>
            <a:xfrm>
              <a:off x="2440594" y="2652802"/>
              <a:ext cx="1972126" cy="2908577"/>
              <a:chOff x="2928712" y="2829655"/>
              <a:chExt cx="2366551" cy="3102482"/>
            </a:xfrm>
          </p:grpSpPr>
          <p:sp>
            <p:nvSpPr>
              <p:cNvPr id="31" name="Rectangle 30"/>
              <p:cNvSpPr/>
              <p:nvPr/>
            </p:nvSpPr>
            <p:spPr bwMode="auto">
              <a:xfrm>
                <a:off x="2928712" y="3745303"/>
                <a:ext cx="2341437" cy="2186834"/>
              </a:xfrm>
              <a:prstGeom prst="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7" name="Freeform 46"/>
              <p:cNvSpPr/>
              <p:nvPr/>
            </p:nvSpPr>
            <p:spPr bwMode="auto">
              <a:xfrm flipV="1">
                <a:off x="2928712" y="2829655"/>
                <a:ext cx="867015" cy="710140"/>
              </a:xfrm>
              <a:custGeom>
                <a:avLst/>
                <a:gdLst>
                  <a:gd name="connsiteX0" fmla="*/ 0 w 683879"/>
                  <a:gd name="connsiteY0" fmla="*/ 622407 h 622407"/>
                  <a:gd name="connsiteX1" fmla="*/ 445674 w 683879"/>
                  <a:gd name="connsiteY1" fmla="*/ 445674 h 622407"/>
                  <a:gd name="connsiteX2" fmla="*/ 683879 w 683879"/>
                  <a:gd name="connsiteY2" fmla="*/ 0 h 622407"/>
                </a:gdLst>
                <a:ahLst/>
                <a:cxnLst>
                  <a:cxn ang="0">
                    <a:pos x="connsiteX0" y="connsiteY0"/>
                  </a:cxn>
                  <a:cxn ang="0">
                    <a:pos x="connsiteX1" y="connsiteY1"/>
                  </a:cxn>
                  <a:cxn ang="0">
                    <a:pos x="connsiteX2" y="connsiteY2"/>
                  </a:cxn>
                </a:cxnLst>
                <a:rect l="l" t="t" r="r" b="b"/>
                <a:pathLst>
                  <a:path w="683879" h="622407">
                    <a:moveTo>
                      <a:pt x="0" y="622407"/>
                    </a:moveTo>
                    <a:cubicBezTo>
                      <a:pt x="165847" y="585907"/>
                      <a:pt x="331694" y="549408"/>
                      <a:pt x="445674" y="445674"/>
                    </a:cubicBezTo>
                    <a:cubicBezTo>
                      <a:pt x="559654" y="341939"/>
                      <a:pt x="621766" y="170969"/>
                      <a:pt x="683879" y="0"/>
                    </a:cubicBezTo>
                  </a:path>
                </a:pathLst>
              </a:custGeom>
              <a:noFill/>
              <a:ln>
                <a:solidFill>
                  <a:schemeClr val="bg2">
                    <a:lumMod val="1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rot="5400000">
                <a:off x="3009518" y="4539893"/>
                <a:ext cx="592286" cy="710040"/>
              </a:xfrm>
              <a:prstGeom prst="rect">
                <a:avLst/>
              </a:prstGeom>
              <a:noFill/>
            </p:spPr>
            <p:txBody>
              <a:bodyPr wrap="none" lIns="182880" tIns="146304" rIns="182880" bIns="146304" rtlCol="0">
                <a:spAutoFit/>
              </a:bodyPr>
              <a:lstStyle/>
              <a:p>
                <a:pPr>
                  <a:lnSpc>
                    <a:spcPct val="90000"/>
                  </a:lnSpc>
                  <a:spcAft>
                    <a:spcPts val="525"/>
                  </a:spcAft>
                </a:pPr>
                <a:r>
                  <a:rPr lang="en-US" sz="2100" dirty="0">
                    <a:gradFill>
                      <a:gsLst>
                        <a:gs pos="2917">
                          <a:schemeClr val="tx1"/>
                        </a:gs>
                        <a:gs pos="30000">
                          <a:schemeClr val="tx1"/>
                        </a:gs>
                      </a:gsLst>
                      <a:lin ang="5400000" scaled="0"/>
                    </a:gradFill>
                  </a:rPr>
                  <a:t>…</a:t>
                </a:r>
              </a:p>
            </p:txBody>
          </p:sp>
          <mc:AlternateContent xmlns:mc="http://schemas.openxmlformats.org/markup-compatibility/2006" xmlns:a14="http://schemas.microsoft.com/office/drawing/2010/main">
            <mc:Choice Requires="a14">
              <p:sp>
                <p:nvSpPr>
                  <p:cNvPr id="55" name="TextBox 54"/>
                  <p:cNvSpPr txBox="1"/>
                  <p:nvPr/>
                </p:nvSpPr>
                <p:spPr>
                  <a:xfrm>
                    <a:off x="2985659" y="4329014"/>
                    <a:ext cx="2309604" cy="968060"/>
                  </a:xfrm>
                  <a:prstGeom prst="rect">
                    <a:avLst/>
                  </a:prstGeom>
                  <a:noFill/>
                </p:spPr>
                <p:txBody>
                  <a:bodyPr wrap="none" lIns="182880" tIns="146304" rIns="182880" bIns="146304" rtlCol="0">
                    <a:spAutoFit/>
                  </a:bodyPr>
                  <a:lstStyle/>
                  <a:p>
                    <a:pPr>
                      <a:lnSpc>
                        <a:spcPct val="90000"/>
                      </a:lnSpc>
                      <a:spcAft>
                        <a:spcPts val="525"/>
                      </a:spcAft>
                    </a:pPr>
                    <a:r>
                      <a:rPr lang="en-US" sz="2100" dirty="0">
                        <a:gradFill>
                          <a:gsLst>
                            <a:gs pos="2917">
                              <a:schemeClr val="tx1"/>
                            </a:gs>
                            <a:gs pos="30000">
                              <a:schemeClr val="tx1"/>
                            </a:gs>
                          </a:gsLst>
                          <a:lin ang="5400000" scaled="0"/>
                        </a:gradFill>
                      </a:rPr>
                      <a:t>attention map</a:t>
                    </a:r>
                  </a:p>
                  <a:p>
                    <a:pPr>
                      <a:lnSpc>
                        <a:spcPct val="90000"/>
                      </a:lnSpc>
                      <a:spcAft>
                        <a:spcPts val="525"/>
                      </a:spcAft>
                    </a:pPr>
                    <a:endParaRPr lang="en-US" sz="2100" dirty="0">
                      <a:gradFill>
                        <a:gsLst>
                          <a:gs pos="2917">
                            <a:schemeClr val="tx1"/>
                          </a:gs>
                          <a:gs pos="30000">
                            <a:schemeClr val="tx1"/>
                          </a:gs>
                        </a:gsLst>
                        <a:lin ang="5400000" scaled="0"/>
                      </a:gra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985659" y="4329014"/>
                    <a:ext cx="2290499" cy="1114151"/>
                  </a:xfrm>
                  <a:prstGeom prst="rect">
                    <a:avLst/>
                  </a:prstGeom>
                  <a:blipFill rotWithShape="0">
                    <a:blip r:embed="rId8"/>
                    <a:stretch>
                      <a:fillRect/>
                    </a:stretch>
                  </a:blipFill>
                </p:spPr>
                <p:txBody>
                  <a:bodyPr/>
                  <a:lstStyle/>
                  <a:p>
                    <a:r>
                      <a:rPr lang="en-US">
                        <a:noFill/>
                      </a:rPr>
                      <a:t> </a:t>
                    </a:r>
                  </a:p>
                </p:txBody>
              </p:sp>
            </mc:Fallback>
          </mc:AlternateContent>
        </p:grpSp>
        <p:pic>
          <p:nvPicPr>
            <p:cNvPr id="13" name="Picture 12" descr="latex-image-1.pdf"/>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657223" y="4482786"/>
              <a:ext cx="556683" cy="460703"/>
            </a:xfrm>
            <a:prstGeom prst="rect">
              <a:avLst/>
            </a:prstGeom>
            <a:solidFill>
              <a:schemeClr val="bg1"/>
            </a:solidFill>
          </p:spPr>
        </p:pic>
      </p:grpSp>
      <p:pic>
        <p:nvPicPr>
          <p:cNvPr id="78" name="Picture 77" descr="latex-image-1.pd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5936931" y="2214562"/>
            <a:ext cx="367840" cy="331056"/>
          </a:xfrm>
          <a:prstGeom prst="rect">
            <a:avLst/>
          </a:prstGeom>
          <a:solidFill>
            <a:schemeClr val="bg1"/>
          </a:solidFill>
        </p:spPr>
      </p:pic>
      <p:pic>
        <p:nvPicPr>
          <p:cNvPr id="80" name="Picture 79" descr="latex-image-1.pdf"/>
          <p:cNvPicPr>
            <a:picLocks/>
          </p:cNvPicPr>
          <p:nvPr/>
        </p:nvPicPr>
        <p:blipFill>
          <a:blip r:embed="rId13">
            <a:extLst>
              <a:ext uri="{28A0092B-C50C-407E-A947-70E740481C1C}">
                <a14:useLocalDpi xmlns:a14="http://schemas.microsoft.com/office/drawing/2010/main"/>
              </a:ext>
            </a:extLst>
          </a:blip>
          <a:stretch>
            <a:fillRect/>
          </a:stretch>
        </p:blipFill>
        <p:spPr>
          <a:xfrm>
            <a:off x="5897553" y="1286871"/>
            <a:ext cx="374904" cy="338328"/>
          </a:xfrm>
          <a:prstGeom prst="rect">
            <a:avLst/>
          </a:prstGeom>
        </p:spPr>
      </p:pic>
      <p:pic>
        <p:nvPicPr>
          <p:cNvPr id="32" name="Picture 31" descr="latex-image-1.pdf"/>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072976" y="4351188"/>
            <a:ext cx="1903168" cy="761267"/>
          </a:xfrm>
          <a:prstGeom prst="rect">
            <a:avLst/>
          </a:prstGeom>
          <a:solidFill>
            <a:schemeClr val="bg1"/>
          </a:solidFill>
        </p:spPr>
      </p:pic>
      <p:grpSp>
        <p:nvGrpSpPr>
          <p:cNvPr id="43" name="Group 42"/>
          <p:cNvGrpSpPr/>
          <p:nvPr/>
        </p:nvGrpSpPr>
        <p:grpSpPr>
          <a:xfrm>
            <a:off x="6555552" y="4770288"/>
            <a:ext cx="571500" cy="699420"/>
            <a:chOff x="7866662" y="5088307"/>
            <a:chExt cx="685800" cy="746048"/>
          </a:xfrm>
        </p:grpSpPr>
        <p:sp>
          <p:nvSpPr>
            <p:cNvPr id="6" name="Flowchart: Or 5"/>
            <p:cNvSpPr/>
            <p:nvPr/>
          </p:nvSpPr>
          <p:spPr bwMode="auto">
            <a:xfrm>
              <a:off x="8171462" y="5288175"/>
              <a:ext cx="381000" cy="409732"/>
            </a:xfrm>
            <a:prstGeom prst="flowChartOr">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8" name="Straight Arrow Connector 7"/>
            <p:cNvCxnSpPr>
              <a:endCxn id="6" idx="1"/>
            </p:cNvCxnSpPr>
            <p:nvPr/>
          </p:nvCxnSpPr>
          <p:spPr>
            <a:xfrm>
              <a:off x="7866662" y="5088307"/>
              <a:ext cx="360596" cy="2598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6" idx="3"/>
            </p:cNvCxnSpPr>
            <p:nvPr/>
          </p:nvCxnSpPr>
          <p:spPr>
            <a:xfrm flipV="1">
              <a:off x="7939409" y="5637903"/>
              <a:ext cx="287849" cy="1964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82" name="Picture 81" descr="latex-image-1.pd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6192695" y="6113067"/>
            <a:ext cx="367840" cy="331056"/>
          </a:xfrm>
          <a:prstGeom prst="rect">
            <a:avLst/>
          </a:prstGeom>
          <a:solidFill>
            <a:schemeClr val="bg1"/>
          </a:solidFill>
        </p:spPr>
      </p:pic>
      <p:pic>
        <p:nvPicPr>
          <p:cNvPr id="33" name="Picture 32" descr="latex-image-1.pdf"/>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417256" y="4473118"/>
            <a:ext cx="1508761" cy="274320"/>
          </a:xfrm>
          <a:prstGeom prst="rect">
            <a:avLst/>
          </a:prstGeom>
        </p:spPr>
      </p:pic>
    </p:spTree>
    <p:extLst>
      <p:ext uri="{BB962C8B-B14F-4D97-AF65-F5344CB8AC3E}">
        <p14:creationId xmlns:p14="http://schemas.microsoft.com/office/powerpoint/2010/main" val="29369306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p:cNvGrpSpPr/>
          <p:nvPr/>
        </p:nvGrpSpPr>
        <p:grpSpPr>
          <a:xfrm>
            <a:off x="6310112" y="1062417"/>
            <a:ext cx="2702152" cy="1792928"/>
            <a:chOff x="6130018" y="928687"/>
            <a:chExt cx="4507557" cy="2651760"/>
          </a:xfrm>
        </p:grpSpPr>
        <p:pic>
          <p:nvPicPr>
            <p:cNvPr id="110" name="Picture 109"/>
            <p:cNvPicPr>
              <a:picLocks noChangeAspect="1"/>
            </p:cNvPicPr>
            <p:nvPr/>
          </p:nvPicPr>
          <p:blipFill rotWithShape="1">
            <a:blip r:embed="rId3" cstate="email">
              <a:extLst>
                <a:ext uri="{28A0092B-C50C-407E-A947-70E740481C1C}">
                  <a14:useLocalDpi xmlns:a14="http://schemas.microsoft.com/office/drawing/2010/main"/>
                </a:ext>
              </a:extLst>
            </a:blip>
            <a:srcRect l="833" t="2831" r="-833" b="837"/>
            <a:stretch/>
          </p:blipFill>
          <p:spPr>
            <a:xfrm>
              <a:off x="6246550" y="928687"/>
              <a:ext cx="4391025" cy="2651760"/>
            </a:xfrm>
            <a:prstGeom prst="rect">
              <a:avLst/>
            </a:prstGeom>
          </p:spPr>
        </p:pic>
        <p:sp>
          <p:nvSpPr>
            <p:cNvPr id="111" name="Rectangle 110"/>
            <p:cNvSpPr/>
            <p:nvPr/>
          </p:nvSpPr>
          <p:spPr bwMode="auto">
            <a:xfrm>
              <a:off x="6130018" y="2057400"/>
              <a:ext cx="346982" cy="381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18" name="Freeform 17"/>
          <p:cNvSpPr/>
          <p:nvPr/>
        </p:nvSpPr>
        <p:spPr bwMode="auto">
          <a:xfrm>
            <a:off x="6271238" y="907113"/>
            <a:ext cx="1504895" cy="2045186"/>
          </a:xfrm>
          <a:custGeom>
            <a:avLst/>
            <a:gdLst>
              <a:gd name="connsiteX0" fmla="*/ 16138 w 1805874"/>
              <a:gd name="connsiteY0" fmla="*/ 721876 h 2181532"/>
              <a:gd name="connsiteX1" fmla="*/ 59681 w 1805874"/>
              <a:gd name="connsiteY1" fmla="*/ 948299 h 2181532"/>
              <a:gd name="connsiteX2" fmla="*/ 155475 w 1805874"/>
              <a:gd name="connsiteY2" fmla="*/ 1000550 h 2181532"/>
              <a:gd name="connsiteX3" fmla="*/ 791201 w 1805874"/>
              <a:gd name="connsiteY3" fmla="*/ 1017967 h 2181532"/>
              <a:gd name="connsiteX4" fmla="*/ 886995 w 1805874"/>
              <a:gd name="connsiteY4" fmla="*/ 1061510 h 2181532"/>
              <a:gd name="connsiteX5" fmla="*/ 886995 w 1805874"/>
              <a:gd name="connsiteY5" fmla="*/ 1113762 h 2181532"/>
              <a:gd name="connsiteX6" fmla="*/ 869578 w 1805874"/>
              <a:gd name="connsiteY6" fmla="*/ 1975910 h 2181532"/>
              <a:gd name="connsiteX7" fmla="*/ 869578 w 1805874"/>
              <a:gd name="connsiteY7" fmla="*/ 2123956 h 2181532"/>
              <a:gd name="connsiteX8" fmla="*/ 1069875 w 1805874"/>
              <a:gd name="connsiteY8" fmla="*/ 2167499 h 2181532"/>
              <a:gd name="connsiteX9" fmla="*/ 1662058 w 1805874"/>
              <a:gd name="connsiteY9" fmla="*/ 2167499 h 2181532"/>
              <a:gd name="connsiteX10" fmla="*/ 1792686 w 1805874"/>
              <a:gd name="connsiteY10" fmla="*/ 2002036 h 2181532"/>
              <a:gd name="connsiteX11" fmla="*/ 1801395 w 1805874"/>
              <a:gd name="connsiteY11" fmla="*/ 1906242 h 2181532"/>
              <a:gd name="connsiteX12" fmla="*/ 1792686 w 1805874"/>
              <a:gd name="connsiteY12" fmla="*/ 269030 h 2181532"/>
              <a:gd name="connsiteX13" fmla="*/ 1662058 w 1805874"/>
              <a:gd name="connsiteY13" fmla="*/ 25190 h 2181532"/>
              <a:gd name="connsiteX14" fmla="*/ 1183086 w 1805874"/>
              <a:gd name="connsiteY14" fmla="*/ 7773 h 2181532"/>
              <a:gd name="connsiteX15" fmla="*/ 242561 w 1805874"/>
              <a:gd name="connsiteY15" fmla="*/ 25190 h 2181532"/>
              <a:gd name="connsiteX16" fmla="*/ 103224 w 1805874"/>
              <a:gd name="connsiteY16" fmla="*/ 68733 h 2181532"/>
              <a:gd name="connsiteX17" fmla="*/ 7429 w 1805874"/>
              <a:gd name="connsiteY17" fmla="*/ 338699 h 2181532"/>
              <a:gd name="connsiteX18" fmla="*/ 7429 w 1805874"/>
              <a:gd name="connsiteY18" fmla="*/ 582539 h 2181532"/>
              <a:gd name="connsiteX19" fmla="*/ 16138 w 1805874"/>
              <a:gd name="connsiteY19" fmla="*/ 721876 h 21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05874" h="2181532">
                <a:moveTo>
                  <a:pt x="16138" y="721876"/>
                </a:moveTo>
                <a:cubicBezTo>
                  <a:pt x="24847" y="782836"/>
                  <a:pt x="36458" y="901853"/>
                  <a:pt x="59681" y="948299"/>
                </a:cubicBezTo>
                <a:cubicBezTo>
                  <a:pt x="82904" y="994745"/>
                  <a:pt x="33555" y="988939"/>
                  <a:pt x="155475" y="1000550"/>
                </a:cubicBezTo>
                <a:cubicBezTo>
                  <a:pt x="277395" y="1012161"/>
                  <a:pt x="669281" y="1007807"/>
                  <a:pt x="791201" y="1017967"/>
                </a:cubicBezTo>
                <a:cubicBezTo>
                  <a:pt x="913121" y="1028127"/>
                  <a:pt x="871029" y="1045544"/>
                  <a:pt x="886995" y="1061510"/>
                </a:cubicBezTo>
                <a:cubicBezTo>
                  <a:pt x="902961" y="1077476"/>
                  <a:pt x="889898" y="961362"/>
                  <a:pt x="886995" y="1113762"/>
                </a:cubicBezTo>
                <a:cubicBezTo>
                  <a:pt x="884092" y="1266162"/>
                  <a:pt x="872481" y="1807544"/>
                  <a:pt x="869578" y="1975910"/>
                </a:cubicBezTo>
                <a:cubicBezTo>
                  <a:pt x="866675" y="2144276"/>
                  <a:pt x="836195" y="2092025"/>
                  <a:pt x="869578" y="2123956"/>
                </a:cubicBezTo>
                <a:cubicBezTo>
                  <a:pt x="902961" y="2155888"/>
                  <a:pt x="937795" y="2160242"/>
                  <a:pt x="1069875" y="2167499"/>
                </a:cubicBezTo>
                <a:cubicBezTo>
                  <a:pt x="1201955" y="2174756"/>
                  <a:pt x="1541590" y="2195076"/>
                  <a:pt x="1662058" y="2167499"/>
                </a:cubicBezTo>
                <a:cubicBezTo>
                  <a:pt x="1782526" y="2139922"/>
                  <a:pt x="1769463" y="2045579"/>
                  <a:pt x="1792686" y="2002036"/>
                </a:cubicBezTo>
                <a:cubicBezTo>
                  <a:pt x="1815909" y="1958493"/>
                  <a:pt x="1801395" y="2195076"/>
                  <a:pt x="1801395" y="1906242"/>
                </a:cubicBezTo>
                <a:cubicBezTo>
                  <a:pt x="1801395" y="1617408"/>
                  <a:pt x="1815909" y="582539"/>
                  <a:pt x="1792686" y="269030"/>
                </a:cubicBezTo>
                <a:cubicBezTo>
                  <a:pt x="1769463" y="-44479"/>
                  <a:pt x="1763658" y="68733"/>
                  <a:pt x="1662058" y="25190"/>
                </a:cubicBezTo>
                <a:cubicBezTo>
                  <a:pt x="1560458" y="-18353"/>
                  <a:pt x="1419669" y="7773"/>
                  <a:pt x="1183086" y="7773"/>
                </a:cubicBezTo>
                <a:cubicBezTo>
                  <a:pt x="946503" y="7773"/>
                  <a:pt x="422538" y="15030"/>
                  <a:pt x="242561" y="25190"/>
                </a:cubicBezTo>
                <a:cubicBezTo>
                  <a:pt x="62584" y="35350"/>
                  <a:pt x="142413" y="16482"/>
                  <a:pt x="103224" y="68733"/>
                </a:cubicBezTo>
                <a:cubicBezTo>
                  <a:pt x="64035" y="120984"/>
                  <a:pt x="23395" y="253065"/>
                  <a:pt x="7429" y="338699"/>
                </a:cubicBezTo>
                <a:cubicBezTo>
                  <a:pt x="-8537" y="424333"/>
                  <a:pt x="5978" y="518676"/>
                  <a:pt x="7429" y="582539"/>
                </a:cubicBezTo>
                <a:cubicBezTo>
                  <a:pt x="8880" y="646402"/>
                  <a:pt x="7429" y="660916"/>
                  <a:pt x="16138" y="721876"/>
                </a:cubicBezTo>
                <a:close/>
              </a:path>
            </a:pathLst>
          </a:custGeom>
          <a:solidFill>
            <a:schemeClr val="accent1">
              <a:alpha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4" name="Straight Arrow Connector 3"/>
          <p:cNvCxnSpPr/>
          <p:nvPr/>
        </p:nvCxnSpPr>
        <p:spPr>
          <a:xfrm>
            <a:off x="7258617" y="5127475"/>
            <a:ext cx="76884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037760" y="5505282"/>
            <a:ext cx="2042741" cy="845616"/>
          </a:xfrm>
          <a:prstGeom prst="rect">
            <a:avLst/>
          </a:prstGeom>
          <a:noFill/>
        </p:spPr>
        <p:txBody>
          <a:bodyPr wrap="square" lIns="160020" tIns="128016" rIns="160020" bIns="128016" rtlCol="0">
            <a:spAutoFit/>
          </a:bodyPr>
          <a:lstStyle/>
          <a:p>
            <a:pPr>
              <a:lnSpc>
                <a:spcPct val="90000"/>
              </a:lnSpc>
              <a:spcAft>
                <a:spcPts val="525"/>
              </a:spcAft>
            </a:pPr>
            <a:r>
              <a:rPr lang="en-US" sz="2100" dirty="0">
                <a:gradFill>
                  <a:gsLst>
                    <a:gs pos="2917">
                      <a:schemeClr val="tx1"/>
                    </a:gs>
                    <a:gs pos="30000">
                      <a:schemeClr val="tx1"/>
                    </a:gs>
                  </a:gsLst>
                  <a:lin ang="5400000" scaled="0"/>
                </a:gradFill>
              </a:rPr>
              <a:t>To the answer predictor</a:t>
            </a:r>
          </a:p>
        </p:txBody>
      </p:sp>
      <p:sp>
        <p:nvSpPr>
          <p:cNvPr id="41" name="Rectangle 40"/>
          <p:cNvSpPr/>
          <p:nvPr/>
        </p:nvSpPr>
        <p:spPr bwMode="auto">
          <a:xfrm>
            <a:off x="6304770" y="5469708"/>
            <a:ext cx="63500" cy="480642"/>
          </a:xfrm>
          <a:prstGeom prst="rect">
            <a:avLst/>
          </a:prstGeom>
          <a:solidFill>
            <a:srgbClr val="FFFF00"/>
          </a:solidFill>
          <a:ln>
            <a:solidFill>
              <a:schemeClr val="accent1">
                <a:shade val="95000"/>
                <a:satMod val="10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42" name="TextBox 41"/>
              <p:cNvSpPr txBox="1"/>
              <p:nvPr/>
            </p:nvSpPr>
            <p:spPr>
              <a:xfrm>
                <a:off x="6014145" y="5813582"/>
                <a:ext cx="489878" cy="512448"/>
              </a:xfrm>
              <a:prstGeom prst="rect">
                <a:avLst/>
              </a:prstGeom>
              <a:noFill/>
            </p:spPr>
            <p:txBody>
              <a:bodyPr wrap="none" lIns="160020" tIns="128016" rIns="160020" bIns="128016" rtlCol="0">
                <a:spAutoFit/>
              </a:bodyPr>
              <a:lstStyle/>
              <a:p>
                <a:pPr>
                  <a:lnSpc>
                    <a:spcPct val="90000"/>
                  </a:lnSpc>
                  <a:spcAft>
                    <a:spcPts val="525"/>
                  </a:spcAft>
                </a:pPr>
                <a:endParaRPr lang="en-US" sz="2100" dirty="0">
                  <a:gradFill>
                    <a:gsLst>
                      <a:gs pos="2917">
                        <a:schemeClr val="tx1"/>
                      </a:gs>
                      <a:gs pos="30000">
                        <a:schemeClr val="tx1"/>
                      </a:gs>
                    </a:gsLst>
                    <a:lin ang="5400000" scaled="0"/>
                  </a:gra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7216974" y="6201154"/>
                <a:ext cx="638445" cy="704808"/>
              </a:xfrm>
              <a:prstGeom prst="rect">
                <a:avLst/>
              </a:prstGeom>
              <a:blipFill rotWithShape="0">
                <a:blip r:embed="rId7"/>
                <a:stretch>
                  <a:fillRect/>
                </a:stretch>
              </a:blipFill>
            </p:spPr>
            <p:txBody>
              <a:bodyPr/>
              <a:lstStyle/>
              <a:p>
                <a:r>
                  <a:rPr lang="en-US">
                    <a:noFill/>
                  </a:rPr>
                  <a:t> </a:t>
                </a:r>
              </a:p>
            </p:txBody>
          </p:sp>
        </mc:Fallback>
      </mc:AlternateContent>
      <p:sp>
        <p:nvSpPr>
          <p:cNvPr id="6" name="Flowchart: Or 5"/>
          <p:cNvSpPr/>
          <p:nvPr/>
        </p:nvSpPr>
        <p:spPr bwMode="auto">
          <a:xfrm>
            <a:off x="6809552" y="4957664"/>
            <a:ext cx="317500" cy="384124"/>
          </a:xfrm>
          <a:prstGeom prst="flowChartOr">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8" name="Straight Arrow Connector 7"/>
          <p:cNvCxnSpPr>
            <a:endCxn id="6" idx="1"/>
          </p:cNvCxnSpPr>
          <p:nvPr/>
        </p:nvCxnSpPr>
        <p:spPr>
          <a:xfrm>
            <a:off x="6555552" y="4770288"/>
            <a:ext cx="300497" cy="2436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6" idx="3"/>
          </p:cNvCxnSpPr>
          <p:nvPr/>
        </p:nvCxnSpPr>
        <p:spPr>
          <a:xfrm flipV="1">
            <a:off x="6616175" y="5285534"/>
            <a:ext cx="239874" cy="1841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8127279" y="4896979"/>
            <a:ext cx="63500" cy="480642"/>
          </a:xfrm>
          <a:prstGeom prst="rect">
            <a:avLst/>
          </a:prstGeom>
          <a:solidFill>
            <a:srgbClr val="FF0000"/>
          </a:solidFill>
          <a:ln>
            <a:solidFill>
              <a:schemeClr val="accent1">
                <a:shade val="95000"/>
                <a:satMod val="10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08" name="Freeform 107"/>
          <p:cNvSpPr/>
          <p:nvPr/>
        </p:nvSpPr>
        <p:spPr bwMode="auto">
          <a:xfrm>
            <a:off x="590181" y="4713138"/>
            <a:ext cx="5602514" cy="1209242"/>
          </a:xfrm>
          <a:custGeom>
            <a:avLst/>
            <a:gdLst>
              <a:gd name="connsiteX0" fmla="*/ 0 w 6723017"/>
              <a:gd name="connsiteY0" fmla="*/ 0 h 1289858"/>
              <a:gd name="connsiteX1" fmla="*/ 1628503 w 6723017"/>
              <a:gd name="connsiteY1" fmla="*/ 888274 h 1289858"/>
              <a:gd name="connsiteX2" fmla="*/ 4458789 w 6723017"/>
              <a:gd name="connsiteY2" fmla="*/ 1280160 h 1289858"/>
              <a:gd name="connsiteX3" fmla="*/ 6723017 w 6723017"/>
              <a:gd name="connsiteY3" fmla="*/ 1132114 h 1289858"/>
            </a:gdLst>
            <a:ahLst/>
            <a:cxnLst>
              <a:cxn ang="0">
                <a:pos x="connsiteX0" y="connsiteY0"/>
              </a:cxn>
              <a:cxn ang="0">
                <a:pos x="connsiteX1" y="connsiteY1"/>
              </a:cxn>
              <a:cxn ang="0">
                <a:pos x="connsiteX2" y="connsiteY2"/>
              </a:cxn>
              <a:cxn ang="0">
                <a:pos x="connsiteX3" y="connsiteY3"/>
              </a:cxn>
            </a:cxnLst>
            <a:rect l="l" t="t" r="r" b="b"/>
            <a:pathLst>
              <a:path w="6723017" h="1289858">
                <a:moveTo>
                  <a:pt x="0" y="0"/>
                </a:moveTo>
                <a:cubicBezTo>
                  <a:pt x="442686" y="337457"/>
                  <a:pt x="885372" y="674914"/>
                  <a:pt x="1628503" y="888274"/>
                </a:cubicBezTo>
                <a:cubicBezTo>
                  <a:pt x="2371634" y="1101634"/>
                  <a:pt x="3609703" y="1239520"/>
                  <a:pt x="4458789" y="1280160"/>
                </a:cubicBezTo>
                <a:cubicBezTo>
                  <a:pt x="5307875" y="1320800"/>
                  <a:pt x="6015446" y="1226457"/>
                  <a:pt x="6723017" y="1132114"/>
                </a:cubicBez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lIns="80010" tIns="40005" rIns="80010" bIns="40005" rtlCol="0" anchor="ctr"/>
          <a:lstStyle/>
          <a:p>
            <a:pPr algn="ctr"/>
            <a:endParaRPr lang="en-US"/>
          </a:p>
        </p:txBody>
      </p:sp>
      <p:sp>
        <p:nvSpPr>
          <p:cNvPr id="120" name="TextBox 119"/>
          <p:cNvSpPr txBox="1"/>
          <p:nvPr/>
        </p:nvSpPr>
        <p:spPr>
          <a:xfrm>
            <a:off x="6606541" y="3644046"/>
            <a:ext cx="1823013" cy="829073"/>
          </a:xfrm>
          <a:prstGeom prst="rect">
            <a:avLst/>
          </a:prstGeom>
          <a:noFill/>
        </p:spPr>
        <p:txBody>
          <a:bodyPr wrap="none" lIns="160020" tIns="128016" rIns="160020" bIns="128016" rtlCol="0">
            <a:spAutoFit/>
          </a:bodyPr>
          <a:lstStyle/>
          <a:p>
            <a:pPr>
              <a:lnSpc>
                <a:spcPct val="90000"/>
              </a:lnSpc>
              <a:spcAft>
                <a:spcPts val="525"/>
              </a:spcAft>
            </a:pPr>
            <a:r>
              <a:rPr lang="en-US" dirty="0">
                <a:gradFill>
                  <a:gsLst>
                    <a:gs pos="2917">
                      <a:schemeClr val="tx1"/>
                    </a:gs>
                    <a:gs pos="30000">
                      <a:schemeClr val="tx1"/>
                    </a:gs>
                  </a:gsLst>
                  <a:lin ang="5400000" scaled="0"/>
                </a:gradFill>
              </a:rPr>
              <a:t>Multimodal </a:t>
            </a:r>
          </a:p>
          <a:p>
            <a:pPr>
              <a:lnSpc>
                <a:spcPct val="90000"/>
              </a:lnSpc>
              <a:spcAft>
                <a:spcPts val="525"/>
              </a:spcAft>
            </a:pPr>
            <a:r>
              <a:rPr lang="en-US" dirty="0">
                <a:gradFill>
                  <a:gsLst>
                    <a:gs pos="2917">
                      <a:schemeClr val="tx1"/>
                    </a:gs>
                    <a:gs pos="30000">
                      <a:schemeClr val="tx1"/>
                    </a:gs>
                  </a:gsLst>
                  <a:lin ang="5400000" scaled="0"/>
                </a:gradFill>
              </a:rPr>
              <a:t>Pooling (level 2)</a:t>
            </a:r>
          </a:p>
        </p:txBody>
      </p:sp>
      <p:cxnSp>
        <p:nvCxnSpPr>
          <p:cNvPr id="121" name="Straight Arrow Connector 120"/>
          <p:cNvCxnSpPr/>
          <p:nvPr/>
        </p:nvCxnSpPr>
        <p:spPr>
          <a:xfrm>
            <a:off x="8255001" y="5112455"/>
            <a:ext cx="63026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Adapted from </a:t>
            </a:r>
            <a:r>
              <a:rPr lang="en-US" sz="1200" dirty="0" err="1" smtClean="0"/>
              <a:t>Xiaodong</a:t>
            </a:r>
            <a:r>
              <a:rPr lang="en-US" sz="1200" dirty="0" smtClean="0"/>
              <a:t> He</a:t>
            </a:r>
            <a:endParaRPr lang="en-US" sz="1200" dirty="0"/>
          </a:p>
        </p:txBody>
      </p:sp>
      <p:pic>
        <p:nvPicPr>
          <p:cNvPr id="63" name="Picture 62" descr="latex-image-1.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936931" y="2214562"/>
            <a:ext cx="367840" cy="331056"/>
          </a:xfrm>
          <a:prstGeom prst="rect">
            <a:avLst/>
          </a:prstGeom>
          <a:solidFill>
            <a:schemeClr val="bg1"/>
          </a:solidFill>
        </p:spPr>
      </p:pic>
      <p:pic>
        <p:nvPicPr>
          <p:cNvPr id="64" name="Picture 63" descr="latex-image-1.pdf"/>
          <p:cNvPicPr>
            <a:picLocks/>
          </p:cNvPicPr>
          <p:nvPr/>
        </p:nvPicPr>
        <p:blipFill>
          <a:blip r:embed="rId9">
            <a:extLst>
              <a:ext uri="{28A0092B-C50C-407E-A947-70E740481C1C}">
                <a14:useLocalDpi xmlns:a14="http://schemas.microsoft.com/office/drawing/2010/main"/>
              </a:ext>
            </a:extLst>
          </a:blip>
          <a:stretch>
            <a:fillRect/>
          </a:stretch>
        </p:blipFill>
        <p:spPr>
          <a:xfrm>
            <a:off x="5897553" y="1286871"/>
            <a:ext cx="374904" cy="338328"/>
          </a:xfrm>
          <a:prstGeom prst="rect">
            <a:avLst/>
          </a:prstGeom>
        </p:spPr>
      </p:pic>
      <p:grpSp>
        <p:nvGrpSpPr>
          <p:cNvPr id="33" name="Group 32"/>
          <p:cNvGrpSpPr/>
          <p:nvPr/>
        </p:nvGrpSpPr>
        <p:grpSpPr>
          <a:xfrm>
            <a:off x="30142" y="3669005"/>
            <a:ext cx="4605358" cy="3188995"/>
            <a:chOff x="36170" y="3913605"/>
            <a:chExt cx="5526430" cy="3401595"/>
          </a:xfrm>
        </p:grpSpPr>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279" y="5708335"/>
              <a:ext cx="2787284" cy="1538040"/>
            </a:xfrm>
            <a:prstGeom prst="rect">
              <a:avLst/>
            </a:prstGeom>
          </p:spPr>
        </p:pic>
        <p:sp>
          <p:nvSpPr>
            <p:cNvPr id="15" name="Freeform 14"/>
            <p:cNvSpPr/>
            <p:nvPr/>
          </p:nvSpPr>
          <p:spPr bwMode="auto">
            <a:xfrm>
              <a:off x="36170" y="4223657"/>
              <a:ext cx="2376104" cy="2447109"/>
            </a:xfrm>
            <a:custGeom>
              <a:avLst/>
              <a:gdLst>
                <a:gd name="connsiteX0" fmla="*/ 2376104 w 2376104"/>
                <a:gd name="connsiteY0" fmla="*/ 2447109 h 2447109"/>
                <a:gd name="connsiteX1" fmla="*/ 1931967 w 2376104"/>
                <a:gd name="connsiteY1" fmla="*/ 2194560 h 2447109"/>
                <a:gd name="connsiteX2" fmla="*/ 930481 w 2376104"/>
                <a:gd name="connsiteY2" fmla="*/ 1602377 h 2447109"/>
                <a:gd name="connsiteX3" fmla="*/ 111876 w 2376104"/>
                <a:gd name="connsiteY3" fmla="*/ 862149 h 2447109"/>
                <a:gd name="connsiteX4" fmla="*/ 50916 w 2376104"/>
                <a:gd name="connsiteY4" fmla="*/ 226423 h 2447109"/>
                <a:gd name="connsiteX5" fmla="*/ 521179 w 2376104"/>
                <a:gd name="connsiteY5" fmla="*/ 0 h 244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6104" h="2447109">
                  <a:moveTo>
                    <a:pt x="2376104" y="2447109"/>
                  </a:moveTo>
                  <a:cubicBezTo>
                    <a:pt x="2274504" y="2391229"/>
                    <a:pt x="1931967" y="2194560"/>
                    <a:pt x="1931967" y="2194560"/>
                  </a:cubicBezTo>
                  <a:cubicBezTo>
                    <a:pt x="1691030" y="2053771"/>
                    <a:pt x="1233829" y="1824445"/>
                    <a:pt x="930481" y="1602377"/>
                  </a:cubicBezTo>
                  <a:cubicBezTo>
                    <a:pt x="627132" y="1380308"/>
                    <a:pt x="258470" y="1091475"/>
                    <a:pt x="111876" y="862149"/>
                  </a:cubicBezTo>
                  <a:cubicBezTo>
                    <a:pt x="-34718" y="632823"/>
                    <a:pt x="-17301" y="370115"/>
                    <a:pt x="50916" y="226423"/>
                  </a:cubicBezTo>
                  <a:cubicBezTo>
                    <a:pt x="119133" y="82731"/>
                    <a:pt x="320156" y="41365"/>
                    <a:pt x="521179" y="0"/>
                  </a:cubicBezTo>
                </a:path>
              </a:pathLst>
            </a:custGeom>
            <a:noFill/>
            <a:ln>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27834" y="6521136"/>
              <a:ext cx="2834766" cy="794064"/>
            </a:xfrm>
            <a:prstGeom prst="rect">
              <a:avLst/>
            </a:prstGeom>
            <a:noFill/>
          </p:spPr>
          <p:txBody>
            <a:bodyPr wrap="square" lIns="182880" tIns="146304" rIns="182880" bIns="146304" rtlCol="0">
              <a:spAutoFit/>
            </a:bodyPr>
            <a:lstStyle/>
            <a:p>
              <a:pPr>
                <a:lnSpc>
                  <a:spcPct val="90000"/>
                </a:lnSpc>
                <a:spcAft>
                  <a:spcPts val="525"/>
                </a:spcAft>
              </a:pPr>
              <a:r>
                <a:rPr lang="en-US" sz="1600" dirty="0">
                  <a:gradFill>
                    <a:gsLst>
                      <a:gs pos="2917">
                        <a:schemeClr val="tx1"/>
                      </a:gs>
                      <a:gs pos="30000">
                        <a:schemeClr val="tx1"/>
                      </a:gs>
                    </a:gsLst>
                    <a:lin ang="5400000" scaled="0"/>
                  </a:gradFill>
                </a:rPr>
                <a:t>Query vector from the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level attention</a:t>
              </a:r>
            </a:p>
          </p:txBody>
        </p:sp>
        <p:sp>
          <p:nvSpPr>
            <p:cNvPr id="30" name="Rectangle 29"/>
            <p:cNvSpPr/>
            <p:nvPr/>
          </p:nvSpPr>
          <p:spPr bwMode="auto">
            <a:xfrm>
              <a:off x="625794" y="3913605"/>
              <a:ext cx="76200" cy="512685"/>
            </a:xfrm>
            <a:prstGeom prst="rect">
              <a:avLst/>
            </a:prstGeom>
            <a:solidFill>
              <a:srgbClr val="FFFF00"/>
            </a:solidFill>
            <a:ln>
              <a:solidFill>
                <a:schemeClr val="accent1">
                  <a:shade val="95000"/>
                  <a:satMod val="10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solidFill>
                  <a:srgbClr val="FFFF00"/>
                </a:solidFill>
              </a:endParaRPr>
            </a:p>
          </p:txBody>
        </p:sp>
        <mc:AlternateContent xmlns:mc="http://schemas.openxmlformats.org/markup-compatibility/2006" xmlns:a14="http://schemas.microsoft.com/office/drawing/2010/main">
          <mc:Choice Requires="a14">
            <p:sp>
              <p:nvSpPr>
                <p:cNvPr id="50" name="TextBox 49"/>
                <p:cNvSpPr txBox="1"/>
                <p:nvPr/>
              </p:nvSpPr>
              <p:spPr>
                <a:xfrm>
                  <a:off x="352155" y="4280404"/>
                  <a:ext cx="643253" cy="586006"/>
                </a:xfrm>
                <a:prstGeom prst="rect">
                  <a:avLst/>
                </a:prstGeom>
                <a:noFill/>
              </p:spPr>
              <p:txBody>
                <a:bodyPr wrap="none" lIns="182880" tIns="146304" rIns="182880" bIns="146304" rtlCol="0">
                  <a:spAutoFit/>
                </a:bodyPr>
                <a:lstStyle/>
                <a:p>
                  <a:pPr>
                    <a:lnSpc>
                      <a:spcPct val="90000"/>
                    </a:lnSpc>
                    <a:spcAft>
                      <a:spcPts val="525"/>
                    </a:spcAft>
                  </a:pPr>
                  <a:endParaRPr lang="en-US" sz="2100" dirty="0">
                    <a:gradFill>
                      <a:gsLst>
                        <a:gs pos="2917">
                          <a:schemeClr val="tx1"/>
                        </a:gs>
                        <a:gs pos="30000">
                          <a:schemeClr val="tx1"/>
                        </a:gs>
                      </a:gsLst>
                      <a:lin ang="5400000" scaled="0"/>
                    </a:gra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52155" y="4280404"/>
                  <a:ext cx="638445" cy="704808"/>
                </a:xfrm>
                <a:prstGeom prst="rect">
                  <a:avLst/>
                </a:prstGeom>
                <a:blipFill rotWithShape="0">
                  <a:blip r:embed="rId5"/>
                  <a:stretch>
                    <a:fillRect/>
                  </a:stretch>
                </a:blipFill>
              </p:spPr>
              <p:txBody>
                <a:bodyPr/>
                <a:lstStyle/>
                <a:p>
                  <a:r>
                    <a:rPr lang="en-US">
                      <a:noFill/>
                    </a:rPr>
                    <a:t> </a:t>
                  </a:r>
                </a:p>
              </p:txBody>
            </p:sp>
          </mc:Fallback>
        </mc:AlternateContent>
      </p:grpSp>
      <p:grpSp>
        <p:nvGrpSpPr>
          <p:cNvPr id="7" name="Group 6"/>
          <p:cNvGrpSpPr/>
          <p:nvPr/>
        </p:nvGrpSpPr>
        <p:grpSpPr>
          <a:xfrm>
            <a:off x="334397" y="1024636"/>
            <a:ext cx="3375008" cy="3674215"/>
            <a:chOff x="334397" y="1024636"/>
            <a:chExt cx="3375008" cy="3674215"/>
          </a:xfrm>
        </p:grpSpPr>
        <p:grpSp>
          <p:nvGrpSpPr>
            <p:cNvPr id="35" name="Group 34"/>
            <p:cNvGrpSpPr/>
            <p:nvPr/>
          </p:nvGrpSpPr>
          <p:grpSpPr>
            <a:xfrm>
              <a:off x="334397" y="1024636"/>
              <a:ext cx="3375008" cy="3674215"/>
              <a:chOff x="401276" y="1092944"/>
              <a:chExt cx="4050010" cy="3919163"/>
            </a:xfrm>
          </p:grpSpPr>
          <p:sp>
            <p:nvSpPr>
              <p:cNvPr id="21" name="Rectangle 20"/>
              <p:cNvSpPr/>
              <p:nvPr/>
            </p:nvSpPr>
            <p:spPr bwMode="auto">
              <a:xfrm>
                <a:off x="551461" y="1278306"/>
                <a:ext cx="2341437" cy="2186834"/>
              </a:xfrm>
              <a:prstGeom prst="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3" name="Rectangle 22"/>
              <p:cNvSpPr/>
              <p:nvPr/>
            </p:nvSpPr>
            <p:spPr bwMode="auto">
              <a:xfrm>
                <a:off x="634707" y="1340309"/>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4" name="Rectangle 23"/>
              <p:cNvSpPr/>
              <p:nvPr/>
            </p:nvSpPr>
            <p:spPr bwMode="auto">
              <a:xfrm>
                <a:off x="819689" y="1340308"/>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5" name="Rectangle 24"/>
              <p:cNvSpPr/>
              <p:nvPr/>
            </p:nvSpPr>
            <p:spPr bwMode="auto">
              <a:xfrm>
                <a:off x="2735071" y="1340308"/>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6" name="Rectangle 25"/>
              <p:cNvSpPr/>
              <p:nvPr/>
            </p:nvSpPr>
            <p:spPr bwMode="auto">
              <a:xfrm>
                <a:off x="633992" y="1949055"/>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7" name="Rectangle 26"/>
              <p:cNvSpPr/>
              <p:nvPr/>
            </p:nvSpPr>
            <p:spPr bwMode="auto">
              <a:xfrm>
                <a:off x="636762" y="2903285"/>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2" name="TextBox 21"/>
              <p:cNvSpPr txBox="1"/>
              <p:nvPr/>
            </p:nvSpPr>
            <p:spPr>
              <a:xfrm>
                <a:off x="1581647" y="1251504"/>
                <a:ext cx="666322" cy="631147"/>
              </a:xfrm>
              <a:prstGeom prst="rect">
                <a:avLst/>
              </a:prstGeom>
              <a:noFill/>
            </p:spPr>
            <p:txBody>
              <a:bodyPr wrap="none" lIns="182880" tIns="146304" rIns="182880" bIns="146304" rtlCol="0">
                <a:spAutoFit/>
              </a:bodyPr>
              <a:lstStyle/>
              <a:p>
                <a:pPr>
                  <a:lnSpc>
                    <a:spcPct val="90000"/>
                  </a:lnSpc>
                  <a:spcAft>
                    <a:spcPts val="525"/>
                  </a:spcAft>
                </a:pPr>
                <a:r>
                  <a:rPr lang="en-US" sz="2100" dirty="0">
                    <a:gradFill>
                      <a:gsLst>
                        <a:gs pos="2917">
                          <a:schemeClr val="tx1"/>
                        </a:gs>
                        <a:gs pos="30000">
                          <a:schemeClr val="tx1"/>
                        </a:gs>
                      </a:gsLst>
                      <a:lin ang="5400000" scaled="0"/>
                    </a:gradFill>
                  </a:rPr>
                  <a:t>…</a:t>
                </a:r>
              </a:p>
            </p:txBody>
          </p:sp>
          <p:sp>
            <p:nvSpPr>
              <p:cNvPr id="29" name="TextBox 28"/>
              <p:cNvSpPr txBox="1"/>
              <p:nvPr/>
            </p:nvSpPr>
            <p:spPr>
              <a:xfrm rot="5400000">
                <a:off x="460153" y="2311730"/>
                <a:ext cx="592286" cy="710040"/>
              </a:xfrm>
              <a:prstGeom prst="rect">
                <a:avLst/>
              </a:prstGeom>
              <a:noFill/>
            </p:spPr>
            <p:txBody>
              <a:bodyPr wrap="none" lIns="182880" tIns="146304" rIns="182880" bIns="146304" rtlCol="0">
                <a:spAutoFit/>
              </a:bodyPr>
              <a:lstStyle/>
              <a:p>
                <a:pPr>
                  <a:lnSpc>
                    <a:spcPct val="90000"/>
                  </a:lnSpc>
                  <a:spcAft>
                    <a:spcPts val="525"/>
                  </a:spcAft>
                </a:pPr>
                <a:r>
                  <a:rPr lang="en-US" sz="2100" dirty="0">
                    <a:gradFill>
                      <a:gsLst>
                        <a:gs pos="2917">
                          <a:schemeClr val="tx1"/>
                        </a:gs>
                        <a:gs pos="30000">
                          <a:schemeClr val="tx1"/>
                        </a:gs>
                      </a:gsLst>
                      <a:lin ang="5400000" scaled="0"/>
                    </a:gradFill>
                  </a:rPr>
                  <a:t>…</a:t>
                </a:r>
              </a:p>
            </p:txBody>
          </p:sp>
          <p:sp>
            <p:nvSpPr>
              <p:cNvPr id="32768" name="Freeform 32767"/>
              <p:cNvSpPr/>
              <p:nvPr/>
            </p:nvSpPr>
            <p:spPr bwMode="auto">
              <a:xfrm>
                <a:off x="751247" y="3491943"/>
                <a:ext cx="867015" cy="710140"/>
              </a:xfrm>
              <a:custGeom>
                <a:avLst/>
                <a:gdLst>
                  <a:gd name="connsiteX0" fmla="*/ 0 w 683879"/>
                  <a:gd name="connsiteY0" fmla="*/ 622407 h 622407"/>
                  <a:gd name="connsiteX1" fmla="*/ 445674 w 683879"/>
                  <a:gd name="connsiteY1" fmla="*/ 445674 h 622407"/>
                  <a:gd name="connsiteX2" fmla="*/ 683879 w 683879"/>
                  <a:gd name="connsiteY2" fmla="*/ 0 h 622407"/>
                </a:gdLst>
                <a:ahLst/>
                <a:cxnLst>
                  <a:cxn ang="0">
                    <a:pos x="connsiteX0" y="connsiteY0"/>
                  </a:cxn>
                  <a:cxn ang="0">
                    <a:pos x="connsiteX1" y="connsiteY1"/>
                  </a:cxn>
                  <a:cxn ang="0">
                    <a:pos x="connsiteX2" y="connsiteY2"/>
                  </a:cxn>
                </a:cxnLst>
                <a:rect l="l" t="t" r="r" b="b"/>
                <a:pathLst>
                  <a:path w="683879" h="622407">
                    <a:moveTo>
                      <a:pt x="0" y="622407"/>
                    </a:moveTo>
                    <a:cubicBezTo>
                      <a:pt x="165847" y="585907"/>
                      <a:pt x="331694" y="549408"/>
                      <a:pt x="445674" y="445674"/>
                    </a:cubicBezTo>
                    <a:cubicBezTo>
                      <a:pt x="559654" y="341939"/>
                      <a:pt x="621766" y="170969"/>
                      <a:pt x="683879" y="0"/>
                    </a:cubicBezTo>
                  </a:path>
                </a:pathLst>
              </a:custGeom>
              <a:noFill/>
              <a:ln>
                <a:solidFill>
                  <a:schemeClr val="bg2">
                    <a:lumMod val="1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bwMode="auto">
              <a:xfrm>
                <a:off x="1646717" y="4399856"/>
                <a:ext cx="76200" cy="512685"/>
              </a:xfrm>
              <a:prstGeom prst="rect">
                <a:avLst/>
              </a:prstGeom>
              <a:solidFill>
                <a:srgbClr val="FFFF00"/>
              </a:solidFill>
              <a:ln>
                <a:solidFill>
                  <a:schemeClr val="accent1">
                    <a:shade val="95000"/>
                    <a:satMod val="10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32771" name="Straight Connector 32770"/>
              <p:cNvCxnSpPr/>
              <p:nvPr/>
            </p:nvCxnSpPr>
            <p:spPr>
              <a:xfrm>
                <a:off x="1655264" y="3806503"/>
                <a:ext cx="364761" cy="3759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73" name="Straight Connector 32772"/>
              <p:cNvCxnSpPr/>
              <p:nvPr/>
            </p:nvCxnSpPr>
            <p:spPr>
              <a:xfrm flipV="1">
                <a:off x="1674879" y="4554907"/>
                <a:ext cx="356846" cy="3602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774" name="Rectangle 32773"/>
              <p:cNvSpPr/>
              <p:nvPr/>
            </p:nvSpPr>
            <p:spPr bwMode="auto">
              <a:xfrm>
                <a:off x="1955525" y="4143171"/>
                <a:ext cx="119937" cy="4849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32776" name="Straight Connector 32775"/>
              <p:cNvCxnSpPr>
                <a:stCxn id="32774" idx="0"/>
              </p:cNvCxnSpPr>
              <p:nvPr/>
            </p:nvCxnSpPr>
            <p:spPr>
              <a:xfrm>
                <a:off x="2015494" y="4143171"/>
                <a:ext cx="313909" cy="242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78" name="Straight Connector 32777"/>
              <p:cNvCxnSpPr>
                <a:stCxn id="32774" idx="2"/>
              </p:cNvCxnSpPr>
              <p:nvPr/>
            </p:nvCxnSpPr>
            <p:spPr>
              <a:xfrm flipV="1">
                <a:off x="2015494" y="4385642"/>
                <a:ext cx="302514" cy="2424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779" name="Oval 32778"/>
              <p:cNvSpPr/>
              <p:nvPr/>
            </p:nvSpPr>
            <p:spPr bwMode="auto">
              <a:xfrm>
                <a:off x="2271215" y="4288059"/>
                <a:ext cx="126209" cy="15749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2780" name="Rounded Rectangle 32779"/>
              <p:cNvSpPr/>
              <p:nvPr/>
            </p:nvSpPr>
            <p:spPr bwMode="auto">
              <a:xfrm>
                <a:off x="1465862" y="3716707"/>
                <a:ext cx="1066800" cy="1295400"/>
              </a:xfrm>
              <a:prstGeom prst="roundRect">
                <a:avLst/>
              </a:prstGeom>
              <a:noFill/>
              <a:ln>
                <a:solidFill>
                  <a:schemeClr val="bg2">
                    <a:lumMod val="1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7" name="Freeform 46"/>
              <p:cNvSpPr/>
              <p:nvPr/>
            </p:nvSpPr>
            <p:spPr bwMode="auto">
              <a:xfrm flipV="1">
                <a:off x="2928712" y="2829655"/>
                <a:ext cx="867015" cy="710140"/>
              </a:xfrm>
              <a:custGeom>
                <a:avLst/>
                <a:gdLst>
                  <a:gd name="connsiteX0" fmla="*/ 0 w 683879"/>
                  <a:gd name="connsiteY0" fmla="*/ 622407 h 622407"/>
                  <a:gd name="connsiteX1" fmla="*/ 445674 w 683879"/>
                  <a:gd name="connsiteY1" fmla="*/ 445674 h 622407"/>
                  <a:gd name="connsiteX2" fmla="*/ 683879 w 683879"/>
                  <a:gd name="connsiteY2" fmla="*/ 0 h 622407"/>
                </a:gdLst>
                <a:ahLst/>
                <a:cxnLst>
                  <a:cxn ang="0">
                    <a:pos x="connsiteX0" y="connsiteY0"/>
                  </a:cxn>
                  <a:cxn ang="0">
                    <a:pos x="connsiteX1" y="connsiteY1"/>
                  </a:cxn>
                  <a:cxn ang="0">
                    <a:pos x="connsiteX2" y="connsiteY2"/>
                  </a:cxn>
                </a:cxnLst>
                <a:rect l="l" t="t" r="r" b="b"/>
                <a:pathLst>
                  <a:path w="683879" h="622407">
                    <a:moveTo>
                      <a:pt x="0" y="622407"/>
                    </a:moveTo>
                    <a:cubicBezTo>
                      <a:pt x="165847" y="585907"/>
                      <a:pt x="331694" y="549408"/>
                      <a:pt x="445674" y="445674"/>
                    </a:cubicBezTo>
                    <a:cubicBezTo>
                      <a:pt x="559654" y="341939"/>
                      <a:pt x="621766" y="170969"/>
                      <a:pt x="683879" y="0"/>
                    </a:cubicBezTo>
                  </a:path>
                </a:pathLst>
              </a:custGeom>
              <a:noFill/>
              <a:ln>
                <a:solidFill>
                  <a:schemeClr val="bg2">
                    <a:lumMod val="1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bwMode="auto">
              <a:xfrm>
                <a:off x="1636294" y="3824774"/>
                <a:ext cx="76200" cy="5126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pic>
            <p:nvPicPr>
              <p:cNvPr id="113" name="Picture 11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053560" y="1092944"/>
                <a:ext cx="1397726" cy="1371600"/>
              </a:xfrm>
              <a:prstGeom prst="rect">
                <a:avLst/>
              </a:prstGeom>
            </p:spPr>
          </p:pic>
        </p:grpSp>
        <p:pic>
          <p:nvPicPr>
            <p:cNvPr id="65" name="Picture 64" descr="latex-image-1.pdf"/>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200813" y="2051304"/>
              <a:ext cx="625303" cy="509506"/>
            </a:xfrm>
            <a:prstGeom prst="rect">
              <a:avLst/>
            </a:prstGeom>
          </p:spPr>
        </p:pic>
      </p:grpSp>
      <p:grpSp>
        <p:nvGrpSpPr>
          <p:cNvPr id="9" name="Group 8"/>
          <p:cNvGrpSpPr/>
          <p:nvPr/>
        </p:nvGrpSpPr>
        <p:grpSpPr>
          <a:xfrm>
            <a:off x="2440594" y="2214563"/>
            <a:ext cx="3276456" cy="3346816"/>
            <a:chOff x="2440594" y="2214563"/>
            <a:chExt cx="3276456" cy="3346816"/>
          </a:xfrm>
        </p:grpSpPr>
        <p:grpSp>
          <p:nvGrpSpPr>
            <p:cNvPr id="36" name="Group 35"/>
            <p:cNvGrpSpPr/>
            <p:nvPr/>
          </p:nvGrpSpPr>
          <p:grpSpPr>
            <a:xfrm>
              <a:off x="2440594" y="2214563"/>
              <a:ext cx="3276456" cy="3346816"/>
              <a:chOff x="2928712" y="2362200"/>
              <a:chExt cx="3931747" cy="3569937"/>
            </a:xfrm>
          </p:grpSpPr>
          <p:pic>
            <p:nvPicPr>
              <p:cNvPr id="114" name="Picture 11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378369" y="2729381"/>
                <a:ext cx="1482090" cy="1459230"/>
              </a:xfrm>
              <a:prstGeom prst="rect">
                <a:avLst/>
              </a:prstGeom>
            </p:spPr>
          </p:pic>
          <p:sp>
            <p:nvSpPr>
              <p:cNvPr id="31" name="Rectangle 30"/>
              <p:cNvSpPr/>
              <p:nvPr/>
            </p:nvSpPr>
            <p:spPr bwMode="auto">
              <a:xfrm>
                <a:off x="2928712" y="3745303"/>
                <a:ext cx="2341437" cy="2186834"/>
              </a:xfrm>
              <a:prstGeom prst="rect">
                <a:avLst/>
              </a:prstGeom>
              <a:noFill/>
              <a:ln>
                <a:solidFill>
                  <a:schemeClr val="bg2">
                    <a:lumMod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53" name="TextBox 52"/>
              <p:cNvSpPr txBox="1"/>
              <p:nvPr/>
            </p:nvSpPr>
            <p:spPr>
              <a:xfrm rot="5400000">
                <a:off x="3009518" y="4539893"/>
                <a:ext cx="592286" cy="710040"/>
              </a:xfrm>
              <a:prstGeom prst="rect">
                <a:avLst/>
              </a:prstGeom>
              <a:noFill/>
            </p:spPr>
            <p:txBody>
              <a:bodyPr wrap="none" lIns="182880" tIns="146304" rIns="182880" bIns="146304" rtlCol="0">
                <a:spAutoFit/>
              </a:bodyPr>
              <a:lstStyle/>
              <a:p>
                <a:pPr>
                  <a:lnSpc>
                    <a:spcPct val="90000"/>
                  </a:lnSpc>
                  <a:spcAft>
                    <a:spcPts val="525"/>
                  </a:spcAft>
                </a:pPr>
                <a:r>
                  <a:rPr lang="en-US" sz="2100" dirty="0">
                    <a:gradFill>
                      <a:gsLst>
                        <a:gs pos="2917">
                          <a:schemeClr val="tx1"/>
                        </a:gs>
                        <a:gs pos="30000">
                          <a:schemeClr val="tx1"/>
                        </a:gs>
                      </a:gsLst>
                      <a:lin ang="5400000" scaled="0"/>
                    </a:gradFill>
                  </a:rPr>
                  <a:t>…</a:t>
                </a:r>
              </a:p>
            </p:txBody>
          </p:sp>
          <mc:AlternateContent xmlns:mc="http://schemas.openxmlformats.org/markup-compatibility/2006" xmlns:a14="http://schemas.microsoft.com/office/drawing/2010/main">
            <mc:Choice Requires="a14">
              <p:sp>
                <p:nvSpPr>
                  <p:cNvPr id="55" name="TextBox 54"/>
                  <p:cNvSpPr txBox="1"/>
                  <p:nvPr/>
                </p:nvSpPr>
                <p:spPr>
                  <a:xfrm>
                    <a:off x="2985659" y="4329014"/>
                    <a:ext cx="2309604" cy="968060"/>
                  </a:xfrm>
                  <a:prstGeom prst="rect">
                    <a:avLst/>
                  </a:prstGeom>
                  <a:noFill/>
                </p:spPr>
                <p:txBody>
                  <a:bodyPr wrap="none" lIns="182880" tIns="146304" rIns="182880" bIns="146304" rtlCol="0">
                    <a:spAutoFit/>
                  </a:bodyPr>
                  <a:lstStyle/>
                  <a:p>
                    <a:pPr>
                      <a:lnSpc>
                        <a:spcPct val="90000"/>
                      </a:lnSpc>
                      <a:spcAft>
                        <a:spcPts val="525"/>
                      </a:spcAft>
                    </a:pPr>
                    <a:r>
                      <a:rPr lang="en-US" sz="2100" dirty="0">
                        <a:gradFill>
                          <a:gsLst>
                            <a:gs pos="2917">
                              <a:schemeClr val="tx1"/>
                            </a:gs>
                            <a:gs pos="30000">
                              <a:schemeClr val="tx1"/>
                            </a:gs>
                          </a:gsLst>
                          <a:lin ang="5400000" scaled="0"/>
                        </a:gradFill>
                      </a:rPr>
                      <a:t>attention map</a:t>
                    </a:r>
                  </a:p>
                  <a:p>
                    <a:pPr>
                      <a:lnSpc>
                        <a:spcPct val="90000"/>
                      </a:lnSpc>
                      <a:spcAft>
                        <a:spcPts val="525"/>
                      </a:spcAft>
                    </a:pPr>
                    <a:endParaRPr lang="en-US" sz="2100" dirty="0">
                      <a:gradFill>
                        <a:gsLst>
                          <a:gs pos="2917">
                            <a:schemeClr val="tx1"/>
                          </a:gs>
                          <a:gs pos="30000">
                            <a:schemeClr val="tx1"/>
                          </a:gs>
                        </a:gsLst>
                        <a:lin ang="5400000" scaled="0"/>
                      </a:gra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2985659" y="4329014"/>
                    <a:ext cx="2290499" cy="1114151"/>
                  </a:xfrm>
                  <a:prstGeom prst="rect">
                    <a:avLst/>
                  </a:prstGeom>
                  <a:blipFill rotWithShape="0">
                    <a:blip r:embed="rId18"/>
                    <a:stretch>
                      <a:fillRect/>
                    </a:stretch>
                  </a:blipFill>
                </p:spPr>
                <p:txBody>
                  <a:bodyPr/>
                  <a:lstStyle/>
                  <a:p>
                    <a:r>
                      <a:rPr lang="en-US">
                        <a:noFill/>
                      </a:rPr>
                      <a:t> </a:t>
                    </a:r>
                  </a:p>
                </p:txBody>
              </p:sp>
            </mc:Fallback>
          </mc:AlternateContent>
          <p:sp>
            <p:nvSpPr>
              <p:cNvPr id="119" name="Rectangle 118"/>
              <p:cNvSpPr/>
              <p:nvPr/>
            </p:nvSpPr>
            <p:spPr>
              <a:xfrm>
                <a:off x="5325858" y="2362200"/>
                <a:ext cx="1452405" cy="635251"/>
              </a:xfrm>
              <a:prstGeom prst="rect">
                <a:avLst/>
              </a:prstGeom>
            </p:spPr>
            <p:txBody>
              <a:bodyPr wrap="square">
                <a:spAutoFit/>
              </a:bodyPr>
              <a:lstStyle/>
              <a:p>
                <a:pPr>
                  <a:lnSpc>
                    <a:spcPct val="90000"/>
                  </a:lnSpc>
                  <a:spcAft>
                    <a:spcPts val="525"/>
                  </a:spcAft>
                </a:pPr>
                <a:r>
                  <a:rPr lang="en-US" dirty="0">
                    <a:gradFill>
                      <a:gsLst>
                        <a:gs pos="2917">
                          <a:schemeClr val="tx1"/>
                        </a:gs>
                        <a:gs pos="30000">
                          <a:schemeClr val="tx1"/>
                        </a:gs>
                      </a:gsLst>
                      <a:lin ang="5400000" scaled="0"/>
                    </a:gradFill>
                  </a:rPr>
                  <a:t>Attention 2</a:t>
                </a:r>
              </a:p>
            </p:txBody>
          </p:sp>
        </p:grpSp>
        <p:pic>
          <p:nvPicPr>
            <p:cNvPr id="67" name="Picture 66" descr="latex-image-1.pdf"/>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2657223" y="4482786"/>
              <a:ext cx="556683" cy="460703"/>
            </a:xfrm>
            <a:prstGeom prst="rect">
              <a:avLst/>
            </a:prstGeom>
            <a:solidFill>
              <a:schemeClr val="bg1"/>
            </a:solidFill>
          </p:spPr>
        </p:pic>
      </p:grpSp>
      <p:grpSp>
        <p:nvGrpSpPr>
          <p:cNvPr id="13" name="Group 12"/>
          <p:cNvGrpSpPr/>
          <p:nvPr/>
        </p:nvGrpSpPr>
        <p:grpSpPr>
          <a:xfrm>
            <a:off x="4515989" y="4250818"/>
            <a:ext cx="2680141" cy="777111"/>
            <a:chOff x="4515989" y="4250818"/>
            <a:chExt cx="2680141" cy="777111"/>
          </a:xfrm>
        </p:grpSpPr>
        <p:cxnSp>
          <p:nvCxnSpPr>
            <p:cNvPr id="32785" name="Straight Arrow Connector 32784"/>
            <p:cNvCxnSpPr/>
            <p:nvPr/>
          </p:nvCxnSpPr>
          <p:spPr>
            <a:xfrm>
              <a:off x="4515989" y="4588981"/>
              <a:ext cx="579063" cy="0"/>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11" name="Picture 10" descr="latex-image-1.pdf"/>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5095052" y="4250818"/>
              <a:ext cx="2101078" cy="777111"/>
            </a:xfrm>
            <a:prstGeom prst="rect">
              <a:avLst/>
            </a:prstGeom>
          </p:spPr>
        </p:pic>
      </p:grpSp>
      <p:pic>
        <p:nvPicPr>
          <p:cNvPr id="14" name="Picture 13" descr="latex-image-1.pdf"/>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228650" y="4448104"/>
            <a:ext cx="1870420" cy="403747"/>
          </a:xfrm>
          <a:prstGeom prst="rect">
            <a:avLst/>
          </a:prstGeom>
        </p:spPr>
      </p:pic>
      <p:sp>
        <p:nvSpPr>
          <p:cNvPr id="66" name="Title 2"/>
          <p:cNvSpPr>
            <a:spLocks noGrp="1"/>
          </p:cNvSpPr>
          <p:nvPr>
            <p:ph type="title"/>
          </p:nvPr>
        </p:nvSpPr>
        <p:spPr>
          <a:xfrm>
            <a:off x="201696" y="18986"/>
            <a:ext cx="8942304" cy="899665"/>
          </a:xfrm>
        </p:spPr>
        <p:txBody>
          <a:bodyPr>
            <a:normAutofit fontScale="90000"/>
          </a:bodyPr>
          <a:lstStyle/>
          <a:p>
            <a:pPr>
              <a:defRPr/>
            </a:pPr>
            <a:r>
              <a:rPr lang="en-US" dirty="0" smtClean="0"/>
              <a:t>3. SAN: Computing the 1</a:t>
            </a:r>
            <a:r>
              <a:rPr lang="en-US" baseline="30000" dirty="0" smtClean="0"/>
              <a:t>st</a:t>
            </a:r>
            <a:r>
              <a:rPr lang="en-US" dirty="0" smtClean="0"/>
              <a:t> level attention</a:t>
            </a:r>
            <a:endParaRPr dirty="0"/>
          </a:p>
        </p:txBody>
      </p:sp>
    </p:spTree>
    <p:extLst>
      <p:ext uri="{BB962C8B-B14F-4D97-AF65-F5344CB8AC3E}">
        <p14:creationId xmlns:p14="http://schemas.microsoft.com/office/powerpoint/2010/main" val="37913190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animBg="1"/>
      <p:bldP spid="42" grpId="0"/>
      <p:bldP spid="6" grpId="0" animBg="1"/>
      <p:bldP spid="45" grpId="0" animBg="1"/>
      <p:bldP spid="108" grpId="0" animBg="1"/>
      <p:bldP spid="12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lstStyle/>
          <a:p>
            <a:pPr>
              <a:defRPr/>
            </a:pPr>
            <a:r>
              <a:rPr lang="en-US" dirty="0" smtClean="0"/>
              <a:t>4. Answer prediction</a:t>
            </a:r>
            <a:endParaRPr dirty="0"/>
          </a:p>
        </p:txBody>
      </p:sp>
      <p:sp>
        <p:nvSpPr>
          <p:cNvPr id="45" name="Rectangle 44"/>
          <p:cNvSpPr/>
          <p:nvPr/>
        </p:nvSpPr>
        <p:spPr bwMode="auto">
          <a:xfrm>
            <a:off x="1576379" y="2286001"/>
            <a:ext cx="63500" cy="480642"/>
          </a:xfrm>
          <a:prstGeom prst="rect">
            <a:avLst/>
          </a:prstGeom>
          <a:solidFill>
            <a:srgbClr val="FF0000"/>
          </a:solidFill>
          <a:ln>
            <a:solidFill>
              <a:schemeClr val="accent1">
                <a:shade val="95000"/>
                <a:satMod val="10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grpSp>
        <p:nvGrpSpPr>
          <p:cNvPr id="109" name="Group 108"/>
          <p:cNvGrpSpPr/>
          <p:nvPr/>
        </p:nvGrpSpPr>
        <p:grpSpPr>
          <a:xfrm>
            <a:off x="6310112" y="1062417"/>
            <a:ext cx="2702152" cy="1792928"/>
            <a:chOff x="6130018" y="928687"/>
            <a:chExt cx="4507557" cy="2651760"/>
          </a:xfrm>
        </p:grpSpPr>
        <p:pic>
          <p:nvPicPr>
            <p:cNvPr id="110" name="Picture 109"/>
            <p:cNvPicPr>
              <a:picLocks noChangeAspect="1"/>
            </p:cNvPicPr>
            <p:nvPr/>
          </p:nvPicPr>
          <p:blipFill rotWithShape="1">
            <a:blip r:embed="rId3" cstate="email">
              <a:extLst>
                <a:ext uri="{28A0092B-C50C-407E-A947-70E740481C1C}">
                  <a14:useLocalDpi xmlns:a14="http://schemas.microsoft.com/office/drawing/2010/main"/>
                </a:ext>
              </a:extLst>
            </a:blip>
            <a:srcRect l="833" t="2831" r="-833" b="837"/>
            <a:stretch/>
          </p:blipFill>
          <p:spPr>
            <a:xfrm>
              <a:off x="6246550" y="928687"/>
              <a:ext cx="4391025" cy="2651760"/>
            </a:xfrm>
            <a:prstGeom prst="rect">
              <a:avLst/>
            </a:prstGeom>
          </p:spPr>
        </p:pic>
        <p:sp>
          <p:nvSpPr>
            <p:cNvPr id="111" name="Rectangle 110"/>
            <p:cNvSpPr/>
            <p:nvPr/>
          </p:nvSpPr>
          <p:spPr bwMode="auto">
            <a:xfrm>
              <a:off x="6130018" y="2057400"/>
              <a:ext cx="346982" cy="381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14" name="Freeform 13"/>
          <p:cNvSpPr/>
          <p:nvPr/>
        </p:nvSpPr>
        <p:spPr bwMode="auto">
          <a:xfrm>
            <a:off x="7467216" y="1800377"/>
            <a:ext cx="1613284" cy="1232503"/>
          </a:xfrm>
          <a:custGeom>
            <a:avLst/>
            <a:gdLst>
              <a:gd name="connsiteX0" fmla="*/ 661852 w 1935941"/>
              <a:gd name="connsiteY0" fmla="*/ 30318 h 1314670"/>
              <a:gd name="connsiteX1" fmla="*/ 209006 w 1935941"/>
              <a:gd name="connsiteY1" fmla="*/ 30318 h 1314670"/>
              <a:gd name="connsiteX2" fmla="*/ 52252 w 1935941"/>
              <a:gd name="connsiteY2" fmla="*/ 169655 h 1314670"/>
              <a:gd name="connsiteX3" fmla="*/ 0 w 1935941"/>
              <a:gd name="connsiteY3" fmla="*/ 848924 h 1314670"/>
              <a:gd name="connsiteX4" fmla="*/ 52252 w 1935941"/>
              <a:gd name="connsiteY4" fmla="*/ 1232101 h 1314670"/>
              <a:gd name="connsiteX5" fmla="*/ 235132 w 1935941"/>
              <a:gd name="connsiteY5" fmla="*/ 1284352 h 1314670"/>
              <a:gd name="connsiteX6" fmla="*/ 853440 w 1935941"/>
              <a:gd name="connsiteY6" fmla="*/ 1284352 h 1314670"/>
              <a:gd name="connsiteX7" fmla="*/ 1776549 w 1935941"/>
              <a:gd name="connsiteY7" fmla="*/ 1284352 h 1314670"/>
              <a:gd name="connsiteX8" fmla="*/ 1924595 w 1935941"/>
              <a:gd name="connsiteY8" fmla="*/ 875049 h 1314670"/>
              <a:gd name="connsiteX9" fmla="*/ 1907177 w 1935941"/>
              <a:gd name="connsiteY9" fmla="*/ 187072 h 1314670"/>
              <a:gd name="connsiteX10" fmla="*/ 1759132 w 1935941"/>
              <a:gd name="connsiteY10" fmla="*/ 12901 h 1314670"/>
              <a:gd name="connsiteX11" fmla="*/ 1341120 w 1935941"/>
              <a:gd name="connsiteY11" fmla="*/ 12901 h 1314670"/>
              <a:gd name="connsiteX12" fmla="*/ 661852 w 1935941"/>
              <a:gd name="connsiteY12" fmla="*/ 30318 h 131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941" h="1314670">
                <a:moveTo>
                  <a:pt x="661852" y="30318"/>
                </a:moveTo>
                <a:cubicBezTo>
                  <a:pt x="486229" y="18706"/>
                  <a:pt x="310606" y="7095"/>
                  <a:pt x="209006" y="30318"/>
                </a:cubicBezTo>
                <a:cubicBezTo>
                  <a:pt x="107406" y="53541"/>
                  <a:pt x="87086" y="33221"/>
                  <a:pt x="52252" y="169655"/>
                </a:cubicBezTo>
                <a:cubicBezTo>
                  <a:pt x="17418" y="306089"/>
                  <a:pt x="0" y="671850"/>
                  <a:pt x="0" y="848924"/>
                </a:cubicBezTo>
                <a:cubicBezTo>
                  <a:pt x="0" y="1025998"/>
                  <a:pt x="13063" y="1159530"/>
                  <a:pt x="52252" y="1232101"/>
                </a:cubicBezTo>
                <a:cubicBezTo>
                  <a:pt x="91441" y="1304672"/>
                  <a:pt x="101601" y="1275643"/>
                  <a:pt x="235132" y="1284352"/>
                </a:cubicBezTo>
                <a:cubicBezTo>
                  <a:pt x="368663" y="1293061"/>
                  <a:pt x="853440" y="1284352"/>
                  <a:pt x="853440" y="1284352"/>
                </a:cubicBezTo>
                <a:cubicBezTo>
                  <a:pt x="1110343" y="1284352"/>
                  <a:pt x="1598023" y="1352569"/>
                  <a:pt x="1776549" y="1284352"/>
                </a:cubicBezTo>
                <a:cubicBezTo>
                  <a:pt x="1955075" y="1216135"/>
                  <a:pt x="1902824" y="1057929"/>
                  <a:pt x="1924595" y="875049"/>
                </a:cubicBezTo>
                <a:cubicBezTo>
                  <a:pt x="1946366" y="692169"/>
                  <a:pt x="1934754" y="330763"/>
                  <a:pt x="1907177" y="187072"/>
                </a:cubicBezTo>
                <a:cubicBezTo>
                  <a:pt x="1879600" y="43381"/>
                  <a:pt x="1853475" y="41929"/>
                  <a:pt x="1759132" y="12901"/>
                </a:cubicBezTo>
                <a:cubicBezTo>
                  <a:pt x="1664789" y="-16127"/>
                  <a:pt x="1341120" y="12901"/>
                  <a:pt x="1341120" y="12901"/>
                </a:cubicBezTo>
                <a:lnTo>
                  <a:pt x="661852" y="30318"/>
                </a:lnTo>
                <a:close/>
              </a:path>
            </a:pathLst>
          </a:custGeom>
          <a:solidFill>
            <a:schemeClr val="accent1">
              <a:alpha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33" name="Straight Arrow Connector 32"/>
          <p:cNvCxnSpPr/>
          <p:nvPr/>
        </p:nvCxnSpPr>
        <p:spPr>
          <a:xfrm>
            <a:off x="1639879" y="2526321"/>
            <a:ext cx="8255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30906" y="1843350"/>
            <a:ext cx="619400" cy="1500188"/>
          </a:xfrm>
          <a:prstGeom prst="rect">
            <a:avLst/>
          </a:prstGeom>
          <a:noFill/>
        </p:spPr>
        <p:txBody>
          <a:bodyPr vert="eaVert" wrap="square" lIns="160020" tIns="128016" rIns="160020" bIns="128016" rtlCol="0">
            <a:spAutoFit/>
          </a:bodyPr>
          <a:lstStyle/>
          <a:p>
            <a:pPr>
              <a:lnSpc>
                <a:spcPct val="90000"/>
              </a:lnSpc>
              <a:spcAft>
                <a:spcPts val="525"/>
              </a:spcAft>
            </a:pPr>
            <a:r>
              <a:rPr lang="en-US" sz="2100" dirty="0">
                <a:gradFill>
                  <a:gsLst>
                    <a:gs pos="2917">
                      <a:schemeClr val="tx1"/>
                    </a:gs>
                    <a:gs pos="30000">
                      <a:schemeClr val="tx1"/>
                    </a:gs>
                  </a:gsLst>
                  <a:lin ang="5400000" scaled="0"/>
                </a:gradFill>
              </a:rPr>
              <a:t>Softmax</a:t>
            </a:r>
          </a:p>
        </p:txBody>
      </p:sp>
      <p:sp>
        <p:nvSpPr>
          <p:cNvPr id="36" name="Rectangle 35"/>
          <p:cNvSpPr/>
          <p:nvPr/>
        </p:nvSpPr>
        <p:spPr bwMode="auto">
          <a:xfrm>
            <a:off x="2465379" y="1865540"/>
            <a:ext cx="381000" cy="129990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0807" rIns="0" bIns="40807" numCol="1" rtlCol="0" anchor="ctr" anchorCtr="0" compatLnSpc="1">
            <a:prstTxWarp prst="textNoShape">
              <a:avLst/>
            </a:prstTxWarp>
          </a:bodyPr>
          <a:lstStyle/>
          <a:p>
            <a:pPr algn="ctr" defTabSz="815913"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68" name="Straight Arrow Connector 67"/>
          <p:cNvCxnSpPr/>
          <p:nvPr/>
        </p:nvCxnSpPr>
        <p:spPr>
          <a:xfrm>
            <a:off x="2846379" y="2526321"/>
            <a:ext cx="8255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654237" y="2189479"/>
            <a:ext cx="1146201" cy="554767"/>
          </a:xfrm>
          <a:prstGeom prst="rect">
            <a:avLst/>
          </a:prstGeom>
          <a:noFill/>
        </p:spPr>
        <p:txBody>
          <a:bodyPr wrap="none" lIns="160020" tIns="128016" rIns="160020" bIns="128016" rtlCol="0">
            <a:spAutoFit/>
          </a:bodyPr>
          <a:lstStyle/>
          <a:p>
            <a:pPr>
              <a:lnSpc>
                <a:spcPct val="90000"/>
              </a:lnSpc>
              <a:spcAft>
                <a:spcPts val="525"/>
              </a:spcAft>
            </a:pPr>
            <a:r>
              <a:rPr lang="en-US" sz="2100" dirty="0">
                <a:gradFill>
                  <a:gsLst>
                    <a:gs pos="2917">
                      <a:schemeClr val="tx1"/>
                    </a:gs>
                    <a:gs pos="30000">
                      <a:schemeClr val="tx1"/>
                    </a:gs>
                  </a:gsLst>
                  <a:lin ang="5400000" scaled="0"/>
                </a:gradFill>
              </a:rPr>
              <a:t>Answer</a:t>
            </a:r>
          </a:p>
        </p:txBody>
      </p:sp>
      <mc:AlternateContent xmlns:mc="http://schemas.openxmlformats.org/markup-compatibility/2006" xmlns:a14="http://schemas.microsoft.com/office/drawing/2010/main">
        <mc:Choice Requires="a14">
          <p:sp>
            <p:nvSpPr>
              <p:cNvPr id="38" name="Rectangle 37"/>
              <p:cNvSpPr/>
              <p:nvPr/>
            </p:nvSpPr>
            <p:spPr>
              <a:xfrm>
                <a:off x="1858983" y="2096471"/>
                <a:ext cx="430887" cy="357790"/>
              </a:xfrm>
              <a:prstGeom prst="rect">
                <a:avLst/>
              </a:prstGeom>
            </p:spPr>
            <p:txBody>
              <a:bodyPr wrap="none" lIns="80010" tIns="40005" rIns="80010" bIns="40005">
                <a:spAutoFit/>
              </a:bodyPr>
              <a:lstStyle/>
              <a:p>
                <a:pPr/>
                <a14:m>
                  <m:oMathPara xmlns:m="http://schemas.openxmlformats.org/officeDocument/2006/math">
                    <m:oMathParaPr>
                      <m:jc m:val="centerGroup"/>
                    </m:oMathParaPr>
                    <m:oMath xmlns:m="http://schemas.openxmlformats.org/officeDocument/2006/math">
                      <m:r>
                        <a:rPr lang="en-US" sz="1600" i="1">
                          <a:gradFill>
                            <a:gsLst>
                              <a:gs pos="2917">
                                <a:schemeClr val="tx1"/>
                              </a:gs>
                              <a:gs pos="30000">
                                <a:schemeClr val="tx1"/>
                              </a:gs>
                            </a:gsLst>
                            <a:lin ang="5400000" scaled="0"/>
                          </a:gradFill>
                          <a:latin typeface="Cambria Math" panose="02040503050406030204" pitchFamily="18" charset="0"/>
                        </a:rPr>
                        <m:t>𝑊</m:t>
                      </m:r>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2230779" y="2236235"/>
                <a:ext cx="444352" cy="338554"/>
              </a:xfrm>
              <a:prstGeom prst="rect">
                <a:avLst/>
              </a:prstGeom>
              <a:blipFill rotWithShape="0">
                <a:blip r:embed="rId8"/>
                <a:stretch>
                  <a:fillRect/>
                </a:stretch>
              </a:blipFill>
            </p:spPr>
            <p:txBody>
              <a:bodyPr/>
              <a:lstStyle/>
              <a:p>
                <a:r>
                  <a:rPr lang="en-US">
                    <a:noFill/>
                  </a:rPr>
                  <a:t> </a:t>
                </a:r>
              </a:p>
            </p:txBody>
          </p:sp>
        </mc:Fallback>
      </mc:AlternateContent>
      <p:sp>
        <p:nvSpPr>
          <p:cNvPr id="18" name="TextBox 17"/>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Adapted from </a:t>
            </a:r>
            <a:r>
              <a:rPr lang="en-US" sz="1200" dirty="0" err="1" smtClean="0"/>
              <a:t>Xiaodong</a:t>
            </a:r>
            <a:r>
              <a:rPr lang="en-US" sz="1200" dirty="0" smtClean="0"/>
              <a:t> He</a:t>
            </a:r>
            <a:endParaRPr lang="en-US" sz="1200" dirty="0"/>
          </a:p>
        </p:txBody>
      </p:sp>
      <p:pic>
        <p:nvPicPr>
          <p:cNvPr id="2" name="Picture 1" descr="latex-image-1.pdf"/>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233479" y="2943190"/>
            <a:ext cx="685800" cy="444500"/>
          </a:xfrm>
          <a:prstGeom prst="rect">
            <a:avLst/>
          </a:prstGeom>
        </p:spPr>
      </p:pic>
      <p:pic>
        <p:nvPicPr>
          <p:cNvPr id="20" name="Picture 19" descr="latex-image-1.pdf"/>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936931" y="2214562"/>
            <a:ext cx="367840" cy="331056"/>
          </a:xfrm>
          <a:prstGeom prst="rect">
            <a:avLst/>
          </a:prstGeom>
          <a:solidFill>
            <a:schemeClr val="bg1"/>
          </a:solidFill>
        </p:spPr>
      </p:pic>
      <p:pic>
        <p:nvPicPr>
          <p:cNvPr id="21" name="Picture 20" descr="latex-image-1.pdf"/>
          <p:cNvPicPr>
            <a:picLocks/>
          </p:cNvPicPr>
          <p:nvPr/>
        </p:nvPicPr>
        <p:blipFill>
          <a:blip r:embed="rId11">
            <a:extLst>
              <a:ext uri="{28A0092B-C50C-407E-A947-70E740481C1C}">
                <a14:useLocalDpi xmlns:a14="http://schemas.microsoft.com/office/drawing/2010/main"/>
              </a:ext>
            </a:extLst>
          </a:blip>
          <a:stretch>
            <a:fillRect/>
          </a:stretch>
        </p:blipFill>
        <p:spPr>
          <a:xfrm>
            <a:off x="5897553" y="1286871"/>
            <a:ext cx="374904" cy="338328"/>
          </a:xfrm>
          <a:prstGeom prst="rect">
            <a:avLst/>
          </a:prstGeom>
        </p:spPr>
      </p:pic>
    </p:spTree>
    <p:extLst>
      <p:ext uri="{BB962C8B-B14F-4D97-AF65-F5344CB8AC3E}">
        <p14:creationId xmlns:p14="http://schemas.microsoft.com/office/powerpoint/2010/main" val="3176532171"/>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144"/>
            <a:ext cx="8229600" cy="1143000"/>
          </a:xfrm>
        </p:spPr>
        <p:txBody>
          <a:bodyPr/>
          <a:lstStyle/>
          <a:p>
            <a:r>
              <a:rPr lang="en-US" dirty="0" smtClean="0"/>
              <a:t>[</a:t>
            </a:r>
            <a:r>
              <a:rPr lang="en-US" dirty="0" err="1" smtClean="0"/>
              <a:t>Xiong</a:t>
            </a:r>
            <a:r>
              <a:rPr lang="en-US" dirty="0" smtClean="0"/>
              <a:t> 2016]</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108</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7821" y="1262144"/>
            <a:ext cx="7485283" cy="4694403"/>
          </a:xfrm>
          <a:prstGeom prst="rect">
            <a:avLst/>
          </a:prstGeom>
        </p:spPr>
      </p:pic>
      <p:grpSp>
        <p:nvGrpSpPr>
          <p:cNvPr id="7" name="Group 6"/>
          <p:cNvGrpSpPr/>
          <p:nvPr/>
        </p:nvGrpSpPr>
        <p:grpSpPr>
          <a:xfrm>
            <a:off x="4614336" y="1262150"/>
            <a:ext cx="4521200" cy="4833856"/>
            <a:chOff x="4622800" y="1262144"/>
            <a:chExt cx="4521200" cy="4833856"/>
          </a:xfrm>
        </p:grpSpPr>
        <p:sp>
          <p:nvSpPr>
            <p:cNvPr id="3" name="Rectangle 2"/>
            <p:cNvSpPr/>
            <p:nvPr/>
          </p:nvSpPr>
          <p:spPr>
            <a:xfrm>
              <a:off x="4842933" y="1262144"/>
              <a:ext cx="4301067" cy="48338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622800" y="1262144"/>
              <a:ext cx="4301067" cy="6005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997821" y="5651512"/>
            <a:ext cx="644712" cy="5630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570755" y="5579792"/>
            <a:ext cx="644712" cy="5630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34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96"/>
            <a:ext cx="8229600" cy="1143000"/>
          </a:xfrm>
        </p:spPr>
        <p:txBody>
          <a:bodyPr/>
          <a:lstStyle/>
          <a:p>
            <a:r>
              <a:rPr lang="en-US" dirty="0" smtClean="0"/>
              <a:t>[Lu 2016]</a:t>
            </a:r>
            <a:endParaRPr lang="en-US" dirty="0"/>
          </a:p>
        </p:txBody>
      </p:sp>
      <p:sp>
        <p:nvSpPr>
          <p:cNvPr id="3" name="Content Placeholder 2"/>
          <p:cNvSpPr>
            <a:spLocks noGrp="1"/>
          </p:cNvSpPr>
          <p:nvPr>
            <p:ph idx="1"/>
          </p:nvPr>
        </p:nvSpPr>
        <p:spPr/>
        <p:txBody>
          <a:bodyPr/>
          <a:lstStyle/>
          <a:p>
            <a:r>
              <a:rPr lang="en-US" dirty="0" smtClean="0"/>
              <a:t>Hierarchical Co-Attention</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109</a:t>
            </a:fld>
            <a:endParaRPr lang="en-US" dirty="0"/>
          </a:p>
        </p:txBody>
      </p:sp>
    </p:spTree>
    <p:extLst>
      <p:ext uri="{BB962C8B-B14F-4D97-AF65-F5344CB8AC3E}">
        <p14:creationId xmlns:p14="http://schemas.microsoft.com/office/powerpoint/2010/main" val="2354233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93"/>
            <a:ext cx="9144000" cy="1143000"/>
          </a:xfrm>
        </p:spPr>
        <p:txBody>
          <a:bodyPr>
            <a:normAutofit/>
          </a:bodyPr>
          <a:lstStyle/>
          <a:p>
            <a:r>
              <a:rPr lang="en-US" dirty="0" smtClean="0"/>
              <a:t>Why Words and Pictures?</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endParaRPr lang="en-US" dirty="0"/>
          </a:p>
          <a:p>
            <a:pPr marL="0" indent="0" algn="ctr">
              <a:buNone/>
            </a:pPr>
            <a:r>
              <a:rPr lang="en-US" dirty="0" smtClean="0"/>
              <a:t>Pictures are everywhere</a:t>
            </a:r>
          </a:p>
          <a:p>
            <a:pPr marL="0" indent="0" algn="ctr">
              <a:buNone/>
            </a:pPr>
            <a:r>
              <a:rPr lang="en-US" dirty="0" smtClean="0"/>
              <a:t>Words are how we communicate</a:t>
            </a:r>
          </a:p>
        </p:txBody>
      </p:sp>
      <p:sp>
        <p:nvSpPr>
          <p:cNvPr id="6" name="Slide Number Placeholder 5"/>
          <p:cNvSpPr>
            <a:spLocks noGrp="1"/>
          </p:cNvSpPr>
          <p:nvPr>
            <p:ph type="sldNum" sz="quarter" idx="12"/>
          </p:nvPr>
        </p:nvSpPr>
        <p:spPr/>
        <p:txBody>
          <a:bodyPr/>
          <a:lstStyle/>
          <a:p>
            <a:fld id="{C8756881-B0E8-F143-BBCC-9E260CA8BD35}" type="slidenum">
              <a:rPr lang="en-US" smtClean="0"/>
              <a:t>11</a:t>
            </a:fld>
            <a:endParaRPr lang="en-US" dirty="0"/>
          </a:p>
        </p:txBody>
      </p:sp>
    </p:spTree>
    <p:extLst>
      <p:ext uri="{BB962C8B-B14F-4D97-AF65-F5344CB8AC3E}">
        <p14:creationId xmlns:p14="http://schemas.microsoft.com/office/powerpoint/2010/main" val="526470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smtClean="0">
                <a:solidFill>
                  <a:schemeClr val="bg1">
                    <a:lumMod val="75000"/>
                  </a:schemeClr>
                </a:solidFill>
              </a:rPr>
              <a:t>Hierarchical</a:t>
            </a:r>
            <a:r>
              <a:rPr lang="en-US" dirty="0" smtClean="0"/>
              <a:t> Co-Attention</a:t>
            </a:r>
            <a:endParaRPr lang="en-US" dirty="0"/>
          </a:p>
          <a:p>
            <a:r>
              <a:rPr lang="en-US" dirty="0" smtClean="0"/>
              <a:t>Image attention: Decide where to look</a:t>
            </a:r>
          </a:p>
          <a:p>
            <a:r>
              <a:rPr lang="en-US" dirty="0" smtClean="0"/>
              <a:t>Question attention: Decide what to listen to</a:t>
            </a:r>
          </a:p>
          <a:p>
            <a:pPr marL="0" indent="0">
              <a:buNone/>
            </a:pPr>
            <a:r>
              <a:rPr lang="en-US" dirty="0" smtClean="0"/>
              <a:t>Alternating and Parallel</a:t>
            </a:r>
          </a:p>
          <a:p>
            <a:pPr marL="0" indent="0">
              <a:buNone/>
            </a:pPr>
            <a:endParaRPr lang="en-US" dirty="0" smtClean="0"/>
          </a:p>
          <a:p>
            <a:pPr marL="0" indent="0">
              <a:buNone/>
            </a:pPr>
            <a:r>
              <a:rPr lang="en-US" dirty="0" smtClean="0"/>
              <a:t>Hierarchical</a:t>
            </a:r>
            <a:r>
              <a:rPr lang="en-US" dirty="0" smtClean="0">
                <a:solidFill>
                  <a:schemeClr val="bg1">
                    <a:lumMod val="75000"/>
                  </a:schemeClr>
                </a:solidFill>
              </a:rPr>
              <a:t> </a:t>
            </a:r>
            <a:r>
              <a:rPr lang="en-US" dirty="0">
                <a:solidFill>
                  <a:schemeClr val="bg1">
                    <a:lumMod val="75000"/>
                  </a:schemeClr>
                </a:solidFill>
              </a:rPr>
              <a:t>Co-</a:t>
            </a:r>
            <a:r>
              <a:rPr lang="en-US" dirty="0" smtClean="0">
                <a:solidFill>
                  <a:schemeClr val="bg1">
                    <a:lumMod val="75000"/>
                  </a:schemeClr>
                </a:solidFill>
              </a:rPr>
              <a:t>Attention</a:t>
            </a:r>
          </a:p>
          <a:p>
            <a:r>
              <a:rPr lang="en-US" dirty="0" smtClean="0"/>
              <a:t>Hierarchical model of the question</a:t>
            </a:r>
            <a:endParaRPr lang="en-US" dirty="0"/>
          </a:p>
          <a:p>
            <a:pPr marL="0" indent="0">
              <a:buNone/>
            </a:pPr>
            <a:endParaRPr lang="en-US" dirty="0">
              <a:solidFill>
                <a:schemeClr val="bg1">
                  <a:lumMod val="75000"/>
                </a:schemeClr>
              </a:solidFill>
            </a:endParaRPr>
          </a:p>
          <a:p>
            <a:endParaRPr lang="en-US" dirty="0" smtClean="0"/>
          </a:p>
          <a:p>
            <a:pPr marL="0" indent="0">
              <a:buNone/>
            </a:pPr>
            <a:endParaRPr lang="en-US" dirty="0"/>
          </a:p>
        </p:txBody>
      </p:sp>
      <p:sp>
        <p:nvSpPr>
          <p:cNvPr id="4" name="Slide Number Placeholder 3"/>
          <p:cNvSpPr>
            <a:spLocks noGrp="1"/>
          </p:cNvSpPr>
          <p:nvPr>
            <p:ph type="sldNum" sz="quarter" idx="12"/>
          </p:nvPr>
        </p:nvSpPr>
        <p:spPr>
          <a:xfrm>
            <a:off x="7010400" y="6492877"/>
            <a:ext cx="2133600" cy="365124"/>
          </a:xfrm>
        </p:spPr>
        <p:txBody>
          <a:bodyPr/>
          <a:lstStyle/>
          <a:p>
            <a:fld id="{C8756881-B0E8-F143-BBCC-9E260CA8BD35}" type="slidenum">
              <a:rPr lang="en-US" smtClean="0"/>
              <a:t>110</a:t>
            </a:fld>
            <a:endParaRPr lang="en-US" dirty="0"/>
          </a:p>
        </p:txBody>
      </p:sp>
      <p:sp>
        <p:nvSpPr>
          <p:cNvPr id="8" name="Title 1"/>
          <p:cNvSpPr>
            <a:spLocks noGrp="1"/>
          </p:cNvSpPr>
          <p:nvPr>
            <p:ph type="title"/>
          </p:nvPr>
        </p:nvSpPr>
        <p:spPr>
          <a:xfrm>
            <a:off x="0" y="228600"/>
            <a:ext cx="9144000" cy="685800"/>
          </a:xfrm>
        </p:spPr>
        <p:txBody>
          <a:bodyPr>
            <a:normAutofit fontScale="90000"/>
          </a:bodyPr>
          <a:lstStyle/>
          <a:p>
            <a:r>
              <a:rPr lang="en-US" dirty="0" smtClean="0"/>
              <a:t>Motivation: Hierarchical Co-Attention</a:t>
            </a:r>
            <a:endParaRPr lang="en-US" dirty="0"/>
          </a:p>
        </p:txBody>
      </p:sp>
    </p:spTree>
    <p:extLst>
      <p:ext uri="{BB962C8B-B14F-4D97-AF65-F5344CB8AC3E}">
        <p14:creationId xmlns:p14="http://schemas.microsoft.com/office/powerpoint/2010/main" val="3046078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3059113" y="4376738"/>
            <a:ext cx="3719512"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2100" b="1"/>
              <a:t>Q: what is the color of the bird?</a:t>
            </a: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16300" y="1917700"/>
            <a:ext cx="2968625" cy="215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8" name="Group 187"/>
          <p:cNvGrpSpPr>
            <a:grpSpLocks/>
          </p:cNvGrpSpPr>
          <p:nvPr/>
        </p:nvGrpSpPr>
        <p:grpSpPr bwMode="auto">
          <a:xfrm>
            <a:off x="7134225" y="3190875"/>
            <a:ext cx="571500" cy="431800"/>
            <a:chOff x="9093446" y="2855883"/>
            <a:chExt cx="669415" cy="575497"/>
          </a:xfrm>
        </p:grpSpPr>
        <p:sp>
          <p:nvSpPr>
            <p:cNvPr id="189" name="Trapezoid 188"/>
            <p:cNvSpPr/>
            <p:nvPr/>
          </p:nvSpPr>
          <p:spPr>
            <a:xfrm rot="16200000">
              <a:off x="9108794" y="2916774"/>
              <a:ext cx="575497" cy="45371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190" name="TextBox 189"/>
            <p:cNvSpPr txBox="1"/>
            <p:nvPr/>
          </p:nvSpPr>
          <p:spPr>
            <a:xfrm>
              <a:off x="9093446" y="2959558"/>
              <a:ext cx="669415" cy="399885"/>
            </a:xfrm>
            <a:prstGeom prst="rect">
              <a:avLst/>
            </a:prstGeom>
            <a:noFill/>
          </p:spPr>
          <p:txBody>
            <a:bodyPr wrap="none">
              <a:spAutoFit/>
            </a:bodyPr>
            <a:lstStyle/>
            <a:p>
              <a:pPr eaLnBrk="1" fontAlgn="auto" hangingPunct="1">
                <a:spcBef>
                  <a:spcPts val="0"/>
                </a:spcBef>
                <a:spcAft>
                  <a:spcPts val="0"/>
                </a:spcAft>
                <a:defRPr/>
              </a:pPr>
              <a:r>
                <a:rPr lang="en-US" sz="1350" dirty="0">
                  <a:latin typeface="+mn-lt"/>
                  <a:ea typeface="+mn-ea"/>
                </a:rPr>
                <a:t>CNN</a:t>
              </a:r>
            </a:p>
          </p:txBody>
        </p:sp>
      </p:grpSp>
      <p:sp>
        <p:nvSpPr>
          <p:cNvPr id="191" name="Down Arrow 190"/>
          <p:cNvSpPr/>
          <p:nvPr/>
        </p:nvSpPr>
        <p:spPr>
          <a:xfrm rot="16200000" flipV="1">
            <a:off x="7677151" y="3311525"/>
            <a:ext cx="201612" cy="2492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92" name="Down Arrow 191"/>
          <p:cNvSpPr/>
          <p:nvPr/>
        </p:nvSpPr>
        <p:spPr>
          <a:xfrm rot="18016120" flipV="1">
            <a:off x="6900863" y="2768600"/>
            <a:ext cx="201612" cy="32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93" name="Down Arrow 192"/>
          <p:cNvSpPr/>
          <p:nvPr/>
        </p:nvSpPr>
        <p:spPr>
          <a:xfrm rot="16200000" flipV="1">
            <a:off x="6885782" y="3242469"/>
            <a:ext cx="203200" cy="325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94" name="Down Arrow 193"/>
          <p:cNvSpPr/>
          <p:nvPr/>
        </p:nvSpPr>
        <p:spPr>
          <a:xfrm rot="13821351" flipV="1">
            <a:off x="6924675" y="3732213"/>
            <a:ext cx="201613" cy="325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95" name="Rectangle 194"/>
          <p:cNvSpPr/>
          <p:nvPr/>
        </p:nvSpPr>
        <p:spPr>
          <a:xfrm>
            <a:off x="4352925" y="3943350"/>
            <a:ext cx="2413000" cy="83978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96" name="Rectangle 195"/>
          <p:cNvSpPr/>
          <p:nvPr/>
        </p:nvSpPr>
        <p:spPr>
          <a:xfrm>
            <a:off x="4352925" y="3021013"/>
            <a:ext cx="2411413" cy="8397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97" name="Rectangle 196"/>
          <p:cNvSpPr/>
          <p:nvPr/>
        </p:nvSpPr>
        <p:spPr>
          <a:xfrm>
            <a:off x="4352925" y="2097088"/>
            <a:ext cx="2411413" cy="8413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98" name="Down Arrow 197"/>
          <p:cNvSpPr/>
          <p:nvPr/>
        </p:nvSpPr>
        <p:spPr>
          <a:xfrm flipV="1">
            <a:off x="603250" y="4838700"/>
            <a:ext cx="201613" cy="323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200">
              <a:solidFill>
                <a:srgbClr val="FFFFFF"/>
              </a:solidFill>
              <a:latin typeface="Calibri" charset="0"/>
              <a:ea typeface="ＭＳ Ｐゴシック" charset="0"/>
            </a:endParaRPr>
          </a:p>
        </p:txBody>
      </p:sp>
      <p:sp>
        <p:nvSpPr>
          <p:cNvPr id="199" name="Rectangle 198"/>
          <p:cNvSpPr>
            <a:spLocks noChangeArrowheads="1"/>
          </p:cNvSpPr>
          <p:nvPr/>
        </p:nvSpPr>
        <p:spPr bwMode="auto">
          <a:xfrm>
            <a:off x="1098550" y="4424363"/>
            <a:ext cx="284163"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is</a:t>
            </a:r>
            <a:endParaRPr lang="en-US" sz="1200"/>
          </a:p>
        </p:txBody>
      </p:sp>
      <p:sp>
        <p:nvSpPr>
          <p:cNvPr id="200" name="Rectangle 199"/>
          <p:cNvSpPr>
            <a:spLocks noChangeArrowheads="1"/>
          </p:cNvSpPr>
          <p:nvPr/>
        </p:nvSpPr>
        <p:spPr bwMode="auto">
          <a:xfrm>
            <a:off x="2711450" y="4424363"/>
            <a:ext cx="396875"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201" name="Rectangle 200"/>
          <p:cNvSpPr>
            <a:spLocks noChangeArrowheads="1"/>
          </p:cNvSpPr>
          <p:nvPr/>
        </p:nvSpPr>
        <p:spPr bwMode="auto">
          <a:xfrm>
            <a:off x="1831975" y="4421188"/>
            <a:ext cx="508000" cy="2778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color</a:t>
            </a:r>
            <a:endParaRPr lang="en-US" sz="1200"/>
          </a:p>
        </p:txBody>
      </p:sp>
      <p:sp>
        <p:nvSpPr>
          <p:cNvPr id="202" name="Rectangle 201"/>
          <p:cNvSpPr>
            <a:spLocks noChangeArrowheads="1"/>
          </p:cNvSpPr>
          <p:nvPr/>
        </p:nvSpPr>
        <p:spPr bwMode="auto">
          <a:xfrm>
            <a:off x="2368550" y="4419600"/>
            <a:ext cx="315913"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of</a:t>
            </a:r>
            <a:endParaRPr lang="en-US" sz="1200"/>
          </a:p>
        </p:txBody>
      </p:sp>
      <p:sp>
        <p:nvSpPr>
          <p:cNvPr id="203" name="Rectangle 202"/>
          <p:cNvSpPr>
            <a:spLocks noChangeArrowheads="1"/>
          </p:cNvSpPr>
          <p:nvPr/>
        </p:nvSpPr>
        <p:spPr bwMode="auto">
          <a:xfrm>
            <a:off x="1409700" y="4424363"/>
            <a:ext cx="398463"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204" name="Rectangle 203"/>
          <p:cNvSpPr>
            <a:spLocks noChangeArrowheads="1"/>
          </p:cNvSpPr>
          <p:nvPr/>
        </p:nvSpPr>
        <p:spPr bwMode="auto">
          <a:xfrm>
            <a:off x="3144838" y="4419600"/>
            <a:ext cx="442912"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bird</a:t>
            </a:r>
            <a:endParaRPr lang="en-US" sz="1200"/>
          </a:p>
        </p:txBody>
      </p:sp>
      <p:sp>
        <p:nvSpPr>
          <p:cNvPr id="205" name="Rectangle 204"/>
          <p:cNvSpPr>
            <a:spLocks noChangeArrowheads="1"/>
          </p:cNvSpPr>
          <p:nvPr/>
        </p:nvSpPr>
        <p:spPr bwMode="auto">
          <a:xfrm>
            <a:off x="3625850" y="4419600"/>
            <a:ext cx="255588"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a:t>
            </a:r>
            <a:endParaRPr lang="en-US" sz="1200"/>
          </a:p>
        </p:txBody>
      </p:sp>
      <p:sp>
        <p:nvSpPr>
          <p:cNvPr id="206" name="Rectangle 205"/>
          <p:cNvSpPr>
            <a:spLocks noChangeArrowheads="1"/>
          </p:cNvSpPr>
          <p:nvPr/>
        </p:nvSpPr>
        <p:spPr bwMode="auto">
          <a:xfrm>
            <a:off x="561975" y="4424363"/>
            <a:ext cx="511175"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what</a:t>
            </a:r>
            <a:endParaRPr lang="en-US" sz="1200"/>
          </a:p>
        </p:txBody>
      </p:sp>
      <p:sp>
        <p:nvSpPr>
          <p:cNvPr id="207" name="Down Arrow 206"/>
          <p:cNvSpPr/>
          <p:nvPr/>
        </p:nvSpPr>
        <p:spPr>
          <a:xfrm flipV="1">
            <a:off x="598488" y="3867150"/>
            <a:ext cx="203200" cy="32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208" name="Rectangle 207"/>
          <p:cNvSpPr>
            <a:spLocks noChangeArrowheads="1"/>
          </p:cNvSpPr>
          <p:nvPr/>
        </p:nvSpPr>
        <p:spPr bwMode="auto">
          <a:xfrm>
            <a:off x="1096963" y="3308350"/>
            <a:ext cx="284162" cy="2778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is</a:t>
            </a:r>
            <a:endParaRPr lang="en-US" sz="1200"/>
          </a:p>
        </p:txBody>
      </p:sp>
      <p:sp>
        <p:nvSpPr>
          <p:cNvPr id="209" name="Rectangle 208"/>
          <p:cNvSpPr>
            <a:spLocks noChangeArrowheads="1"/>
          </p:cNvSpPr>
          <p:nvPr/>
        </p:nvSpPr>
        <p:spPr bwMode="auto">
          <a:xfrm>
            <a:off x="2709863" y="3282950"/>
            <a:ext cx="398462" cy="2778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210" name="Rectangle 209"/>
          <p:cNvSpPr>
            <a:spLocks noChangeArrowheads="1"/>
          </p:cNvSpPr>
          <p:nvPr/>
        </p:nvSpPr>
        <p:spPr bwMode="auto">
          <a:xfrm>
            <a:off x="1831975" y="3141663"/>
            <a:ext cx="508000" cy="6461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algn="ctr" eaLnBrk="1" hangingPunct="1"/>
            <a:r>
              <a:rPr lang="en-US" sz="1200" b="1"/>
              <a:t>the</a:t>
            </a:r>
          </a:p>
          <a:p>
            <a:pPr algn="ctr" eaLnBrk="1" hangingPunct="1"/>
            <a:r>
              <a:rPr lang="en-US" sz="1200" b="1"/>
              <a:t>color</a:t>
            </a:r>
          </a:p>
          <a:p>
            <a:pPr algn="ctr" eaLnBrk="1" hangingPunct="1"/>
            <a:r>
              <a:rPr lang="en-US" sz="1200" b="1"/>
              <a:t>of</a:t>
            </a:r>
            <a:endParaRPr lang="en-US" sz="1200"/>
          </a:p>
        </p:txBody>
      </p:sp>
      <p:sp>
        <p:nvSpPr>
          <p:cNvPr id="211" name="Rectangle 210"/>
          <p:cNvSpPr>
            <a:spLocks noChangeArrowheads="1"/>
          </p:cNvSpPr>
          <p:nvPr/>
        </p:nvSpPr>
        <p:spPr bwMode="auto">
          <a:xfrm>
            <a:off x="2366963" y="3297238"/>
            <a:ext cx="317500"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of</a:t>
            </a:r>
            <a:endParaRPr lang="en-US" sz="1200"/>
          </a:p>
        </p:txBody>
      </p:sp>
      <p:sp>
        <p:nvSpPr>
          <p:cNvPr id="212" name="Rectangle 211"/>
          <p:cNvSpPr>
            <a:spLocks noChangeArrowheads="1"/>
          </p:cNvSpPr>
          <p:nvPr/>
        </p:nvSpPr>
        <p:spPr bwMode="auto">
          <a:xfrm>
            <a:off x="1412875" y="3311525"/>
            <a:ext cx="398463" cy="2778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213" name="Rectangle 212"/>
          <p:cNvSpPr>
            <a:spLocks noChangeArrowheads="1"/>
          </p:cNvSpPr>
          <p:nvPr/>
        </p:nvSpPr>
        <p:spPr bwMode="auto">
          <a:xfrm>
            <a:off x="3144838" y="3282950"/>
            <a:ext cx="442912"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bird</a:t>
            </a:r>
            <a:endParaRPr lang="en-US" sz="1200"/>
          </a:p>
        </p:txBody>
      </p:sp>
      <p:sp>
        <p:nvSpPr>
          <p:cNvPr id="214" name="Rectangle 213"/>
          <p:cNvSpPr>
            <a:spLocks noChangeArrowheads="1"/>
          </p:cNvSpPr>
          <p:nvPr/>
        </p:nvSpPr>
        <p:spPr bwMode="auto">
          <a:xfrm>
            <a:off x="3619500" y="3297238"/>
            <a:ext cx="255588"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a:t>
            </a:r>
            <a:endParaRPr lang="en-US" sz="1200"/>
          </a:p>
        </p:txBody>
      </p:sp>
      <p:sp>
        <p:nvSpPr>
          <p:cNvPr id="215" name="Rectangle 214"/>
          <p:cNvSpPr>
            <a:spLocks noChangeArrowheads="1"/>
          </p:cNvSpPr>
          <p:nvPr/>
        </p:nvSpPr>
        <p:spPr bwMode="auto">
          <a:xfrm>
            <a:off x="538163" y="3194050"/>
            <a:ext cx="533400" cy="46196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algn="ctr" eaLnBrk="1" hangingPunct="1"/>
            <a:r>
              <a:rPr lang="en-US" sz="1200" b="1"/>
              <a:t>What</a:t>
            </a:r>
          </a:p>
          <a:p>
            <a:pPr algn="ctr" eaLnBrk="1" hangingPunct="1"/>
            <a:r>
              <a:rPr lang="en-US" sz="1200" b="1"/>
              <a:t>is</a:t>
            </a:r>
            <a:endParaRPr lang="en-US" sz="1200"/>
          </a:p>
        </p:txBody>
      </p:sp>
      <p:cxnSp>
        <p:nvCxnSpPr>
          <p:cNvPr id="216" name="Straight Connector 215"/>
          <p:cNvCxnSpPr/>
          <p:nvPr/>
        </p:nvCxnSpPr>
        <p:spPr>
          <a:xfrm flipV="1">
            <a:off x="855663" y="3670300"/>
            <a:ext cx="7937" cy="7540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863600" y="3670300"/>
            <a:ext cx="392113" cy="7540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199" idx="0"/>
          </p:cNvCxnSpPr>
          <p:nvPr/>
        </p:nvCxnSpPr>
        <p:spPr>
          <a:xfrm flipV="1">
            <a:off x="1240632" y="3565526"/>
            <a:ext cx="15081" cy="8588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1601788" y="3573463"/>
            <a:ext cx="7937" cy="8588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1592263" y="3773488"/>
            <a:ext cx="471487" cy="6508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2054225" y="3773488"/>
            <a:ext cx="9525" cy="6508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H="1" flipV="1">
            <a:off x="2063750" y="3773488"/>
            <a:ext cx="407988" cy="6508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2513013" y="3573463"/>
            <a:ext cx="7937" cy="8588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2884488" y="3573463"/>
            <a:ext cx="7937" cy="8588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3397250" y="3565525"/>
            <a:ext cx="7938" cy="858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3759200" y="3573463"/>
            <a:ext cx="0" cy="8588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7" name="Down Arrow 226"/>
          <p:cNvSpPr/>
          <p:nvPr/>
        </p:nvSpPr>
        <p:spPr>
          <a:xfrm flipV="1">
            <a:off x="603250" y="2692400"/>
            <a:ext cx="201613" cy="32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228" name="Rectangle 227"/>
          <p:cNvSpPr>
            <a:spLocks noChangeArrowheads="1"/>
          </p:cNvSpPr>
          <p:nvPr/>
        </p:nvSpPr>
        <p:spPr bwMode="auto">
          <a:xfrm>
            <a:off x="593725" y="2228850"/>
            <a:ext cx="3041650" cy="2778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What     is     the     color    of     the     bird     ?</a:t>
            </a:r>
          </a:p>
        </p:txBody>
      </p:sp>
      <p:sp>
        <p:nvSpPr>
          <p:cNvPr id="229" name="Down Arrow 228"/>
          <p:cNvSpPr/>
          <p:nvPr/>
        </p:nvSpPr>
        <p:spPr>
          <a:xfrm rot="5400000" flipV="1">
            <a:off x="3986213" y="3273425"/>
            <a:ext cx="201612" cy="32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230" name="Down Arrow 229"/>
          <p:cNvSpPr/>
          <p:nvPr/>
        </p:nvSpPr>
        <p:spPr>
          <a:xfrm rot="5400000" flipV="1">
            <a:off x="3985419" y="4399756"/>
            <a:ext cx="203200" cy="32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231" name="Down Arrow 230"/>
          <p:cNvSpPr/>
          <p:nvPr/>
        </p:nvSpPr>
        <p:spPr>
          <a:xfrm rot="5400000" flipV="1">
            <a:off x="3986212" y="2205038"/>
            <a:ext cx="201613" cy="32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56263" y="3962400"/>
            <a:ext cx="1095375" cy="79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48325" y="3036888"/>
            <a:ext cx="109537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4" name="Picture 233"/>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56263" y="2119313"/>
            <a:ext cx="1087437" cy="79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 name="Picture 234"/>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371975" y="4254500"/>
            <a:ext cx="1255713"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6" name="Picture 235"/>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54513" y="3303588"/>
            <a:ext cx="12731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7" name="Picture 236"/>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68800" y="2368550"/>
            <a:ext cx="1246188" cy="30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8" name="Up Arrow 237"/>
          <p:cNvSpPr/>
          <p:nvPr/>
        </p:nvSpPr>
        <p:spPr>
          <a:xfrm>
            <a:off x="5430838" y="3803650"/>
            <a:ext cx="254000" cy="1666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a:t> </a:t>
            </a:r>
          </a:p>
        </p:txBody>
      </p:sp>
      <p:sp>
        <p:nvSpPr>
          <p:cNvPr id="239" name="Up Arrow 238"/>
          <p:cNvSpPr/>
          <p:nvPr/>
        </p:nvSpPr>
        <p:spPr>
          <a:xfrm>
            <a:off x="5430838" y="2895600"/>
            <a:ext cx="254000" cy="1666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a:t> </a:t>
            </a:r>
          </a:p>
        </p:txBody>
      </p:sp>
      <p:sp>
        <p:nvSpPr>
          <p:cNvPr id="240" name="Up Arrow 239"/>
          <p:cNvSpPr/>
          <p:nvPr/>
        </p:nvSpPr>
        <p:spPr>
          <a:xfrm>
            <a:off x="5432425" y="1958975"/>
            <a:ext cx="254000" cy="16668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a:t> </a:t>
            </a:r>
          </a:p>
        </p:txBody>
      </p:sp>
      <p:sp>
        <p:nvSpPr>
          <p:cNvPr id="241" name="TextBox 240"/>
          <p:cNvSpPr txBox="1"/>
          <p:nvPr/>
        </p:nvSpPr>
        <p:spPr>
          <a:xfrm>
            <a:off x="4983163" y="1641475"/>
            <a:ext cx="1219200" cy="300038"/>
          </a:xfrm>
          <a:prstGeom prst="rect">
            <a:avLst/>
          </a:prstGeom>
          <a:noFill/>
        </p:spPr>
        <p:txBody>
          <a:bodyPr wrap="none">
            <a:spAutoFit/>
          </a:bodyPr>
          <a:lstStyle/>
          <a:p>
            <a:pPr eaLnBrk="1" fontAlgn="auto" hangingPunct="1">
              <a:spcBef>
                <a:spcPts val="0"/>
              </a:spcBef>
              <a:spcAft>
                <a:spcPts val="0"/>
              </a:spcAft>
              <a:defRPr/>
            </a:pPr>
            <a:r>
              <a:rPr lang="en-US" sz="1350" b="1" dirty="0">
                <a:latin typeface="+mn-lt"/>
                <a:ea typeface="+mn-ea"/>
              </a:rPr>
              <a:t>Answer: white</a:t>
            </a:r>
          </a:p>
        </p:txBody>
      </p:sp>
      <p:sp>
        <p:nvSpPr>
          <p:cNvPr id="61" name="TextBox 60"/>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Jiasen Lu</a:t>
            </a:r>
            <a:endParaRPr lang="en-US" sz="1200" dirty="0"/>
          </a:p>
        </p:txBody>
      </p:sp>
    </p:spTree>
    <p:extLst>
      <p:ext uri="{BB962C8B-B14F-4D97-AF65-F5344CB8AC3E}">
        <p14:creationId xmlns:p14="http://schemas.microsoft.com/office/powerpoint/2010/main" val="999237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2.77778E-6 1.48148E-6 L -0.28455 0.11991 " pathEditMode="relative" rAng="0" ptsTypes="AA">
                                      <p:cBhvr>
                                        <p:cTn id="6" dur="2000" fill="hold"/>
                                        <p:tgtEl>
                                          <p:spTgt spid="5"/>
                                        </p:tgtEl>
                                        <p:attrNameLst>
                                          <p:attrName>ppt_x</p:attrName>
                                          <p:attrName>ppt_y</p:attrName>
                                        </p:attrNameLst>
                                      </p:cBhvr>
                                      <p:rCtr x="-14236" y="5995"/>
                                    </p:animMotion>
                                  </p:childTnLst>
                                </p:cTn>
                              </p:par>
                              <p:par>
                                <p:cTn id="7" presetID="6" presetClass="emph" presetSubtype="0" fill="hold" grpId="1" nodeType="withEffect">
                                  <p:stCondLst>
                                    <p:cond delay="0"/>
                                  </p:stCondLst>
                                  <p:childTnLst>
                                    <p:animScale>
                                      <p:cBhvr>
                                        <p:cTn id="8" dur="2000" fill="hold"/>
                                        <p:tgtEl>
                                          <p:spTgt spid="5"/>
                                        </p:tgtEl>
                                      </p:cBhvr>
                                      <p:by x="75000" y="75000"/>
                                    </p:animScale>
                                  </p:childTnLst>
                                </p:cTn>
                              </p:par>
                              <p:par>
                                <p:cTn id="9" presetID="0" presetClass="path" presetSubtype="0" accel="50000" decel="50000" fill="hold" nodeType="withEffect">
                                  <p:stCondLst>
                                    <p:cond delay="0"/>
                                  </p:stCondLst>
                                  <p:childTnLst>
                                    <p:animMotion origin="layout" path="M -0.00972 0.03726 L 0.3809 0.04143 " pathEditMode="relative" rAng="0" ptsTypes="AA">
                                      <p:cBhvr>
                                        <p:cTn id="10" dur="2000" fill="hold"/>
                                        <p:tgtEl>
                                          <p:spTgt spid="58"/>
                                        </p:tgtEl>
                                        <p:attrNameLst>
                                          <p:attrName>ppt_x</p:attrName>
                                          <p:attrName>ppt_y</p:attrName>
                                        </p:attrNameLst>
                                      </p:cBhvr>
                                      <p:rCtr x="19531" y="208"/>
                                    </p:animMotion>
                                  </p:childTnLst>
                                </p:cTn>
                              </p:par>
                              <p:par>
                                <p:cTn id="11" presetID="6" presetClass="emph" presetSubtype="0" fill="hold" nodeType="withEffect">
                                  <p:stCondLst>
                                    <p:cond delay="0"/>
                                  </p:stCondLst>
                                  <p:childTnLst>
                                    <p:animScale>
                                      <p:cBhvr>
                                        <p:cTn id="12" dur="2000" fill="hold"/>
                                        <p:tgtEl>
                                          <p:spTgt spid="58"/>
                                        </p:tgtEl>
                                      </p:cBhvr>
                                      <p:by x="40000" y="40000"/>
                                    </p:animScale>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wipe(down)">
                                      <p:cBhvr>
                                        <p:cTn id="17" dur="500"/>
                                        <p:tgtEl>
                                          <p:spTgt spid="198"/>
                                        </p:tgtEl>
                                      </p:cBhvr>
                                    </p:animEffect>
                                  </p:childTnLst>
                                </p:cTn>
                              </p:par>
                            </p:childTnLst>
                          </p:cTn>
                        </p:par>
                        <p:par>
                          <p:cTn id="18" fill="hold" nodeType="afterGroup">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206"/>
                                        </p:tgtEl>
                                        <p:attrNameLst>
                                          <p:attrName>style.visibility</p:attrName>
                                        </p:attrNameLst>
                                      </p:cBhvr>
                                      <p:to>
                                        <p:strVal val="visible"/>
                                      </p:to>
                                    </p:set>
                                    <p:animEffect transition="in" filter="wipe(down)">
                                      <p:cBhvr>
                                        <p:cTn id="21" dur="500"/>
                                        <p:tgtEl>
                                          <p:spTgt spid="20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9"/>
                                        </p:tgtEl>
                                        <p:attrNameLst>
                                          <p:attrName>style.visibility</p:attrName>
                                        </p:attrNameLst>
                                      </p:cBhvr>
                                      <p:to>
                                        <p:strVal val="visible"/>
                                      </p:to>
                                    </p:set>
                                    <p:animEffect transition="in" filter="wipe(down)">
                                      <p:cBhvr>
                                        <p:cTn id="24" dur="500"/>
                                        <p:tgtEl>
                                          <p:spTgt spid="19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03"/>
                                        </p:tgtEl>
                                        <p:attrNameLst>
                                          <p:attrName>style.visibility</p:attrName>
                                        </p:attrNameLst>
                                      </p:cBhvr>
                                      <p:to>
                                        <p:strVal val="visible"/>
                                      </p:to>
                                    </p:set>
                                    <p:animEffect transition="in" filter="wipe(down)">
                                      <p:cBhvr>
                                        <p:cTn id="27" dur="500"/>
                                        <p:tgtEl>
                                          <p:spTgt spid="20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01"/>
                                        </p:tgtEl>
                                        <p:attrNameLst>
                                          <p:attrName>style.visibility</p:attrName>
                                        </p:attrNameLst>
                                      </p:cBhvr>
                                      <p:to>
                                        <p:strVal val="visible"/>
                                      </p:to>
                                    </p:set>
                                    <p:animEffect transition="in" filter="wipe(down)">
                                      <p:cBhvr>
                                        <p:cTn id="30" dur="500"/>
                                        <p:tgtEl>
                                          <p:spTgt spid="20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2"/>
                                        </p:tgtEl>
                                        <p:attrNameLst>
                                          <p:attrName>style.visibility</p:attrName>
                                        </p:attrNameLst>
                                      </p:cBhvr>
                                      <p:to>
                                        <p:strVal val="visible"/>
                                      </p:to>
                                    </p:set>
                                    <p:animEffect transition="in" filter="wipe(down)">
                                      <p:cBhvr>
                                        <p:cTn id="33" dur="500"/>
                                        <p:tgtEl>
                                          <p:spTgt spid="20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0"/>
                                        </p:tgtEl>
                                        <p:attrNameLst>
                                          <p:attrName>style.visibility</p:attrName>
                                        </p:attrNameLst>
                                      </p:cBhvr>
                                      <p:to>
                                        <p:strVal val="visible"/>
                                      </p:to>
                                    </p:set>
                                    <p:animEffect transition="in" filter="wipe(down)">
                                      <p:cBhvr>
                                        <p:cTn id="36" dur="500"/>
                                        <p:tgtEl>
                                          <p:spTgt spid="20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04"/>
                                        </p:tgtEl>
                                        <p:attrNameLst>
                                          <p:attrName>style.visibility</p:attrName>
                                        </p:attrNameLst>
                                      </p:cBhvr>
                                      <p:to>
                                        <p:strVal val="visible"/>
                                      </p:to>
                                    </p:set>
                                    <p:animEffect transition="in" filter="wipe(down)">
                                      <p:cBhvr>
                                        <p:cTn id="39" dur="500"/>
                                        <p:tgtEl>
                                          <p:spTgt spid="20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05"/>
                                        </p:tgtEl>
                                        <p:attrNameLst>
                                          <p:attrName>style.visibility</p:attrName>
                                        </p:attrNameLst>
                                      </p:cBhvr>
                                      <p:to>
                                        <p:strVal val="visible"/>
                                      </p:to>
                                    </p:set>
                                    <p:animEffect transition="in" filter="wipe(down)">
                                      <p:cBhvr>
                                        <p:cTn id="42" dur="500"/>
                                        <p:tgtEl>
                                          <p:spTgt spid="20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7"/>
                                        </p:tgtEl>
                                        <p:attrNameLst>
                                          <p:attrName>style.visibility</p:attrName>
                                        </p:attrNameLst>
                                      </p:cBhvr>
                                      <p:to>
                                        <p:strVal val="visible"/>
                                      </p:to>
                                    </p:set>
                                    <p:animEffect transition="in" filter="wipe(down)">
                                      <p:cBhvr>
                                        <p:cTn id="47" dur="500"/>
                                        <p:tgtEl>
                                          <p:spTgt spid="207"/>
                                        </p:tgtEl>
                                      </p:cBhvr>
                                    </p:animEffect>
                                  </p:childTnLst>
                                </p:cTn>
                              </p:par>
                              <p:par>
                                <p:cTn id="48" presetID="3" presetClass="entr" presetSubtype="10" repeatCount="0" fill="hold" nodeType="withEffect">
                                  <p:stCondLst>
                                    <p:cond delay="0"/>
                                  </p:stCondLst>
                                  <p:childTnLst>
                                    <p:set>
                                      <p:cBhvr>
                                        <p:cTn id="49" dur="1" fill="hold">
                                          <p:stCondLst>
                                            <p:cond delay="0"/>
                                          </p:stCondLst>
                                        </p:cTn>
                                        <p:tgtEl>
                                          <p:spTgt spid="216"/>
                                        </p:tgtEl>
                                        <p:attrNameLst>
                                          <p:attrName>style.visibility</p:attrName>
                                        </p:attrNameLst>
                                      </p:cBhvr>
                                      <p:to>
                                        <p:strVal val="visible"/>
                                      </p:to>
                                    </p:set>
                                    <p:animEffect transition="in" filter="blinds(horizontal)">
                                      <p:cBhvr>
                                        <p:cTn id="50" dur="1000"/>
                                        <p:tgtEl>
                                          <p:spTgt spid="216"/>
                                        </p:tgtEl>
                                      </p:cBhvr>
                                    </p:animEffect>
                                  </p:childTnLst>
                                </p:cTn>
                              </p:par>
                              <p:par>
                                <p:cTn id="51" presetID="3" presetClass="entr" presetSubtype="10" repeatCount="0" fill="hold" nodeType="withEffect">
                                  <p:stCondLst>
                                    <p:cond delay="0"/>
                                  </p:stCondLst>
                                  <p:childTnLst>
                                    <p:set>
                                      <p:cBhvr>
                                        <p:cTn id="52" dur="1" fill="hold">
                                          <p:stCondLst>
                                            <p:cond delay="0"/>
                                          </p:stCondLst>
                                        </p:cTn>
                                        <p:tgtEl>
                                          <p:spTgt spid="217"/>
                                        </p:tgtEl>
                                        <p:attrNameLst>
                                          <p:attrName>style.visibility</p:attrName>
                                        </p:attrNameLst>
                                      </p:cBhvr>
                                      <p:to>
                                        <p:strVal val="visible"/>
                                      </p:to>
                                    </p:set>
                                    <p:animEffect transition="in" filter="blinds(horizontal)">
                                      <p:cBhvr>
                                        <p:cTn id="53" dur="1000"/>
                                        <p:tgtEl>
                                          <p:spTgt spid="217"/>
                                        </p:tgtEl>
                                      </p:cBhvr>
                                    </p:animEffect>
                                  </p:childTnLst>
                                </p:cTn>
                              </p:par>
                              <p:par>
                                <p:cTn id="54" presetID="22" presetClass="entr" presetSubtype="4" fill="hold" nodeType="withEffect">
                                  <p:stCondLst>
                                    <p:cond delay="0"/>
                                  </p:stCondLst>
                                  <p:childTnLst>
                                    <p:set>
                                      <p:cBhvr>
                                        <p:cTn id="55" dur="1" fill="hold">
                                          <p:stCondLst>
                                            <p:cond delay="0"/>
                                          </p:stCondLst>
                                        </p:cTn>
                                        <p:tgtEl>
                                          <p:spTgt spid="220"/>
                                        </p:tgtEl>
                                        <p:attrNameLst>
                                          <p:attrName>style.visibility</p:attrName>
                                        </p:attrNameLst>
                                      </p:cBhvr>
                                      <p:to>
                                        <p:strVal val="visible"/>
                                      </p:to>
                                    </p:set>
                                    <p:animEffect transition="in" filter="wipe(down)">
                                      <p:cBhvr>
                                        <p:cTn id="56" dur="1000"/>
                                        <p:tgtEl>
                                          <p:spTgt spid="220"/>
                                        </p:tgtEl>
                                      </p:cBhvr>
                                    </p:animEffect>
                                  </p:childTnLst>
                                </p:cTn>
                              </p:par>
                              <p:par>
                                <p:cTn id="57" presetID="3" presetClass="entr" presetSubtype="10" repeatCount="0" fill="hold" nodeType="withEffect">
                                  <p:stCondLst>
                                    <p:cond delay="0"/>
                                  </p:stCondLst>
                                  <p:childTnLst>
                                    <p:set>
                                      <p:cBhvr>
                                        <p:cTn id="58" dur="1" fill="hold">
                                          <p:stCondLst>
                                            <p:cond delay="0"/>
                                          </p:stCondLst>
                                        </p:cTn>
                                        <p:tgtEl>
                                          <p:spTgt spid="221"/>
                                        </p:tgtEl>
                                        <p:attrNameLst>
                                          <p:attrName>style.visibility</p:attrName>
                                        </p:attrNameLst>
                                      </p:cBhvr>
                                      <p:to>
                                        <p:strVal val="visible"/>
                                      </p:to>
                                    </p:set>
                                    <p:animEffect transition="in" filter="blinds(horizontal)">
                                      <p:cBhvr>
                                        <p:cTn id="59" dur="1000"/>
                                        <p:tgtEl>
                                          <p:spTgt spid="221"/>
                                        </p:tgtEl>
                                      </p:cBhvr>
                                    </p:animEffect>
                                  </p:childTnLst>
                                </p:cTn>
                              </p:par>
                              <p:par>
                                <p:cTn id="60" presetID="3" presetClass="entr" presetSubtype="10" repeatCount="0" fill="hold" nodeType="withEffect">
                                  <p:stCondLst>
                                    <p:cond delay="0"/>
                                  </p:stCondLst>
                                  <p:childTnLst>
                                    <p:set>
                                      <p:cBhvr>
                                        <p:cTn id="61" dur="1" fill="hold">
                                          <p:stCondLst>
                                            <p:cond delay="0"/>
                                          </p:stCondLst>
                                        </p:cTn>
                                        <p:tgtEl>
                                          <p:spTgt spid="222"/>
                                        </p:tgtEl>
                                        <p:attrNameLst>
                                          <p:attrName>style.visibility</p:attrName>
                                        </p:attrNameLst>
                                      </p:cBhvr>
                                      <p:to>
                                        <p:strVal val="visible"/>
                                      </p:to>
                                    </p:set>
                                    <p:animEffect transition="in" filter="blinds(horizontal)">
                                      <p:cBhvr>
                                        <p:cTn id="62" dur="1000"/>
                                        <p:tgtEl>
                                          <p:spTgt spid="222"/>
                                        </p:tgtEl>
                                      </p:cBhvr>
                                    </p:animEffect>
                                  </p:childTnLst>
                                </p:cTn>
                              </p:par>
                            </p:childTnLst>
                          </p:cTn>
                        </p:par>
                        <p:par>
                          <p:cTn id="63" fill="hold" nodeType="afterGroup">
                            <p:stCondLst>
                              <p:cond delay="1000"/>
                            </p:stCondLst>
                            <p:childTnLst>
                              <p:par>
                                <p:cTn id="64" presetID="22" presetClass="entr" presetSubtype="4" fill="hold" grpId="0" nodeType="afterEffect">
                                  <p:stCondLst>
                                    <p:cond delay="0"/>
                                  </p:stCondLst>
                                  <p:childTnLst>
                                    <p:set>
                                      <p:cBhvr>
                                        <p:cTn id="65" dur="1" fill="hold">
                                          <p:stCondLst>
                                            <p:cond delay="0"/>
                                          </p:stCondLst>
                                        </p:cTn>
                                        <p:tgtEl>
                                          <p:spTgt spid="215"/>
                                        </p:tgtEl>
                                        <p:attrNameLst>
                                          <p:attrName>style.visibility</p:attrName>
                                        </p:attrNameLst>
                                      </p:cBhvr>
                                      <p:to>
                                        <p:strVal val="visible"/>
                                      </p:to>
                                    </p:set>
                                    <p:animEffect transition="in" filter="wipe(down)">
                                      <p:cBhvr>
                                        <p:cTn id="66" dur="1000"/>
                                        <p:tgtEl>
                                          <p:spTgt spid="21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10"/>
                                        </p:tgtEl>
                                        <p:attrNameLst>
                                          <p:attrName>style.visibility</p:attrName>
                                        </p:attrNameLst>
                                      </p:cBhvr>
                                      <p:to>
                                        <p:strVal val="visible"/>
                                      </p:to>
                                    </p:set>
                                    <p:animEffect transition="in" filter="wipe(down)">
                                      <p:cBhvr>
                                        <p:cTn id="69" dur="1000"/>
                                        <p:tgtEl>
                                          <p:spTgt spid="210"/>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nodeType="clickEffect">
                                  <p:stCondLst>
                                    <p:cond delay="0"/>
                                  </p:stCondLst>
                                  <p:childTnLst>
                                    <p:set>
                                      <p:cBhvr>
                                        <p:cTn id="73" dur="1" fill="hold">
                                          <p:stCondLst>
                                            <p:cond delay="0"/>
                                          </p:stCondLst>
                                        </p:cTn>
                                        <p:tgtEl>
                                          <p:spTgt spid="218"/>
                                        </p:tgtEl>
                                        <p:attrNameLst>
                                          <p:attrName>style.visibility</p:attrName>
                                        </p:attrNameLst>
                                      </p:cBhvr>
                                      <p:to>
                                        <p:strVal val="visible"/>
                                      </p:to>
                                    </p:set>
                                    <p:animEffect transition="in" filter="wipe(down)">
                                      <p:cBhvr>
                                        <p:cTn id="74" dur="500"/>
                                        <p:tgtEl>
                                          <p:spTgt spid="218"/>
                                        </p:tgtEl>
                                      </p:cBhvr>
                                    </p:animEffect>
                                  </p:childTnLst>
                                </p:cTn>
                              </p:par>
                              <p:par>
                                <p:cTn id="75" presetID="22" presetClass="entr" presetSubtype="4" fill="hold" nodeType="withEffect">
                                  <p:stCondLst>
                                    <p:cond delay="0"/>
                                  </p:stCondLst>
                                  <p:childTnLst>
                                    <p:set>
                                      <p:cBhvr>
                                        <p:cTn id="76" dur="1" fill="hold">
                                          <p:stCondLst>
                                            <p:cond delay="0"/>
                                          </p:stCondLst>
                                        </p:cTn>
                                        <p:tgtEl>
                                          <p:spTgt spid="219"/>
                                        </p:tgtEl>
                                        <p:attrNameLst>
                                          <p:attrName>style.visibility</p:attrName>
                                        </p:attrNameLst>
                                      </p:cBhvr>
                                      <p:to>
                                        <p:strVal val="visible"/>
                                      </p:to>
                                    </p:set>
                                    <p:animEffect transition="in" filter="wipe(down)">
                                      <p:cBhvr>
                                        <p:cTn id="77" dur="500"/>
                                        <p:tgtEl>
                                          <p:spTgt spid="219"/>
                                        </p:tgtEl>
                                      </p:cBhvr>
                                    </p:animEffect>
                                  </p:childTnLst>
                                </p:cTn>
                              </p:par>
                              <p:par>
                                <p:cTn id="78" presetID="22" presetClass="entr" presetSubtype="4" fill="hold" nodeType="withEffect">
                                  <p:stCondLst>
                                    <p:cond delay="0"/>
                                  </p:stCondLst>
                                  <p:childTnLst>
                                    <p:set>
                                      <p:cBhvr>
                                        <p:cTn id="79" dur="1" fill="hold">
                                          <p:stCondLst>
                                            <p:cond delay="0"/>
                                          </p:stCondLst>
                                        </p:cTn>
                                        <p:tgtEl>
                                          <p:spTgt spid="223"/>
                                        </p:tgtEl>
                                        <p:attrNameLst>
                                          <p:attrName>style.visibility</p:attrName>
                                        </p:attrNameLst>
                                      </p:cBhvr>
                                      <p:to>
                                        <p:strVal val="visible"/>
                                      </p:to>
                                    </p:set>
                                    <p:animEffect transition="in" filter="wipe(down)">
                                      <p:cBhvr>
                                        <p:cTn id="80" dur="500"/>
                                        <p:tgtEl>
                                          <p:spTgt spid="223"/>
                                        </p:tgtEl>
                                      </p:cBhvr>
                                    </p:animEffect>
                                  </p:childTnLst>
                                </p:cTn>
                              </p:par>
                              <p:par>
                                <p:cTn id="81" presetID="22" presetClass="entr" presetSubtype="4" fill="hold" nodeType="withEffect">
                                  <p:stCondLst>
                                    <p:cond delay="0"/>
                                  </p:stCondLst>
                                  <p:childTnLst>
                                    <p:set>
                                      <p:cBhvr>
                                        <p:cTn id="82" dur="1" fill="hold">
                                          <p:stCondLst>
                                            <p:cond delay="0"/>
                                          </p:stCondLst>
                                        </p:cTn>
                                        <p:tgtEl>
                                          <p:spTgt spid="224"/>
                                        </p:tgtEl>
                                        <p:attrNameLst>
                                          <p:attrName>style.visibility</p:attrName>
                                        </p:attrNameLst>
                                      </p:cBhvr>
                                      <p:to>
                                        <p:strVal val="visible"/>
                                      </p:to>
                                    </p:set>
                                    <p:animEffect transition="in" filter="wipe(down)">
                                      <p:cBhvr>
                                        <p:cTn id="83" dur="500"/>
                                        <p:tgtEl>
                                          <p:spTgt spid="224"/>
                                        </p:tgtEl>
                                      </p:cBhvr>
                                    </p:animEffect>
                                  </p:childTnLst>
                                </p:cTn>
                              </p:par>
                              <p:par>
                                <p:cTn id="84" presetID="22" presetClass="entr" presetSubtype="4" fill="hold" nodeType="withEffect">
                                  <p:stCondLst>
                                    <p:cond delay="0"/>
                                  </p:stCondLst>
                                  <p:childTnLst>
                                    <p:set>
                                      <p:cBhvr>
                                        <p:cTn id="85" dur="1" fill="hold">
                                          <p:stCondLst>
                                            <p:cond delay="0"/>
                                          </p:stCondLst>
                                        </p:cTn>
                                        <p:tgtEl>
                                          <p:spTgt spid="225"/>
                                        </p:tgtEl>
                                        <p:attrNameLst>
                                          <p:attrName>style.visibility</p:attrName>
                                        </p:attrNameLst>
                                      </p:cBhvr>
                                      <p:to>
                                        <p:strVal val="visible"/>
                                      </p:to>
                                    </p:set>
                                    <p:animEffect transition="in" filter="wipe(down)">
                                      <p:cBhvr>
                                        <p:cTn id="86" dur="500"/>
                                        <p:tgtEl>
                                          <p:spTgt spid="225"/>
                                        </p:tgtEl>
                                      </p:cBhvr>
                                    </p:animEffect>
                                  </p:childTnLst>
                                </p:cTn>
                              </p:par>
                              <p:par>
                                <p:cTn id="87" presetID="22" presetClass="entr" presetSubtype="4" fill="hold" nodeType="withEffect">
                                  <p:stCondLst>
                                    <p:cond delay="0"/>
                                  </p:stCondLst>
                                  <p:childTnLst>
                                    <p:set>
                                      <p:cBhvr>
                                        <p:cTn id="88" dur="1" fill="hold">
                                          <p:stCondLst>
                                            <p:cond delay="0"/>
                                          </p:stCondLst>
                                        </p:cTn>
                                        <p:tgtEl>
                                          <p:spTgt spid="226"/>
                                        </p:tgtEl>
                                        <p:attrNameLst>
                                          <p:attrName>style.visibility</p:attrName>
                                        </p:attrNameLst>
                                      </p:cBhvr>
                                      <p:to>
                                        <p:strVal val="visible"/>
                                      </p:to>
                                    </p:set>
                                    <p:animEffect transition="in" filter="wipe(down)">
                                      <p:cBhvr>
                                        <p:cTn id="89" dur="500"/>
                                        <p:tgtEl>
                                          <p:spTgt spid="226"/>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08"/>
                                        </p:tgtEl>
                                        <p:attrNameLst>
                                          <p:attrName>style.visibility</p:attrName>
                                        </p:attrNameLst>
                                      </p:cBhvr>
                                      <p:to>
                                        <p:strVal val="visible"/>
                                      </p:to>
                                    </p:set>
                                    <p:animEffect transition="in" filter="wipe(down)">
                                      <p:cBhvr>
                                        <p:cTn id="92" dur="500"/>
                                        <p:tgtEl>
                                          <p:spTgt spid="208"/>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212"/>
                                        </p:tgtEl>
                                        <p:attrNameLst>
                                          <p:attrName>style.visibility</p:attrName>
                                        </p:attrNameLst>
                                      </p:cBhvr>
                                      <p:to>
                                        <p:strVal val="visible"/>
                                      </p:to>
                                    </p:set>
                                    <p:animEffect transition="in" filter="wipe(down)">
                                      <p:cBhvr>
                                        <p:cTn id="95" dur="500"/>
                                        <p:tgtEl>
                                          <p:spTgt spid="21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11"/>
                                        </p:tgtEl>
                                        <p:attrNameLst>
                                          <p:attrName>style.visibility</p:attrName>
                                        </p:attrNameLst>
                                      </p:cBhvr>
                                      <p:to>
                                        <p:strVal val="visible"/>
                                      </p:to>
                                    </p:set>
                                    <p:animEffect transition="in" filter="wipe(down)">
                                      <p:cBhvr>
                                        <p:cTn id="98" dur="500"/>
                                        <p:tgtEl>
                                          <p:spTgt spid="21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209"/>
                                        </p:tgtEl>
                                        <p:attrNameLst>
                                          <p:attrName>style.visibility</p:attrName>
                                        </p:attrNameLst>
                                      </p:cBhvr>
                                      <p:to>
                                        <p:strVal val="visible"/>
                                      </p:to>
                                    </p:set>
                                    <p:animEffect transition="in" filter="wipe(down)">
                                      <p:cBhvr>
                                        <p:cTn id="101" dur="500"/>
                                        <p:tgtEl>
                                          <p:spTgt spid="209"/>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213"/>
                                        </p:tgtEl>
                                        <p:attrNameLst>
                                          <p:attrName>style.visibility</p:attrName>
                                        </p:attrNameLst>
                                      </p:cBhvr>
                                      <p:to>
                                        <p:strVal val="visible"/>
                                      </p:to>
                                    </p:set>
                                    <p:animEffect transition="in" filter="wipe(down)">
                                      <p:cBhvr>
                                        <p:cTn id="104" dur="500"/>
                                        <p:tgtEl>
                                          <p:spTgt spid="213"/>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14"/>
                                        </p:tgtEl>
                                        <p:attrNameLst>
                                          <p:attrName>style.visibility</p:attrName>
                                        </p:attrNameLst>
                                      </p:cBhvr>
                                      <p:to>
                                        <p:strVal val="visible"/>
                                      </p:to>
                                    </p:set>
                                    <p:animEffect transition="in" filter="wipe(down)">
                                      <p:cBhvr>
                                        <p:cTn id="107" dur="500"/>
                                        <p:tgtEl>
                                          <p:spTgt spid="21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227"/>
                                        </p:tgtEl>
                                        <p:attrNameLst>
                                          <p:attrName>style.visibility</p:attrName>
                                        </p:attrNameLst>
                                      </p:cBhvr>
                                      <p:to>
                                        <p:strVal val="visible"/>
                                      </p:to>
                                    </p:set>
                                    <p:animEffect transition="in" filter="wipe(down)">
                                      <p:cBhvr>
                                        <p:cTn id="112" dur="500"/>
                                        <p:tgtEl>
                                          <p:spTgt spid="227"/>
                                        </p:tgtEl>
                                      </p:cBhvr>
                                    </p:animEffect>
                                  </p:childTnLst>
                                </p:cTn>
                              </p:par>
                            </p:childTnLst>
                          </p:cTn>
                        </p:par>
                        <p:par>
                          <p:cTn id="113" fill="hold" nodeType="afterGroup">
                            <p:stCondLst>
                              <p:cond delay="500"/>
                            </p:stCondLst>
                            <p:childTnLst>
                              <p:par>
                                <p:cTn id="114" presetID="1" presetClass="entr" presetSubtype="0" fill="hold" grpId="0" nodeType="afterEffect">
                                  <p:stCondLst>
                                    <p:cond delay="0"/>
                                  </p:stCondLst>
                                  <p:childTnLst>
                                    <p:set>
                                      <p:cBhvr>
                                        <p:cTn id="115" dur="1" fill="hold">
                                          <p:stCondLst>
                                            <p:cond delay="0"/>
                                          </p:stCondLst>
                                        </p:cTn>
                                        <p:tgtEl>
                                          <p:spTgt spid="228"/>
                                        </p:tgtEl>
                                        <p:attrNameLst>
                                          <p:attrName>style.visibility</p:attrName>
                                        </p:attrNameLst>
                                      </p:cBhvr>
                                      <p:to>
                                        <p:strVal val="visible"/>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2" fill="hold" nodeType="clickEffect">
                                  <p:stCondLst>
                                    <p:cond delay="0"/>
                                  </p:stCondLst>
                                  <p:childTnLst>
                                    <p:set>
                                      <p:cBhvr>
                                        <p:cTn id="119" dur="1" fill="hold">
                                          <p:stCondLst>
                                            <p:cond delay="0"/>
                                          </p:stCondLst>
                                        </p:cTn>
                                        <p:tgtEl>
                                          <p:spTgt spid="188"/>
                                        </p:tgtEl>
                                        <p:attrNameLst>
                                          <p:attrName>style.visibility</p:attrName>
                                        </p:attrNameLst>
                                      </p:cBhvr>
                                      <p:to>
                                        <p:strVal val="visible"/>
                                      </p:to>
                                    </p:set>
                                    <p:animEffect transition="in" filter="wipe(right)">
                                      <p:cBhvr>
                                        <p:cTn id="120" dur="500"/>
                                        <p:tgtEl>
                                          <p:spTgt spid="188"/>
                                        </p:tgtEl>
                                      </p:cBhvr>
                                    </p:animEffect>
                                  </p:childTnLst>
                                </p:cTn>
                              </p:par>
                              <p:par>
                                <p:cTn id="121" presetID="22" presetClass="entr" presetSubtype="2" fill="hold" grpId="0" nodeType="withEffect">
                                  <p:stCondLst>
                                    <p:cond delay="0"/>
                                  </p:stCondLst>
                                  <p:childTnLst>
                                    <p:set>
                                      <p:cBhvr>
                                        <p:cTn id="122" dur="1" fill="hold">
                                          <p:stCondLst>
                                            <p:cond delay="0"/>
                                          </p:stCondLst>
                                        </p:cTn>
                                        <p:tgtEl>
                                          <p:spTgt spid="191"/>
                                        </p:tgtEl>
                                        <p:attrNameLst>
                                          <p:attrName>style.visibility</p:attrName>
                                        </p:attrNameLst>
                                      </p:cBhvr>
                                      <p:to>
                                        <p:strVal val="visible"/>
                                      </p:to>
                                    </p:set>
                                    <p:animEffect transition="in" filter="wipe(right)">
                                      <p:cBhvr>
                                        <p:cTn id="123" dur="500"/>
                                        <p:tgtEl>
                                          <p:spTgt spid="191"/>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194"/>
                                        </p:tgtEl>
                                        <p:attrNameLst>
                                          <p:attrName>style.visibility</p:attrName>
                                        </p:attrNameLst>
                                      </p:cBhvr>
                                      <p:to>
                                        <p:strVal val="visible"/>
                                      </p:to>
                                    </p:set>
                                    <p:animEffect transition="in" filter="wipe(left)">
                                      <p:cBhvr>
                                        <p:cTn id="128" dur="500"/>
                                        <p:tgtEl>
                                          <p:spTgt spid="194"/>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230"/>
                                        </p:tgtEl>
                                        <p:attrNameLst>
                                          <p:attrName>style.visibility</p:attrName>
                                        </p:attrNameLst>
                                      </p:cBhvr>
                                      <p:to>
                                        <p:strVal val="visible"/>
                                      </p:to>
                                    </p:set>
                                    <p:animEffect transition="in" filter="wipe(right)">
                                      <p:cBhvr>
                                        <p:cTn id="131" dur="500"/>
                                        <p:tgtEl>
                                          <p:spTgt spid="23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95"/>
                                        </p:tgtEl>
                                        <p:attrNameLst>
                                          <p:attrName>style.visibility</p:attrName>
                                        </p:attrNameLst>
                                      </p:cBhvr>
                                      <p:to>
                                        <p:strVal val="visible"/>
                                      </p:to>
                                    </p:set>
                                    <p:animEffect transition="in" filter="fade">
                                      <p:cBhvr>
                                        <p:cTn id="134" dur="500"/>
                                        <p:tgtEl>
                                          <p:spTgt spid="195"/>
                                        </p:tgtEl>
                                      </p:cBhvr>
                                    </p:animEffect>
                                  </p:childTnLst>
                                </p:cTn>
                              </p:par>
                            </p:childTnLst>
                          </p:cTn>
                        </p:par>
                        <p:par>
                          <p:cTn id="135" fill="hold" nodeType="afterGroup">
                            <p:stCondLst>
                              <p:cond delay="500"/>
                            </p:stCondLst>
                            <p:childTnLst>
                              <p:par>
                                <p:cTn id="136" presetID="10" presetClass="entr" presetSubtype="0" fill="hold" nodeType="afterEffect">
                                  <p:stCondLst>
                                    <p:cond delay="0"/>
                                  </p:stCondLst>
                                  <p:childTnLst>
                                    <p:set>
                                      <p:cBhvr>
                                        <p:cTn id="137" dur="1" fill="hold">
                                          <p:stCondLst>
                                            <p:cond delay="0"/>
                                          </p:stCondLst>
                                        </p:cTn>
                                        <p:tgtEl>
                                          <p:spTgt spid="235"/>
                                        </p:tgtEl>
                                        <p:attrNameLst>
                                          <p:attrName>style.visibility</p:attrName>
                                        </p:attrNameLst>
                                      </p:cBhvr>
                                      <p:to>
                                        <p:strVal val="visible"/>
                                      </p:to>
                                    </p:set>
                                    <p:animEffect transition="in" filter="fade">
                                      <p:cBhvr>
                                        <p:cTn id="138" dur="500"/>
                                        <p:tgtEl>
                                          <p:spTgt spid="235"/>
                                        </p:tgtEl>
                                      </p:cBhvr>
                                    </p:animEffect>
                                  </p:childTnLst>
                                </p:cTn>
                              </p:par>
                              <p:par>
                                <p:cTn id="139" presetID="10" presetClass="entr" presetSubtype="0" fill="hold" nodeType="withEffect">
                                  <p:stCondLst>
                                    <p:cond delay="0"/>
                                  </p:stCondLst>
                                  <p:childTnLst>
                                    <p:set>
                                      <p:cBhvr>
                                        <p:cTn id="140" dur="1" fill="hold">
                                          <p:stCondLst>
                                            <p:cond delay="0"/>
                                          </p:stCondLst>
                                        </p:cTn>
                                        <p:tgtEl>
                                          <p:spTgt spid="232"/>
                                        </p:tgtEl>
                                        <p:attrNameLst>
                                          <p:attrName>style.visibility</p:attrName>
                                        </p:attrNameLst>
                                      </p:cBhvr>
                                      <p:to>
                                        <p:strVal val="visible"/>
                                      </p:to>
                                    </p:set>
                                    <p:animEffect transition="in" filter="fade">
                                      <p:cBhvr>
                                        <p:cTn id="141" dur="500"/>
                                        <p:tgtEl>
                                          <p:spTgt spid="2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93"/>
                                        </p:tgtEl>
                                        <p:attrNameLst>
                                          <p:attrName>style.visibility</p:attrName>
                                        </p:attrNameLst>
                                      </p:cBhvr>
                                      <p:to>
                                        <p:strVal val="visible"/>
                                      </p:to>
                                    </p:set>
                                    <p:animEffect transition="in" filter="wipe(left)">
                                      <p:cBhvr>
                                        <p:cTn id="146" dur="500"/>
                                        <p:tgtEl>
                                          <p:spTgt spid="193"/>
                                        </p:tgtEl>
                                      </p:cBhvr>
                                    </p:animEffect>
                                  </p:childTnLst>
                                </p:cTn>
                              </p:par>
                              <p:par>
                                <p:cTn id="147" presetID="22" presetClass="entr" presetSubtype="2" fill="hold" grpId="0" nodeType="withEffect">
                                  <p:stCondLst>
                                    <p:cond delay="0"/>
                                  </p:stCondLst>
                                  <p:childTnLst>
                                    <p:set>
                                      <p:cBhvr>
                                        <p:cTn id="148" dur="1" fill="hold">
                                          <p:stCondLst>
                                            <p:cond delay="0"/>
                                          </p:stCondLst>
                                        </p:cTn>
                                        <p:tgtEl>
                                          <p:spTgt spid="229"/>
                                        </p:tgtEl>
                                        <p:attrNameLst>
                                          <p:attrName>style.visibility</p:attrName>
                                        </p:attrNameLst>
                                      </p:cBhvr>
                                      <p:to>
                                        <p:strVal val="visible"/>
                                      </p:to>
                                    </p:set>
                                    <p:animEffect transition="in" filter="wipe(right)">
                                      <p:cBhvr>
                                        <p:cTn id="149" dur="500"/>
                                        <p:tgtEl>
                                          <p:spTgt spid="229"/>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96"/>
                                        </p:tgtEl>
                                        <p:attrNameLst>
                                          <p:attrName>style.visibility</p:attrName>
                                        </p:attrNameLst>
                                      </p:cBhvr>
                                      <p:to>
                                        <p:strVal val="visible"/>
                                      </p:to>
                                    </p:set>
                                    <p:animEffect transition="in" filter="fade">
                                      <p:cBhvr>
                                        <p:cTn id="152" dur="500"/>
                                        <p:tgtEl>
                                          <p:spTgt spid="196"/>
                                        </p:tgtEl>
                                      </p:cBhvr>
                                    </p:animEffect>
                                  </p:childTnLst>
                                </p:cTn>
                              </p:par>
                            </p:childTnLst>
                          </p:cTn>
                        </p:par>
                        <p:par>
                          <p:cTn id="153" fill="hold" nodeType="afterGroup">
                            <p:stCondLst>
                              <p:cond delay="500"/>
                            </p:stCondLst>
                            <p:childTnLst>
                              <p:par>
                                <p:cTn id="154" presetID="10" presetClass="entr" presetSubtype="0" fill="hold" nodeType="afterEffect">
                                  <p:stCondLst>
                                    <p:cond delay="0"/>
                                  </p:stCondLst>
                                  <p:childTnLst>
                                    <p:set>
                                      <p:cBhvr>
                                        <p:cTn id="155" dur="1" fill="hold">
                                          <p:stCondLst>
                                            <p:cond delay="0"/>
                                          </p:stCondLst>
                                        </p:cTn>
                                        <p:tgtEl>
                                          <p:spTgt spid="236"/>
                                        </p:tgtEl>
                                        <p:attrNameLst>
                                          <p:attrName>style.visibility</p:attrName>
                                        </p:attrNameLst>
                                      </p:cBhvr>
                                      <p:to>
                                        <p:strVal val="visible"/>
                                      </p:to>
                                    </p:set>
                                    <p:animEffect transition="in" filter="fade">
                                      <p:cBhvr>
                                        <p:cTn id="156" dur="500"/>
                                        <p:tgtEl>
                                          <p:spTgt spid="236"/>
                                        </p:tgtEl>
                                      </p:cBhvr>
                                    </p:animEffect>
                                  </p:childTnLst>
                                </p:cTn>
                              </p:par>
                              <p:par>
                                <p:cTn id="157" presetID="10" presetClass="entr" presetSubtype="0" fill="hold" nodeType="withEffect">
                                  <p:stCondLst>
                                    <p:cond delay="0"/>
                                  </p:stCondLst>
                                  <p:childTnLst>
                                    <p:set>
                                      <p:cBhvr>
                                        <p:cTn id="158" dur="1" fill="hold">
                                          <p:stCondLst>
                                            <p:cond delay="0"/>
                                          </p:stCondLst>
                                        </p:cTn>
                                        <p:tgtEl>
                                          <p:spTgt spid="233"/>
                                        </p:tgtEl>
                                        <p:attrNameLst>
                                          <p:attrName>style.visibility</p:attrName>
                                        </p:attrNameLst>
                                      </p:cBhvr>
                                      <p:to>
                                        <p:strVal val="visible"/>
                                      </p:to>
                                    </p:set>
                                    <p:animEffect transition="in" filter="fade">
                                      <p:cBhvr>
                                        <p:cTn id="159" dur="500"/>
                                        <p:tgtEl>
                                          <p:spTgt spid="233"/>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92"/>
                                        </p:tgtEl>
                                        <p:attrNameLst>
                                          <p:attrName>style.visibility</p:attrName>
                                        </p:attrNameLst>
                                      </p:cBhvr>
                                      <p:to>
                                        <p:strVal val="visible"/>
                                      </p:to>
                                    </p:set>
                                    <p:animEffect transition="in" filter="wipe(left)">
                                      <p:cBhvr>
                                        <p:cTn id="164" dur="500"/>
                                        <p:tgtEl>
                                          <p:spTgt spid="192"/>
                                        </p:tgtEl>
                                      </p:cBhvr>
                                    </p:animEffect>
                                  </p:childTnLst>
                                </p:cTn>
                              </p:par>
                              <p:par>
                                <p:cTn id="165" presetID="22" presetClass="entr" presetSubtype="2" fill="hold" grpId="0" nodeType="withEffect">
                                  <p:stCondLst>
                                    <p:cond delay="0"/>
                                  </p:stCondLst>
                                  <p:childTnLst>
                                    <p:set>
                                      <p:cBhvr>
                                        <p:cTn id="166" dur="1" fill="hold">
                                          <p:stCondLst>
                                            <p:cond delay="0"/>
                                          </p:stCondLst>
                                        </p:cTn>
                                        <p:tgtEl>
                                          <p:spTgt spid="231"/>
                                        </p:tgtEl>
                                        <p:attrNameLst>
                                          <p:attrName>style.visibility</p:attrName>
                                        </p:attrNameLst>
                                      </p:cBhvr>
                                      <p:to>
                                        <p:strVal val="visible"/>
                                      </p:to>
                                    </p:set>
                                    <p:animEffect transition="in" filter="wipe(right)">
                                      <p:cBhvr>
                                        <p:cTn id="167" dur="500"/>
                                        <p:tgtEl>
                                          <p:spTgt spid="231"/>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97"/>
                                        </p:tgtEl>
                                        <p:attrNameLst>
                                          <p:attrName>style.visibility</p:attrName>
                                        </p:attrNameLst>
                                      </p:cBhvr>
                                      <p:to>
                                        <p:strVal val="visible"/>
                                      </p:to>
                                    </p:set>
                                    <p:animEffect transition="in" filter="fade">
                                      <p:cBhvr>
                                        <p:cTn id="170" dur="500"/>
                                        <p:tgtEl>
                                          <p:spTgt spid="197"/>
                                        </p:tgtEl>
                                      </p:cBhvr>
                                    </p:animEffect>
                                  </p:childTnLst>
                                </p:cTn>
                              </p:par>
                            </p:childTnLst>
                          </p:cTn>
                        </p:par>
                        <p:par>
                          <p:cTn id="171" fill="hold" nodeType="afterGroup">
                            <p:stCondLst>
                              <p:cond delay="500"/>
                            </p:stCondLst>
                            <p:childTnLst>
                              <p:par>
                                <p:cTn id="172" presetID="10" presetClass="entr" presetSubtype="0" fill="hold" nodeType="afterEffect">
                                  <p:stCondLst>
                                    <p:cond delay="0"/>
                                  </p:stCondLst>
                                  <p:childTnLst>
                                    <p:set>
                                      <p:cBhvr>
                                        <p:cTn id="173" dur="1" fill="hold">
                                          <p:stCondLst>
                                            <p:cond delay="0"/>
                                          </p:stCondLst>
                                        </p:cTn>
                                        <p:tgtEl>
                                          <p:spTgt spid="237"/>
                                        </p:tgtEl>
                                        <p:attrNameLst>
                                          <p:attrName>style.visibility</p:attrName>
                                        </p:attrNameLst>
                                      </p:cBhvr>
                                      <p:to>
                                        <p:strVal val="visible"/>
                                      </p:to>
                                    </p:set>
                                    <p:animEffect transition="in" filter="fade">
                                      <p:cBhvr>
                                        <p:cTn id="174" dur="500"/>
                                        <p:tgtEl>
                                          <p:spTgt spid="237"/>
                                        </p:tgtEl>
                                      </p:cBhvr>
                                    </p:animEffect>
                                  </p:childTnLst>
                                </p:cTn>
                              </p:par>
                              <p:par>
                                <p:cTn id="175" presetID="10" presetClass="entr" presetSubtype="0" fill="hold" nodeType="withEffect">
                                  <p:stCondLst>
                                    <p:cond delay="0"/>
                                  </p:stCondLst>
                                  <p:childTnLst>
                                    <p:set>
                                      <p:cBhvr>
                                        <p:cTn id="176" dur="1" fill="hold">
                                          <p:stCondLst>
                                            <p:cond delay="0"/>
                                          </p:stCondLst>
                                        </p:cTn>
                                        <p:tgtEl>
                                          <p:spTgt spid="234"/>
                                        </p:tgtEl>
                                        <p:attrNameLst>
                                          <p:attrName>style.visibility</p:attrName>
                                        </p:attrNameLst>
                                      </p:cBhvr>
                                      <p:to>
                                        <p:strVal val="visible"/>
                                      </p:to>
                                    </p:set>
                                    <p:animEffect transition="in" filter="fade">
                                      <p:cBhvr>
                                        <p:cTn id="177" dur="500"/>
                                        <p:tgtEl>
                                          <p:spTgt spid="234"/>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2" presetClass="entr" presetSubtype="4" fill="hold" grpId="0" nodeType="clickEffect">
                                  <p:stCondLst>
                                    <p:cond delay="0"/>
                                  </p:stCondLst>
                                  <p:childTnLst>
                                    <p:set>
                                      <p:cBhvr>
                                        <p:cTn id="181" dur="1" fill="hold">
                                          <p:stCondLst>
                                            <p:cond delay="0"/>
                                          </p:stCondLst>
                                        </p:cTn>
                                        <p:tgtEl>
                                          <p:spTgt spid="238"/>
                                        </p:tgtEl>
                                        <p:attrNameLst>
                                          <p:attrName>style.visibility</p:attrName>
                                        </p:attrNameLst>
                                      </p:cBhvr>
                                      <p:to>
                                        <p:strVal val="visible"/>
                                      </p:to>
                                    </p:set>
                                    <p:animEffect transition="in" filter="wipe(down)">
                                      <p:cBhvr>
                                        <p:cTn id="182" dur="500"/>
                                        <p:tgtEl>
                                          <p:spTgt spid="238"/>
                                        </p:tgtEl>
                                      </p:cBhvr>
                                    </p:animEffect>
                                  </p:childTnLst>
                                </p:cTn>
                              </p:par>
                            </p:childTnLst>
                          </p:cTn>
                        </p:par>
                        <p:par>
                          <p:cTn id="183" fill="hold" nodeType="afterGroup">
                            <p:stCondLst>
                              <p:cond delay="500"/>
                            </p:stCondLst>
                            <p:childTnLst>
                              <p:par>
                                <p:cTn id="184" presetID="22" presetClass="entr" presetSubtype="4" fill="hold" grpId="0" nodeType="afterEffect">
                                  <p:stCondLst>
                                    <p:cond delay="0"/>
                                  </p:stCondLst>
                                  <p:childTnLst>
                                    <p:set>
                                      <p:cBhvr>
                                        <p:cTn id="185" dur="1" fill="hold">
                                          <p:stCondLst>
                                            <p:cond delay="0"/>
                                          </p:stCondLst>
                                        </p:cTn>
                                        <p:tgtEl>
                                          <p:spTgt spid="239"/>
                                        </p:tgtEl>
                                        <p:attrNameLst>
                                          <p:attrName>style.visibility</p:attrName>
                                        </p:attrNameLst>
                                      </p:cBhvr>
                                      <p:to>
                                        <p:strVal val="visible"/>
                                      </p:to>
                                    </p:set>
                                    <p:animEffect transition="in" filter="wipe(down)">
                                      <p:cBhvr>
                                        <p:cTn id="186" dur="500"/>
                                        <p:tgtEl>
                                          <p:spTgt spid="239"/>
                                        </p:tgtEl>
                                      </p:cBhvr>
                                    </p:animEffect>
                                  </p:childTnLst>
                                </p:cTn>
                              </p:par>
                            </p:childTnLst>
                          </p:cTn>
                        </p:par>
                        <p:par>
                          <p:cTn id="187" fill="hold" nodeType="afterGroup">
                            <p:stCondLst>
                              <p:cond delay="1000"/>
                            </p:stCondLst>
                            <p:childTnLst>
                              <p:par>
                                <p:cTn id="188" presetID="22" presetClass="entr" presetSubtype="4" fill="hold" grpId="0" nodeType="afterEffect">
                                  <p:stCondLst>
                                    <p:cond delay="0"/>
                                  </p:stCondLst>
                                  <p:childTnLst>
                                    <p:set>
                                      <p:cBhvr>
                                        <p:cTn id="189" dur="1" fill="hold">
                                          <p:stCondLst>
                                            <p:cond delay="0"/>
                                          </p:stCondLst>
                                        </p:cTn>
                                        <p:tgtEl>
                                          <p:spTgt spid="240"/>
                                        </p:tgtEl>
                                        <p:attrNameLst>
                                          <p:attrName>style.visibility</p:attrName>
                                        </p:attrNameLst>
                                      </p:cBhvr>
                                      <p:to>
                                        <p:strVal val="visible"/>
                                      </p:to>
                                    </p:set>
                                    <p:animEffect transition="in" filter="wipe(down)">
                                      <p:cBhvr>
                                        <p:cTn id="190" dur="500"/>
                                        <p:tgtEl>
                                          <p:spTgt spid="240"/>
                                        </p:tgtEl>
                                      </p:cBhvr>
                                    </p:animEffect>
                                  </p:childTnLst>
                                </p:cTn>
                              </p:par>
                            </p:childTnLst>
                          </p:cTn>
                        </p:par>
                        <p:par>
                          <p:cTn id="191" fill="hold" nodeType="afterGroup">
                            <p:stCondLst>
                              <p:cond delay="1500"/>
                            </p:stCondLst>
                            <p:childTnLst>
                              <p:par>
                                <p:cTn id="192" presetID="10" presetClass="entr" presetSubtype="0" fill="hold" grpId="0" nodeType="afterEffect">
                                  <p:stCondLst>
                                    <p:cond delay="0"/>
                                  </p:stCondLst>
                                  <p:childTnLst>
                                    <p:set>
                                      <p:cBhvr>
                                        <p:cTn id="193" dur="1" fill="hold">
                                          <p:stCondLst>
                                            <p:cond delay="0"/>
                                          </p:stCondLst>
                                        </p:cTn>
                                        <p:tgtEl>
                                          <p:spTgt spid="241"/>
                                        </p:tgtEl>
                                        <p:attrNameLst>
                                          <p:attrName>style.visibility</p:attrName>
                                        </p:attrNameLst>
                                      </p:cBhvr>
                                      <p:to>
                                        <p:strVal val="visible"/>
                                      </p:to>
                                    </p:set>
                                    <p:animEffect transition="in" filter="fade">
                                      <p:cBhvr>
                                        <p:cTn id="194"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27" grpId="0" animBg="1"/>
      <p:bldP spid="228" grpId="0" animBg="1"/>
      <p:bldP spid="229" grpId="0" animBg="1"/>
      <p:bldP spid="230" grpId="0" animBg="1"/>
      <p:bldP spid="231" grpId="0" animBg="1"/>
      <p:bldP spid="238" grpId="0" animBg="1"/>
      <p:bldP spid="239" grpId="0" animBg="1"/>
      <p:bldP spid="240" grpId="0" animBg="1"/>
      <p:bldP spid="24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a:spLocks noChangeArrowheads="1"/>
          </p:cNvSpPr>
          <p:nvPr/>
        </p:nvSpPr>
        <p:spPr bwMode="auto">
          <a:xfrm>
            <a:off x="1430338" y="4287838"/>
            <a:ext cx="18129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ltLang="zh-CN" sz="1200">
                <a:cs typeface="宋体" charset="0"/>
              </a:rPr>
              <a:t>(a) Parallel co-attention</a:t>
            </a:r>
            <a:endParaRPr lang="en-US" sz="1200"/>
          </a:p>
        </p:txBody>
      </p:sp>
      <p:cxnSp>
        <p:nvCxnSpPr>
          <p:cNvPr id="88" name="Elbow Connector 87"/>
          <p:cNvCxnSpPr/>
          <p:nvPr/>
        </p:nvCxnSpPr>
        <p:spPr>
          <a:xfrm flipV="1">
            <a:off x="2466975" y="2646363"/>
            <a:ext cx="319088" cy="246062"/>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76" name="Group 175"/>
          <p:cNvGrpSpPr>
            <a:grpSpLocks/>
          </p:cNvGrpSpPr>
          <p:nvPr/>
        </p:nvGrpSpPr>
        <p:grpSpPr bwMode="auto">
          <a:xfrm>
            <a:off x="1965325" y="2487613"/>
            <a:ext cx="501650" cy="800100"/>
            <a:chOff x="2621291" y="2174712"/>
            <a:chExt cx="668468" cy="1066224"/>
          </a:xfrm>
        </p:grpSpPr>
        <p:cxnSp>
          <p:nvCxnSpPr>
            <p:cNvPr id="69" name="Elbow Connector 68"/>
            <p:cNvCxnSpPr/>
            <p:nvPr/>
          </p:nvCxnSpPr>
          <p:spPr>
            <a:xfrm>
              <a:off x="2621291" y="2174712"/>
              <a:ext cx="516159" cy="389256"/>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53" name="Group 174"/>
            <p:cNvGrpSpPr>
              <a:grpSpLocks/>
            </p:cNvGrpSpPr>
            <p:nvPr/>
          </p:nvGrpSpPr>
          <p:grpSpPr bwMode="auto">
            <a:xfrm>
              <a:off x="2621772" y="2563904"/>
              <a:ext cx="667987" cy="677032"/>
              <a:chOff x="2621772" y="2563904"/>
              <a:chExt cx="667987" cy="677032"/>
            </a:xfrm>
          </p:grpSpPr>
          <p:cxnSp>
            <p:nvCxnSpPr>
              <p:cNvPr id="70" name="Elbow Connector 69"/>
              <p:cNvCxnSpPr/>
              <p:nvPr/>
            </p:nvCxnSpPr>
            <p:spPr>
              <a:xfrm flipV="1">
                <a:off x="2621291" y="2864373"/>
                <a:ext cx="516159" cy="376563"/>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2985141" y="2563968"/>
                <a:ext cx="304618" cy="300405"/>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93" name="Oval 92"/>
              <p:cNvSpPr/>
              <p:nvPr/>
            </p:nvSpPr>
            <p:spPr>
              <a:xfrm flipH="1">
                <a:off x="3088796" y="2678206"/>
                <a:ext cx="88847" cy="8673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grpSp>
      </p:grpSp>
      <p:grpSp>
        <p:nvGrpSpPr>
          <p:cNvPr id="185" name="Group 184"/>
          <p:cNvGrpSpPr>
            <a:grpSpLocks/>
          </p:cNvGrpSpPr>
          <p:nvPr/>
        </p:nvGrpSpPr>
        <p:grpSpPr bwMode="auto">
          <a:xfrm>
            <a:off x="2671763" y="2359025"/>
            <a:ext cx="228600" cy="300038"/>
            <a:chOff x="3562222" y="2002457"/>
            <a:chExt cx="304475" cy="400109"/>
          </a:xfrm>
        </p:grpSpPr>
        <p:sp>
          <p:nvSpPr>
            <p:cNvPr id="87" name="Oval 86"/>
            <p:cNvSpPr/>
            <p:nvPr/>
          </p:nvSpPr>
          <p:spPr>
            <a:xfrm>
              <a:off x="3562222" y="2085020"/>
              <a:ext cx="304475" cy="300610"/>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95" name="TextBox 94"/>
            <p:cNvSpPr txBox="1"/>
            <p:nvPr/>
          </p:nvSpPr>
          <p:spPr>
            <a:xfrm>
              <a:off x="3562222" y="2002457"/>
              <a:ext cx="276987" cy="400109"/>
            </a:xfrm>
            <a:prstGeom prst="rect">
              <a:avLst/>
            </a:prstGeom>
            <a:noFill/>
          </p:spPr>
          <p:txBody>
            <a:bodyPr>
              <a:spAutoFit/>
            </a:bodyPr>
            <a:lstStyle/>
            <a:p>
              <a:pPr eaLnBrk="1" fontAlgn="auto" hangingPunct="1">
                <a:spcBef>
                  <a:spcPts val="0"/>
                </a:spcBef>
                <a:spcAft>
                  <a:spcPts val="0"/>
                </a:spcAft>
                <a:defRPr/>
              </a:pPr>
              <a:r>
                <a:rPr lang="en-US" sz="1350" dirty="0">
                  <a:latin typeface="Calibri Light"/>
                  <a:ea typeface="+mn-ea"/>
                  <a:cs typeface="Calibri Light"/>
                </a:rPr>
                <a:t>x</a:t>
              </a:r>
            </a:p>
          </p:txBody>
        </p:sp>
      </p:grpSp>
      <p:grpSp>
        <p:nvGrpSpPr>
          <p:cNvPr id="172" name="Group 171"/>
          <p:cNvGrpSpPr>
            <a:grpSpLocks/>
          </p:cNvGrpSpPr>
          <p:nvPr/>
        </p:nvGrpSpPr>
        <p:grpSpPr bwMode="auto">
          <a:xfrm>
            <a:off x="774700" y="1538288"/>
            <a:ext cx="1190625" cy="1123950"/>
            <a:chOff x="989377" y="2126875"/>
            <a:chExt cx="1589273" cy="1498416"/>
          </a:xfrm>
        </p:grpSpPr>
        <p:sp>
          <p:nvSpPr>
            <p:cNvPr id="71" name="Rectangle 70"/>
            <p:cNvSpPr/>
            <p:nvPr/>
          </p:nvSpPr>
          <p:spPr bwMode="auto">
            <a:xfrm>
              <a:off x="1434373" y="2643278"/>
              <a:ext cx="108071" cy="871960"/>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72" name="Rectangle 71"/>
            <p:cNvSpPr/>
            <p:nvPr/>
          </p:nvSpPr>
          <p:spPr bwMode="auto">
            <a:xfrm>
              <a:off x="1652634" y="2643278"/>
              <a:ext cx="105952" cy="871960"/>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73" name="Rectangle 72"/>
            <p:cNvSpPr/>
            <p:nvPr/>
          </p:nvSpPr>
          <p:spPr bwMode="auto">
            <a:xfrm>
              <a:off x="1870894" y="2643278"/>
              <a:ext cx="105952" cy="871960"/>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74" name="Rectangle 73"/>
            <p:cNvSpPr/>
            <p:nvPr/>
          </p:nvSpPr>
          <p:spPr bwMode="auto">
            <a:xfrm>
              <a:off x="2087035" y="2643278"/>
              <a:ext cx="108071" cy="871960"/>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75" name="Rectangle 74"/>
            <p:cNvSpPr/>
            <p:nvPr/>
          </p:nvSpPr>
          <p:spPr bwMode="auto">
            <a:xfrm>
              <a:off x="2301058" y="2643278"/>
              <a:ext cx="105952" cy="871960"/>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76" name="Rounded Rectangle 75"/>
            <p:cNvSpPr/>
            <p:nvPr/>
          </p:nvSpPr>
          <p:spPr>
            <a:xfrm>
              <a:off x="1258495" y="2503595"/>
              <a:ext cx="1320155" cy="1121696"/>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148" name="TextBox 93"/>
            <p:cNvSpPr txBox="1">
              <a:spLocks noChangeArrowheads="1"/>
            </p:cNvSpPr>
            <p:nvPr/>
          </p:nvSpPr>
          <p:spPr bwMode="auto">
            <a:xfrm>
              <a:off x="1405861" y="2126875"/>
              <a:ext cx="117278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ltLang="zh-CN" sz="1200">
                  <a:latin typeface="Calibri Light" charset="0"/>
                  <a:ea typeface="宋体" charset="0"/>
                  <a:cs typeface="Calibri Light" charset="0"/>
                </a:rPr>
                <a:t>Question</a:t>
              </a:r>
              <a:endParaRPr lang="en-US" sz="1200">
                <a:latin typeface="Calibri Light" charset="0"/>
                <a:ea typeface="宋体" charset="0"/>
                <a:cs typeface="Calibri Light" charset="0"/>
              </a:endParaRPr>
            </a:p>
          </p:txBody>
        </p:sp>
        <p:pic>
          <p:nvPicPr>
            <p:cNvPr id="1149" name="Picture 9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9377" y="2954386"/>
              <a:ext cx="285446" cy="28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73" name="Group 172"/>
          <p:cNvGrpSpPr>
            <a:grpSpLocks/>
          </p:cNvGrpSpPr>
          <p:nvPr/>
        </p:nvGrpSpPr>
        <p:grpSpPr bwMode="auto">
          <a:xfrm>
            <a:off x="774700" y="3097213"/>
            <a:ext cx="1192213" cy="1127125"/>
            <a:chOff x="989377" y="4206763"/>
            <a:chExt cx="1589753" cy="1502326"/>
          </a:xfrm>
        </p:grpSpPr>
        <p:sp>
          <p:nvSpPr>
            <p:cNvPr id="1133" name="TextBox 61"/>
            <p:cNvSpPr txBox="1">
              <a:spLocks noChangeArrowheads="1"/>
            </p:cNvSpPr>
            <p:nvPr/>
          </p:nvSpPr>
          <p:spPr bwMode="auto">
            <a:xfrm>
              <a:off x="1413454" y="5339757"/>
              <a:ext cx="78136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ltLang="zh-CN" sz="1200">
                  <a:latin typeface="Calibri Light" charset="0"/>
                  <a:ea typeface="宋体" charset="0"/>
                  <a:cs typeface="Calibri Light" charset="0"/>
                </a:rPr>
                <a:t>Image</a:t>
              </a:r>
              <a:endParaRPr lang="en-US" sz="1200">
                <a:latin typeface="Calibri Light" charset="0"/>
                <a:ea typeface="宋体" charset="0"/>
                <a:cs typeface="Calibri Light" charset="0"/>
              </a:endParaRPr>
            </a:p>
          </p:txBody>
        </p:sp>
        <p:grpSp>
          <p:nvGrpSpPr>
            <p:cNvPr id="1134" name="Group 170"/>
            <p:cNvGrpSpPr>
              <a:grpSpLocks/>
            </p:cNvGrpSpPr>
            <p:nvPr/>
          </p:nvGrpSpPr>
          <p:grpSpPr bwMode="auto">
            <a:xfrm>
              <a:off x="989377" y="4206763"/>
              <a:ext cx="1589753" cy="1122187"/>
              <a:chOff x="989377" y="4206763"/>
              <a:chExt cx="1589753" cy="1122187"/>
            </a:xfrm>
          </p:grpSpPr>
          <p:sp>
            <p:nvSpPr>
              <p:cNvPr id="77" name="Rectangle 76"/>
              <p:cNvSpPr/>
              <p:nvPr/>
            </p:nvSpPr>
            <p:spPr bwMode="auto">
              <a:xfrm>
                <a:off x="1436032" y="4346416"/>
                <a:ext cx="105842" cy="871773"/>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78" name="Rectangle 77"/>
              <p:cNvSpPr/>
              <p:nvPr/>
            </p:nvSpPr>
            <p:spPr bwMode="auto">
              <a:xfrm>
                <a:off x="1654067" y="4346416"/>
                <a:ext cx="105842" cy="871773"/>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79" name="Rectangle 78"/>
              <p:cNvSpPr/>
              <p:nvPr/>
            </p:nvSpPr>
            <p:spPr bwMode="auto">
              <a:xfrm>
                <a:off x="1869985" y="4346416"/>
                <a:ext cx="107960" cy="871773"/>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80" name="Rectangle 79"/>
              <p:cNvSpPr/>
              <p:nvPr/>
            </p:nvSpPr>
            <p:spPr bwMode="auto">
              <a:xfrm>
                <a:off x="2088021" y="4346416"/>
                <a:ext cx="105842" cy="871773"/>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81" name="Rectangle 80"/>
              <p:cNvSpPr/>
              <p:nvPr/>
            </p:nvSpPr>
            <p:spPr bwMode="auto">
              <a:xfrm>
                <a:off x="2301822" y="4346416"/>
                <a:ext cx="105842" cy="871773"/>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82" name="Rounded Rectangle 81"/>
              <p:cNvSpPr/>
              <p:nvPr/>
            </p:nvSpPr>
            <p:spPr>
              <a:xfrm>
                <a:off x="1260333" y="4206763"/>
                <a:ext cx="1318797" cy="1121455"/>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pic>
            <p:nvPicPr>
              <p:cNvPr id="1141" name="Picture 9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9377" y="4642896"/>
                <a:ext cx="285446" cy="28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pic>
        <p:nvPicPr>
          <p:cNvPr id="99" name="Picture 9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9363" y="2678113"/>
            <a:ext cx="212725" cy="217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4" name="Group 183"/>
          <p:cNvGrpSpPr>
            <a:grpSpLocks/>
          </p:cNvGrpSpPr>
          <p:nvPr/>
        </p:nvGrpSpPr>
        <p:grpSpPr bwMode="auto">
          <a:xfrm>
            <a:off x="1965325" y="2241550"/>
            <a:ext cx="820738" cy="179388"/>
            <a:chOff x="2621291" y="1845105"/>
            <a:chExt cx="1093168" cy="239698"/>
          </a:xfrm>
        </p:grpSpPr>
        <p:cxnSp>
          <p:nvCxnSpPr>
            <p:cNvPr id="100" name="Straight Connector 99"/>
            <p:cNvCxnSpPr/>
            <p:nvPr/>
          </p:nvCxnSpPr>
          <p:spPr>
            <a:xfrm>
              <a:off x="2621291" y="1845105"/>
              <a:ext cx="1093168" cy="0"/>
            </a:xfrm>
            <a:prstGeom prst="line">
              <a:avLst/>
            </a:prstGeom>
            <a:ln w="12700" cmpd="sng">
              <a:solidFill>
                <a:schemeClr val="tx1"/>
              </a:solidFill>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3714459" y="1845105"/>
              <a:ext cx="0" cy="239698"/>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graphicFrame>
        <p:nvGraphicFramePr>
          <p:cNvPr id="108" name="Object 107"/>
          <p:cNvGraphicFramePr>
            <a:graphicFrameLocks noChangeAspect="1"/>
          </p:cNvGraphicFramePr>
          <p:nvPr/>
        </p:nvGraphicFramePr>
        <p:xfrm>
          <a:off x="1966913" y="3282950"/>
          <a:ext cx="358775" cy="242888"/>
        </p:xfrm>
        <a:graphic>
          <a:graphicData uri="http://schemas.openxmlformats.org/presentationml/2006/ole">
            <mc:AlternateContent xmlns:mc="http://schemas.openxmlformats.org/markup-compatibility/2006">
              <mc:Choice xmlns:v="urn:schemas-microsoft-com:vml" Requires="v">
                <p:oleObj spid="_x0000_s1692" name="Equation" r:id="rId6" imgW="304800" imgH="203200" progId="Equation.DSMT4">
                  <p:embed/>
                </p:oleObj>
              </mc:Choice>
              <mc:Fallback>
                <p:oleObj name="Equation" r:id="rId6" imgW="3048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6913" y="3282950"/>
                        <a:ext cx="358775" cy="242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11" name="Object 110"/>
          <p:cNvGraphicFramePr>
            <a:graphicFrameLocks noChangeAspect="1"/>
          </p:cNvGraphicFramePr>
          <p:nvPr/>
        </p:nvGraphicFramePr>
        <p:xfrm>
          <a:off x="2736850" y="3422650"/>
          <a:ext cx="260350" cy="284163"/>
        </p:xfrm>
        <a:graphic>
          <a:graphicData uri="http://schemas.openxmlformats.org/presentationml/2006/ole">
            <mc:AlternateContent xmlns:mc="http://schemas.openxmlformats.org/markup-compatibility/2006">
              <mc:Choice xmlns:v="urn:schemas-microsoft-com:vml" Requires="v">
                <p:oleObj spid="_x0000_s1693" name="Equation" r:id="rId8" imgW="177800" imgH="190500" progId="Equation.DSMT4">
                  <p:embed/>
                </p:oleObj>
              </mc:Choice>
              <mc:Fallback>
                <p:oleObj name="Equation" r:id="rId8" imgW="177800" imgH="190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850" y="3422650"/>
                        <a:ext cx="260350" cy="28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4" name="Freeform 63"/>
          <p:cNvSpPr/>
          <p:nvPr/>
        </p:nvSpPr>
        <p:spPr>
          <a:xfrm>
            <a:off x="2868613" y="2627313"/>
            <a:ext cx="288925" cy="1063625"/>
          </a:xfrm>
          <a:custGeom>
            <a:avLst/>
            <a:gdLst>
              <a:gd name="connsiteX0" fmla="*/ 783 w 370673"/>
              <a:gd name="connsiteY0" fmla="*/ 0 h 1220844"/>
              <a:gd name="connsiteX1" fmla="*/ 370673 w 370673"/>
              <a:gd name="connsiteY1" fmla="*/ 937214 h 1220844"/>
              <a:gd name="connsiteX2" fmla="*/ 783 w 370673"/>
              <a:gd name="connsiteY2" fmla="*/ 1220844 h 1220844"/>
            </a:gdLst>
            <a:ahLst/>
            <a:cxnLst>
              <a:cxn ang="0">
                <a:pos x="connsiteX0" y="connsiteY0"/>
              </a:cxn>
              <a:cxn ang="0">
                <a:pos x="connsiteX1" y="connsiteY1"/>
              </a:cxn>
              <a:cxn ang="0">
                <a:pos x="connsiteX2" y="connsiteY2"/>
              </a:cxn>
            </a:cxnLst>
            <a:rect l="l" t="t" r="r" b="b"/>
            <a:pathLst>
              <a:path w="370673" h="1220844">
                <a:moveTo>
                  <a:pt x="783" y="0"/>
                </a:moveTo>
                <a:cubicBezTo>
                  <a:pt x="185728" y="366870"/>
                  <a:pt x="370673" y="733740"/>
                  <a:pt x="370673" y="937214"/>
                </a:cubicBezTo>
                <a:cubicBezTo>
                  <a:pt x="370673" y="1140688"/>
                  <a:pt x="-19767" y="1216734"/>
                  <a:pt x="783" y="1220844"/>
                </a:cubicBez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1350"/>
          </a:p>
        </p:txBody>
      </p:sp>
      <p:grpSp>
        <p:nvGrpSpPr>
          <p:cNvPr id="183" name="Group 182"/>
          <p:cNvGrpSpPr>
            <a:grpSpLocks/>
          </p:cNvGrpSpPr>
          <p:nvPr/>
        </p:nvGrpSpPr>
        <p:grpSpPr bwMode="auto">
          <a:xfrm>
            <a:off x="1966913" y="3514725"/>
            <a:ext cx="1149350" cy="90488"/>
            <a:chOff x="2621771" y="3542590"/>
            <a:chExt cx="1533740" cy="120654"/>
          </a:xfrm>
        </p:grpSpPr>
        <p:cxnSp>
          <p:nvCxnSpPr>
            <p:cNvPr id="101" name="Straight Connector 100"/>
            <p:cNvCxnSpPr/>
            <p:nvPr/>
          </p:nvCxnSpPr>
          <p:spPr>
            <a:xfrm>
              <a:off x="2621771" y="3548941"/>
              <a:ext cx="1093108" cy="0"/>
            </a:xfrm>
            <a:prstGeom prst="line">
              <a:avLst/>
            </a:prstGeom>
            <a:ln w="12700" cmpd="sng">
              <a:solidFill>
                <a:schemeClr val="tx1"/>
              </a:solidFill>
              <a:tailEnd type="none" w="med" len="med"/>
            </a:ln>
            <a:effectLst/>
          </p:spPr>
          <p:style>
            <a:lnRef idx="2">
              <a:schemeClr val="accent1"/>
            </a:lnRef>
            <a:fillRef idx="0">
              <a:schemeClr val="accent1"/>
            </a:fillRef>
            <a:effectRef idx="1">
              <a:schemeClr val="accent1"/>
            </a:effectRef>
            <a:fontRef idx="minor">
              <a:schemeClr val="tx1"/>
            </a:fontRef>
          </p:style>
        </p:cxnSp>
        <p:sp>
          <p:nvSpPr>
            <p:cNvPr id="67" name="Freeform 66"/>
            <p:cNvSpPr/>
            <p:nvPr/>
          </p:nvSpPr>
          <p:spPr>
            <a:xfrm>
              <a:off x="3700049" y="3542590"/>
              <a:ext cx="455462" cy="120654"/>
            </a:xfrm>
            <a:custGeom>
              <a:avLst/>
              <a:gdLst>
                <a:gd name="connsiteX0" fmla="*/ 0 w 408021"/>
                <a:gd name="connsiteY0" fmla="*/ 10679 h 121664"/>
                <a:gd name="connsiteX1" fmla="*/ 394550 w 408021"/>
                <a:gd name="connsiteY1" fmla="*/ 10679 h 121664"/>
                <a:gd name="connsiteX2" fmla="*/ 345231 w 408021"/>
                <a:gd name="connsiteY2" fmla="*/ 121664 h 121664"/>
              </a:gdLst>
              <a:ahLst/>
              <a:cxnLst>
                <a:cxn ang="0">
                  <a:pos x="connsiteX0" y="connsiteY0"/>
                </a:cxn>
                <a:cxn ang="0">
                  <a:pos x="connsiteX1" y="connsiteY1"/>
                </a:cxn>
                <a:cxn ang="0">
                  <a:pos x="connsiteX2" y="connsiteY2"/>
                </a:cxn>
              </a:cxnLst>
              <a:rect l="l" t="t" r="r" b="b"/>
              <a:pathLst>
                <a:path w="408021" h="121664">
                  <a:moveTo>
                    <a:pt x="0" y="10679"/>
                  </a:moveTo>
                  <a:cubicBezTo>
                    <a:pt x="168506" y="1430"/>
                    <a:pt x="337012" y="-7819"/>
                    <a:pt x="394550" y="10679"/>
                  </a:cubicBezTo>
                  <a:cubicBezTo>
                    <a:pt x="452089" y="29177"/>
                    <a:pt x="304132" y="109332"/>
                    <a:pt x="345231" y="121664"/>
                  </a:cubicBez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1350"/>
            </a:p>
          </p:txBody>
        </p:sp>
      </p:grpSp>
      <p:grpSp>
        <p:nvGrpSpPr>
          <p:cNvPr id="194" name="Group 193"/>
          <p:cNvGrpSpPr>
            <a:grpSpLocks/>
          </p:cNvGrpSpPr>
          <p:nvPr/>
        </p:nvGrpSpPr>
        <p:grpSpPr bwMode="auto">
          <a:xfrm>
            <a:off x="1965325" y="1792288"/>
            <a:ext cx="1854200" cy="1727200"/>
            <a:chOff x="2621291" y="1245773"/>
            <a:chExt cx="2472152" cy="2302991"/>
          </a:xfrm>
        </p:grpSpPr>
        <p:cxnSp>
          <p:nvCxnSpPr>
            <p:cNvPr id="90" name="Straight Arrow Connector 89"/>
            <p:cNvCxnSpPr/>
            <p:nvPr/>
          </p:nvCxnSpPr>
          <p:spPr>
            <a:xfrm>
              <a:off x="3865833" y="1480728"/>
              <a:ext cx="899542" cy="378893"/>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111" name="Group 192"/>
            <p:cNvGrpSpPr>
              <a:grpSpLocks/>
            </p:cNvGrpSpPr>
            <p:nvPr/>
          </p:nvGrpSpPr>
          <p:grpSpPr bwMode="auto">
            <a:xfrm>
              <a:off x="2621291" y="1245773"/>
              <a:ext cx="2472152" cy="2302991"/>
              <a:chOff x="2621291" y="1245773"/>
              <a:chExt cx="2472152" cy="2302991"/>
            </a:xfrm>
          </p:grpSpPr>
          <p:cxnSp>
            <p:nvCxnSpPr>
              <p:cNvPr id="103" name="Straight Arrow Connector 102"/>
              <p:cNvCxnSpPr/>
              <p:nvPr/>
            </p:nvCxnSpPr>
            <p:spPr>
              <a:xfrm flipV="1">
                <a:off x="3713440" y="3326508"/>
                <a:ext cx="0" cy="222256"/>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113" name="Group 191"/>
              <p:cNvGrpSpPr>
                <a:grpSpLocks/>
              </p:cNvGrpSpPr>
              <p:nvPr/>
            </p:nvGrpSpPr>
            <p:grpSpPr bwMode="auto">
              <a:xfrm>
                <a:off x="2621291" y="1245773"/>
                <a:ext cx="2472152" cy="2089734"/>
                <a:chOff x="2621291" y="1245773"/>
                <a:chExt cx="2472152" cy="2089734"/>
              </a:xfrm>
            </p:grpSpPr>
            <p:cxnSp>
              <p:nvCxnSpPr>
                <p:cNvPr id="89" name="Straight Arrow Connector 88"/>
                <p:cNvCxnSpPr/>
                <p:nvPr/>
              </p:nvCxnSpPr>
              <p:spPr>
                <a:xfrm>
                  <a:off x="3713440" y="2663975"/>
                  <a:ext cx="0" cy="347142"/>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115" name="Group 190"/>
                <p:cNvGrpSpPr>
                  <a:grpSpLocks/>
                </p:cNvGrpSpPr>
                <p:nvPr/>
              </p:nvGrpSpPr>
              <p:grpSpPr bwMode="auto">
                <a:xfrm>
                  <a:off x="2621291" y="1245773"/>
                  <a:ext cx="2472152" cy="2089734"/>
                  <a:chOff x="2621291" y="1245773"/>
                  <a:chExt cx="2472152" cy="2089734"/>
                </a:xfrm>
              </p:grpSpPr>
              <p:graphicFrame>
                <p:nvGraphicFramePr>
                  <p:cNvPr id="1116" name="Object 109"/>
                  <p:cNvGraphicFramePr>
                    <a:graphicFrameLocks noChangeAspect="1"/>
                  </p:cNvGraphicFramePr>
                  <p:nvPr/>
                </p:nvGraphicFramePr>
                <p:xfrm>
                  <a:off x="3610341" y="1508641"/>
                  <a:ext cx="325453" cy="355435"/>
                </p:xfrm>
                <a:graphic>
                  <a:graphicData uri="http://schemas.openxmlformats.org/presentationml/2006/ole">
                    <mc:AlternateContent xmlns:mc="http://schemas.openxmlformats.org/markup-compatibility/2006">
                      <mc:Choice xmlns:v="urn:schemas-microsoft-com:vml" Requires="v">
                        <p:oleObj spid="_x0000_s1694" name="Equation" r:id="rId10" imgW="177800" imgH="190500" progId="Equation.DSMT4">
                          <p:embed/>
                        </p:oleObj>
                      </mc:Choice>
                      <mc:Fallback>
                        <p:oleObj name="Equation" r:id="rId10" imgW="177800" imgH="1905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10341" y="1508641"/>
                                <a:ext cx="325453" cy="355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1117" name="Group 189"/>
                  <p:cNvGrpSpPr>
                    <a:grpSpLocks/>
                  </p:cNvGrpSpPr>
                  <p:nvPr/>
                </p:nvGrpSpPr>
                <p:grpSpPr bwMode="auto">
                  <a:xfrm>
                    <a:off x="2621291" y="1245773"/>
                    <a:ext cx="2472152" cy="2089734"/>
                    <a:chOff x="2621291" y="1245773"/>
                    <a:chExt cx="2472152" cy="2089734"/>
                  </a:xfrm>
                </p:grpSpPr>
                <p:sp>
                  <p:nvSpPr>
                    <p:cNvPr id="66" name="Freeform 65"/>
                    <p:cNvSpPr/>
                    <p:nvPr/>
                  </p:nvSpPr>
                  <p:spPr>
                    <a:xfrm rot="21164162">
                      <a:off x="3698625" y="1751668"/>
                      <a:ext cx="438129" cy="80435"/>
                    </a:xfrm>
                    <a:custGeom>
                      <a:avLst/>
                      <a:gdLst>
                        <a:gd name="connsiteX0" fmla="*/ 0 w 378876"/>
                        <a:gd name="connsiteY0" fmla="*/ 135983 h 169778"/>
                        <a:gd name="connsiteX1" fmla="*/ 357561 w 378876"/>
                        <a:gd name="connsiteY1" fmla="*/ 160647 h 169778"/>
                        <a:gd name="connsiteX2" fmla="*/ 345231 w 378876"/>
                        <a:gd name="connsiteY2" fmla="*/ 334 h 169778"/>
                      </a:gdLst>
                      <a:ahLst/>
                      <a:cxnLst>
                        <a:cxn ang="0">
                          <a:pos x="connsiteX0" y="connsiteY0"/>
                        </a:cxn>
                        <a:cxn ang="0">
                          <a:pos x="connsiteX1" y="connsiteY1"/>
                        </a:cxn>
                        <a:cxn ang="0">
                          <a:pos x="connsiteX2" y="connsiteY2"/>
                        </a:cxn>
                      </a:cxnLst>
                      <a:rect l="l" t="t" r="r" b="b"/>
                      <a:pathLst>
                        <a:path w="378876" h="169778">
                          <a:moveTo>
                            <a:pt x="0" y="135983"/>
                          </a:moveTo>
                          <a:cubicBezTo>
                            <a:pt x="150011" y="159619"/>
                            <a:pt x="300022" y="183255"/>
                            <a:pt x="357561" y="160647"/>
                          </a:cubicBezTo>
                          <a:cubicBezTo>
                            <a:pt x="415100" y="138039"/>
                            <a:pt x="337011" y="-7887"/>
                            <a:pt x="345231" y="334"/>
                          </a:cubicBez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1350"/>
                    </a:p>
                  </p:txBody>
                </p:sp>
                <p:grpSp>
                  <p:nvGrpSpPr>
                    <p:cNvPr id="1119" name="Group 188"/>
                    <p:cNvGrpSpPr>
                      <a:grpSpLocks/>
                    </p:cNvGrpSpPr>
                    <p:nvPr/>
                  </p:nvGrpSpPr>
                  <p:grpSpPr bwMode="auto">
                    <a:xfrm>
                      <a:off x="2621291" y="1245773"/>
                      <a:ext cx="2472152" cy="2089734"/>
                      <a:chOff x="2621291" y="1245773"/>
                      <a:chExt cx="2472152" cy="2089734"/>
                    </a:xfrm>
                  </p:grpSpPr>
                  <p:cxnSp>
                    <p:nvCxnSpPr>
                      <p:cNvPr id="68" name="Straight Connector 67"/>
                      <p:cNvCxnSpPr/>
                      <p:nvPr/>
                    </p:nvCxnSpPr>
                    <p:spPr>
                      <a:xfrm>
                        <a:off x="2621291" y="1480728"/>
                        <a:ext cx="941874" cy="0"/>
                      </a:xfrm>
                      <a:prstGeom prst="line">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85" name="Rectangle 84"/>
                      <p:cNvSpPr/>
                      <p:nvPr/>
                    </p:nvSpPr>
                    <p:spPr bwMode="auto">
                      <a:xfrm>
                        <a:off x="4765376" y="1423577"/>
                        <a:ext cx="105828" cy="872089"/>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86" name="Oval 85"/>
                      <p:cNvSpPr/>
                      <p:nvPr/>
                    </p:nvSpPr>
                    <p:spPr>
                      <a:xfrm>
                        <a:off x="3563165" y="3011117"/>
                        <a:ext cx="302669" cy="300574"/>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96" name="TextBox 95"/>
                      <p:cNvSpPr txBox="1"/>
                      <p:nvPr/>
                    </p:nvSpPr>
                    <p:spPr>
                      <a:xfrm>
                        <a:off x="3563165" y="2934916"/>
                        <a:ext cx="442362" cy="400059"/>
                      </a:xfrm>
                      <a:prstGeom prst="rect">
                        <a:avLst/>
                      </a:prstGeom>
                      <a:noFill/>
                    </p:spPr>
                    <p:txBody>
                      <a:bodyPr>
                        <a:spAutoFit/>
                      </a:bodyPr>
                      <a:lstStyle/>
                      <a:p>
                        <a:pPr eaLnBrk="1" fontAlgn="auto" hangingPunct="1">
                          <a:spcBef>
                            <a:spcPts val="0"/>
                          </a:spcBef>
                          <a:spcAft>
                            <a:spcPts val="0"/>
                          </a:spcAft>
                          <a:defRPr/>
                        </a:pPr>
                        <a:r>
                          <a:rPr lang="en-US" sz="1350" dirty="0">
                            <a:latin typeface="Calibri Light"/>
                            <a:ea typeface="+mn-ea"/>
                            <a:cs typeface="Calibri Light"/>
                          </a:rPr>
                          <a:t>x</a:t>
                        </a:r>
                      </a:p>
                    </p:txBody>
                  </p:sp>
                  <p:sp>
                    <p:nvSpPr>
                      <p:cNvPr id="104" name="Oval 103"/>
                      <p:cNvSpPr/>
                      <p:nvPr/>
                    </p:nvSpPr>
                    <p:spPr>
                      <a:xfrm>
                        <a:off x="3563165" y="1330442"/>
                        <a:ext cx="302669" cy="300574"/>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06" name="TextBox 105"/>
                      <p:cNvSpPr txBox="1"/>
                      <p:nvPr/>
                    </p:nvSpPr>
                    <p:spPr>
                      <a:xfrm>
                        <a:off x="3569514" y="1245773"/>
                        <a:ext cx="444479" cy="400059"/>
                      </a:xfrm>
                      <a:prstGeom prst="rect">
                        <a:avLst/>
                      </a:prstGeom>
                      <a:noFill/>
                    </p:spPr>
                    <p:txBody>
                      <a:bodyPr>
                        <a:spAutoFit/>
                      </a:bodyPr>
                      <a:lstStyle/>
                      <a:p>
                        <a:pPr eaLnBrk="1" fontAlgn="auto" hangingPunct="1">
                          <a:spcBef>
                            <a:spcPts val="0"/>
                          </a:spcBef>
                          <a:spcAft>
                            <a:spcPts val="0"/>
                          </a:spcAft>
                          <a:defRPr/>
                        </a:pPr>
                        <a:r>
                          <a:rPr lang="en-US" sz="1350" dirty="0">
                            <a:latin typeface="Calibri Light"/>
                            <a:ea typeface="+mn-ea"/>
                            <a:cs typeface="Calibri Light"/>
                          </a:rPr>
                          <a:t>x</a:t>
                        </a:r>
                      </a:p>
                    </p:txBody>
                  </p:sp>
                  <p:graphicFrame>
                    <p:nvGraphicFramePr>
                      <p:cNvPr id="1126" name="Object 108"/>
                      <p:cNvGraphicFramePr>
                        <a:graphicFrameLocks noChangeAspect="1"/>
                      </p:cNvGraphicFramePr>
                      <p:nvPr/>
                    </p:nvGraphicFramePr>
                    <p:xfrm>
                      <a:off x="2624126" y="1820831"/>
                      <a:ext cx="498869" cy="365193"/>
                    </p:xfrm>
                    <a:graphic>
                      <a:graphicData uri="http://schemas.openxmlformats.org/presentationml/2006/ole">
                        <mc:AlternateContent xmlns:mc="http://schemas.openxmlformats.org/markup-compatibility/2006">
                          <mc:Choice xmlns:v="urn:schemas-microsoft-com:vml" Requires="v">
                            <p:oleObj spid="_x0000_s1695" name="Equation" r:id="rId12" imgW="317500" imgH="228600" progId="Equation.DSMT4">
                              <p:embed/>
                            </p:oleObj>
                          </mc:Choice>
                          <mc:Fallback>
                            <p:oleObj name="Equation" r:id="rId12" imgW="3175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4126" y="1820831"/>
                                    <a:ext cx="498869" cy="3651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5" name="Freeform 64"/>
                      <p:cNvSpPr/>
                      <p:nvPr/>
                    </p:nvSpPr>
                    <p:spPr>
                      <a:xfrm>
                        <a:off x="3823502" y="1565397"/>
                        <a:ext cx="463529" cy="1483821"/>
                      </a:xfrm>
                      <a:custGeom>
                        <a:avLst/>
                        <a:gdLst>
                          <a:gd name="connsiteX0" fmla="*/ 0 w 443876"/>
                          <a:gd name="connsiteY0" fmla="*/ 1405821 h 1405821"/>
                          <a:gd name="connsiteX1" fmla="*/ 443869 w 443876"/>
                          <a:gd name="connsiteY1" fmla="*/ 443943 h 1405821"/>
                          <a:gd name="connsiteX2" fmla="*/ 12330 w 443876"/>
                          <a:gd name="connsiteY2" fmla="*/ 0 h 1405821"/>
                        </a:gdLst>
                        <a:ahLst/>
                        <a:cxnLst>
                          <a:cxn ang="0">
                            <a:pos x="connsiteX0" y="connsiteY0"/>
                          </a:cxn>
                          <a:cxn ang="0">
                            <a:pos x="connsiteX1" y="connsiteY1"/>
                          </a:cxn>
                          <a:cxn ang="0">
                            <a:pos x="connsiteX2" y="connsiteY2"/>
                          </a:cxn>
                        </a:cxnLst>
                        <a:rect l="l" t="t" r="r" b="b"/>
                        <a:pathLst>
                          <a:path w="443876" h="1405821">
                            <a:moveTo>
                              <a:pt x="0" y="1405821"/>
                            </a:moveTo>
                            <a:cubicBezTo>
                              <a:pt x="220907" y="1042033"/>
                              <a:pt x="441814" y="678246"/>
                              <a:pt x="443869" y="443943"/>
                            </a:cubicBezTo>
                            <a:cubicBezTo>
                              <a:pt x="445924" y="209640"/>
                              <a:pt x="2055" y="16442"/>
                              <a:pt x="12330" y="0"/>
                            </a:cubicBezTo>
                          </a:path>
                        </a:pathLst>
                      </a:cu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spcBef>
                            <a:spcPts val="0"/>
                          </a:spcBef>
                          <a:spcAft>
                            <a:spcPts val="0"/>
                          </a:spcAft>
                          <a:defRPr/>
                        </a:pPr>
                        <a:endParaRPr lang="en-US" sz="1350"/>
                      </a:p>
                    </p:txBody>
                  </p:sp>
                  <p:graphicFrame>
                    <p:nvGraphicFramePr>
                      <p:cNvPr id="1128" name="Object 111"/>
                      <p:cNvGraphicFramePr>
                        <a:graphicFrameLocks noChangeAspect="1"/>
                      </p:cNvGraphicFramePr>
                      <p:nvPr/>
                    </p:nvGraphicFramePr>
                    <p:xfrm>
                      <a:off x="4886945" y="1724296"/>
                      <a:ext cx="206498" cy="330397"/>
                    </p:xfrm>
                    <a:graphic>
                      <a:graphicData uri="http://schemas.openxmlformats.org/presentationml/2006/ole">
                        <mc:AlternateContent xmlns:mc="http://schemas.openxmlformats.org/markup-compatibility/2006">
                          <mc:Choice xmlns:v="urn:schemas-microsoft-com:vml" Requires="v">
                            <p:oleObj spid="_x0000_s1696" name="Equation" r:id="rId14" imgW="127000" imgH="203200" progId="Equation.DSMT4">
                              <p:embed/>
                            </p:oleObj>
                          </mc:Choice>
                          <mc:Fallback>
                            <p:oleObj name="Equation" r:id="rId14" imgW="127000" imgH="2032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86945" y="1724296"/>
                                    <a:ext cx="206498" cy="330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grpSp>
            </p:grpSp>
          </p:grpSp>
        </p:grpSp>
      </p:grpSp>
      <p:grpSp>
        <p:nvGrpSpPr>
          <p:cNvPr id="188" name="Group 187"/>
          <p:cNvGrpSpPr>
            <a:grpSpLocks/>
          </p:cNvGrpSpPr>
          <p:nvPr/>
        </p:nvGrpSpPr>
        <p:grpSpPr bwMode="auto">
          <a:xfrm>
            <a:off x="1965325" y="3216275"/>
            <a:ext cx="1854200" cy="712788"/>
            <a:chOff x="2621291" y="3145967"/>
            <a:chExt cx="2472152" cy="950042"/>
          </a:xfrm>
        </p:grpSpPr>
        <p:cxnSp>
          <p:nvCxnSpPr>
            <p:cNvPr id="83" name="Straight Connector 82"/>
            <p:cNvCxnSpPr/>
            <p:nvPr/>
          </p:nvCxnSpPr>
          <p:spPr>
            <a:xfrm>
              <a:off x="2621291" y="3905578"/>
              <a:ext cx="941874" cy="0"/>
            </a:xfrm>
            <a:prstGeom prst="line">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84" name="Rectangle 83"/>
            <p:cNvSpPr/>
            <p:nvPr/>
          </p:nvSpPr>
          <p:spPr bwMode="auto">
            <a:xfrm>
              <a:off x="4765376" y="3145967"/>
              <a:ext cx="105828" cy="871753"/>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cxnSp>
          <p:nvCxnSpPr>
            <p:cNvPr id="91" name="Straight Arrow Connector 90"/>
            <p:cNvCxnSpPr/>
            <p:nvPr/>
          </p:nvCxnSpPr>
          <p:spPr>
            <a:xfrm flipV="1">
              <a:off x="3865833" y="3581843"/>
              <a:ext cx="899542" cy="323734"/>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106" name="Group 186"/>
            <p:cNvGrpSpPr>
              <a:grpSpLocks/>
            </p:cNvGrpSpPr>
            <p:nvPr/>
          </p:nvGrpSpPr>
          <p:grpSpPr bwMode="auto">
            <a:xfrm>
              <a:off x="3562222" y="3695900"/>
              <a:ext cx="304475" cy="400109"/>
              <a:chOff x="3562222" y="3695900"/>
              <a:chExt cx="304475" cy="400109"/>
            </a:xfrm>
          </p:grpSpPr>
          <p:sp>
            <p:nvSpPr>
              <p:cNvPr id="105" name="Oval 104"/>
              <p:cNvSpPr/>
              <p:nvPr/>
            </p:nvSpPr>
            <p:spPr>
              <a:xfrm>
                <a:off x="3563165" y="3755348"/>
                <a:ext cx="302668" cy="300458"/>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07" name="TextBox 106"/>
              <p:cNvSpPr txBox="1"/>
              <p:nvPr/>
            </p:nvSpPr>
            <p:spPr>
              <a:xfrm>
                <a:off x="3571631" y="3696103"/>
                <a:ext cx="266687" cy="399906"/>
              </a:xfrm>
              <a:prstGeom prst="rect">
                <a:avLst/>
              </a:prstGeom>
              <a:noFill/>
            </p:spPr>
            <p:txBody>
              <a:bodyPr>
                <a:spAutoFit/>
              </a:bodyPr>
              <a:lstStyle/>
              <a:p>
                <a:pPr eaLnBrk="1" fontAlgn="auto" hangingPunct="1">
                  <a:spcBef>
                    <a:spcPts val="0"/>
                  </a:spcBef>
                  <a:spcAft>
                    <a:spcPts val="0"/>
                  </a:spcAft>
                  <a:defRPr/>
                </a:pPr>
                <a:r>
                  <a:rPr lang="en-US" sz="1350" dirty="0">
                    <a:latin typeface="Calibri Light"/>
                    <a:ea typeface="+mn-ea"/>
                    <a:cs typeface="Calibri Light"/>
                  </a:rPr>
                  <a:t>x</a:t>
                </a:r>
              </a:p>
            </p:txBody>
          </p:sp>
        </p:grpSp>
        <p:graphicFrame>
          <p:nvGraphicFramePr>
            <p:cNvPr id="1107" name="Object 112"/>
            <p:cNvGraphicFramePr>
              <a:graphicFrameLocks noChangeAspect="1"/>
            </p:cNvGraphicFramePr>
            <p:nvPr/>
          </p:nvGraphicFramePr>
          <p:xfrm>
            <a:off x="4888264" y="3440853"/>
            <a:ext cx="205179" cy="296371"/>
          </p:xfrm>
          <a:graphic>
            <a:graphicData uri="http://schemas.openxmlformats.org/presentationml/2006/ole">
              <mc:AlternateContent xmlns:mc="http://schemas.openxmlformats.org/markup-compatibility/2006">
                <mc:Choice xmlns:v="urn:schemas-microsoft-com:vml" Requires="v">
                  <p:oleObj spid="_x0000_s1697" name="Equation" r:id="rId16" imgW="114300" imgH="165100" progId="Equation.DSMT4">
                    <p:embed/>
                  </p:oleObj>
                </mc:Choice>
                <mc:Fallback>
                  <p:oleObj name="Equation" r:id="rId16" imgW="114300" imgH="1651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88264" y="3440853"/>
                          <a:ext cx="205179" cy="296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sp>
        <p:nvSpPr>
          <p:cNvPr id="115" name="TextBox 114"/>
          <p:cNvSpPr txBox="1">
            <a:spLocks noChangeArrowheads="1"/>
          </p:cNvSpPr>
          <p:nvPr/>
        </p:nvSpPr>
        <p:spPr bwMode="auto">
          <a:xfrm>
            <a:off x="5659438" y="4251325"/>
            <a:ext cx="24701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ltLang="zh-CN" sz="1200">
                <a:cs typeface="宋体" charset="0"/>
              </a:rPr>
              <a:t>(b)</a:t>
            </a:r>
            <a:r>
              <a:rPr lang="en-US" sz="1200"/>
              <a:t> Alternating co-attention</a:t>
            </a:r>
            <a:r>
              <a:rPr lang="en-US" altLang="zh-CN" sz="1200">
                <a:cs typeface="宋体" charset="0"/>
              </a:rPr>
              <a:t> </a:t>
            </a:r>
            <a:r>
              <a:rPr lang="zh-CN" altLang="en-US" sz="1200">
                <a:cs typeface="宋体" charset="0"/>
              </a:rPr>
              <a:t> </a:t>
            </a:r>
            <a:endParaRPr lang="en-US" sz="1200"/>
          </a:p>
        </p:txBody>
      </p:sp>
      <p:cxnSp>
        <p:nvCxnSpPr>
          <p:cNvPr id="150" name="Straight Arrow Connector 149"/>
          <p:cNvCxnSpPr/>
          <p:nvPr/>
        </p:nvCxnSpPr>
        <p:spPr>
          <a:xfrm flipH="1" flipV="1">
            <a:off x="7243763" y="2111375"/>
            <a:ext cx="696912" cy="1136650"/>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95" name="Group 194"/>
          <p:cNvGrpSpPr>
            <a:grpSpLocks/>
          </p:cNvGrpSpPr>
          <p:nvPr/>
        </p:nvGrpSpPr>
        <p:grpSpPr bwMode="auto">
          <a:xfrm>
            <a:off x="4840288" y="1557338"/>
            <a:ext cx="1193800" cy="1127125"/>
            <a:chOff x="6453583" y="932824"/>
            <a:chExt cx="1592445" cy="1503973"/>
          </a:xfrm>
        </p:grpSpPr>
        <p:sp>
          <p:nvSpPr>
            <p:cNvPr id="126" name="Rectangle 125"/>
            <p:cNvSpPr/>
            <p:nvPr/>
          </p:nvSpPr>
          <p:spPr bwMode="auto">
            <a:xfrm>
              <a:off x="6921575" y="1434854"/>
              <a:ext cx="103764" cy="889674"/>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27" name="Rectangle 126"/>
            <p:cNvSpPr/>
            <p:nvPr/>
          </p:nvSpPr>
          <p:spPr bwMode="auto">
            <a:xfrm>
              <a:off x="7135454" y="1434854"/>
              <a:ext cx="103762" cy="889674"/>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28" name="Rectangle 127"/>
            <p:cNvSpPr/>
            <p:nvPr/>
          </p:nvSpPr>
          <p:spPr bwMode="auto">
            <a:xfrm>
              <a:off x="7349333" y="1434854"/>
              <a:ext cx="103764" cy="889674"/>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29" name="Rectangle 128"/>
            <p:cNvSpPr/>
            <p:nvPr/>
          </p:nvSpPr>
          <p:spPr bwMode="auto">
            <a:xfrm>
              <a:off x="7563212" y="1434854"/>
              <a:ext cx="105881" cy="889674"/>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30" name="Rectangle 129"/>
            <p:cNvSpPr/>
            <p:nvPr/>
          </p:nvSpPr>
          <p:spPr bwMode="auto">
            <a:xfrm>
              <a:off x="7772855" y="1434854"/>
              <a:ext cx="103764" cy="889674"/>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36" name="Rounded Rectangle 135"/>
            <p:cNvSpPr/>
            <p:nvPr/>
          </p:nvSpPr>
          <p:spPr>
            <a:xfrm>
              <a:off x="6747931" y="1292930"/>
              <a:ext cx="1298097" cy="1143867"/>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100" name="TextBox 119"/>
            <p:cNvSpPr txBox="1">
              <a:spLocks noChangeArrowheads="1"/>
            </p:cNvSpPr>
            <p:nvPr/>
          </p:nvSpPr>
          <p:spPr bwMode="auto">
            <a:xfrm>
              <a:off x="6916596" y="932824"/>
              <a:ext cx="112228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ltLang="zh-CN" sz="1200">
                  <a:latin typeface="Calibri Light" charset="0"/>
                  <a:ea typeface="宋体" charset="0"/>
                  <a:cs typeface="Calibri Light" charset="0"/>
                </a:rPr>
                <a:t>Question</a:t>
              </a:r>
              <a:endParaRPr lang="en-US" sz="1200">
                <a:latin typeface="Calibri Light" charset="0"/>
                <a:ea typeface="宋体" charset="0"/>
                <a:cs typeface="Calibri Light" charset="0"/>
              </a:endParaRPr>
            </a:p>
          </p:txBody>
        </p:sp>
        <p:cxnSp>
          <p:nvCxnSpPr>
            <p:cNvPr id="121" name="Straight Arrow Connector 120"/>
            <p:cNvCxnSpPr/>
            <p:nvPr/>
          </p:nvCxnSpPr>
          <p:spPr>
            <a:xfrm>
              <a:off x="7762268" y="2364776"/>
              <a:ext cx="0" cy="0"/>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1102" name="Picture 122"/>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453583" y="1744447"/>
              <a:ext cx="287331" cy="2956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0" name="Group 199"/>
          <p:cNvGrpSpPr>
            <a:grpSpLocks/>
          </p:cNvGrpSpPr>
          <p:nvPr/>
        </p:nvGrpSpPr>
        <p:grpSpPr bwMode="auto">
          <a:xfrm>
            <a:off x="4843463" y="3143250"/>
            <a:ext cx="1185862" cy="1117600"/>
            <a:chOff x="6458304" y="3047102"/>
            <a:chExt cx="1580580" cy="1490102"/>
          </a:xfrm>
        </p:grpSpPr>
        <p:sp>
          <p:nvSpPr>
            <p:cNvPr id="1085" name="TextBox 116"/>
            <p:cNvSpPr txBox="1">
              <a:spLocks noChangeArrowheads="1"/>
            </p:cNvSpPr>
            <p:nvPr/>
          </p:nvSpPr>
          <p:spPr bwMode="auto">
            <a:xfrm>
              <a:off x="6976527" y="4167872"/>
              <a:ext cx="78939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ltLang="zh-CN" sz="1200">
                  <a:latin typeface="Calibri Light" charset="0"/>
                  <a:ea typeface="宋体" charset="0"/>
                  <a:cs typeface="Calibri Light" charset="0"/>
                </a:rPr>
                <a:t>Image</a:t>
              </a:r>
              <a:endParaRPr lang="en-US" sz="1200">
                <a:latin typeface="Calibri Light" charset="0"/>
                <a:ea typeface="宋体" charset="0"/>
                <a:cs typeface="Calibri Light" charset="0"/>
              </a:endParaRPr>
            </a:p>
          </p:txBody>
        </p:sp>
        <p:grpSp>
          <p:nvGrpSpPr>
            <p:cNvPr id="1086" name="Group 195"/>
            <p:cNvGrpSpPr>
              <a:grpSpLocks/>
            </p:cNvGrpSpPr>
            <p:nvPr/>
          </p:nvGrpSpPr>
          <p:grpSpPr bwMode="auto">
            <a:xfrm>
              <a:off x="6458304" y="3047102"/>
              <a:ext cx="1580580" cy="1143883"/>
              <a:chOff x="6458304" y="3047102"/>
              <a:chExt cx="1580580" cy="1143883"/>
            </a:xfrm>
          </p:grpSpPr>
          <p:sp>
            <p:nvSpPr>
              <p:cNvPr id="131" name="Rectangle 130"/>
              <p:cNvSpPr/>
              <p:nvPr/>
            </p:nvSpPr>
            <p:spPr bwMode="auto">
              <a:xfrm>
                <a:off x="6921686" y="3191032"/>
                <a:ext cx="103680" cy="888982"/>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32" name="Rectangle 131"/>
              <p:cNvSpPr/>
              <p:nvPr/>
            </p:nvSpPr>
            <p:spPr bwMode="auto">
              <a:xfrm>
                <a:off x="7135393" y="3191032"/>
                <a:ext cx="105795" cy="888982"/>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33" name="Rectangle 132"/>
              <p:cNvSpPr/>
              <p:nvPr/>
            </p:nvSpPr>
            <p:spPr bwMode="auto">
              <a:xfrm>
                <a:off x="7349099" y="3191032"/>
                <a:ext cx="105795" cy="888982"/>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34" name="Rectangle 133"/>
              <p:cNvSpPr/>
              <p:nvPr/>
            </p:nvSpPr>
            <p:spPr bwMode="auto">
              <a:xfrm>
                <a:off x="7562806" y="3191032"/>
                <a:ext cx="105795" cy="888982"/>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35" name="Rectangle 134"/>
              <p:cNvSpPr/>
              <p:nvPr/>
            </p:nvSpPr>
            <p:spPr bwMode="auto">
              <a:xfrm>
                <a:off x="7772280" y="3191032"/>
                <a:ext cx="105795" cy="888982"/>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40" name="Rounded Rectangle 139"/>
              <p:cNvSpPr/>
              <p:nvPr/>
            </p:nvSpPr>
            <p:spPr>
              <a:xfrm>
                <a:off x="6741835" y="3047102"/>
                <a:ext cx="1297049" cy="1142976"/>
              </a:xfrm>
              <a:prstGeom prst="round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pic>
            <p:nvPicPr>
              <p:cNvPr id="1093" name="Picture 12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58304" y="3453341"/>
                <a:ext cx="287331" cy="2956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207" name="Group 206"/>
          <p:cNvGrpSpPr>
            <a:grpSpLocks/>
          </p:cNvGrpSpPr>
          <p:nvPr/>
        </p:nvGrpSpPr>
        <p:grpSpPr bwMode="auto">
          <a:xfrm>
            <a:off x="6037263" y="1809750"/>
            <a:ext cx="2176462" cy="1111250"/>
            <a:chOff x="8048874" y="1269822"/>
            <a:chExt cx="2901984" cy="1482244"/>
          </a:xfrm>
        </p:grpSpPr>
        <p:cxnSp>
          <p:nvCxnSpPr>
            <p:cNvPr id="145" name="Straight Connector 144"/>
            <p:cNvCxnSpPr/>
            <p:nvPr/>
          </p:nvCxnSpPr>
          <p:spPr>
            <a:xfrm>
              <a:off x="8048874" y="1519686"/>
              <a:ext cx="1462633" cy="6353"/>
            </a:xfrm>
            <a:prstGeom prst="line">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077" name="Group 145"/>
            <p:cNvGrpSpPr>
              <a:grpSpLocks/>
            </p:cNvGrpSpPr>
            <p:nvPr/>
          </p:nvGrpSpPr>
          <p:grpSpPr bwMode="auto">
            <a:xfrm>
              <a:off x="9472344" y="1323882"/>
              <a:ext cx="322239" cy="369333"/>
              <a:chOff x="4678246" y="1546359"/>
              <a:chExt cx="229535" cy="249312"/>
            </a:xfrm>
          </p:grpSpPr>
          <p:sp>
            <p:nvSpPr>
              <p:cNvPr id="152" name="Oval 151"/>
              <p:cNvSpPr/>
              <p:nvPr/>
            </p:nvSpPr>
            <p:spPr>
              <a:xfrm>
                <a:off x="4703127" y="1575618"/>
                <a:ext cx="200531" cy="19868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084" name="TextBox 152"/>
              <p:cNvSpPr txBox="1">
                <a:spLocks noChangeArrowheads="1"/>
              </p:cNvSpPr>
              <p:nvPr/>
            </p:nvSpPr>
            <p:spPr bwMode="auto">
              <a:xfrm>
                <a:off x="4678246" y="1546359"/>
                <a:ext cx="229535" cy="2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sz="1200">
                    <a:latin typeface="Calibri Light" charset="0"/>
                    <a:cs typeface="Calibri Light" charset="0"/>
                  </a:rPr>
                  <a:t>A</a:t>
                </a:r>
              </a:p>
            </p:txBody>
          </p:sp>
        </p:grpSp>
        <p:sp>
          <p:nvSpPr>
            <p:cNvPr id="149" name="Rectangle 148"/>
            <p:cNvSpPr/>
            <p:nvPr/>
          </p:nvSpPr>
          <p:spPr bwMode="auto">
            <a:xfrm>
              <a:off x="10533870" y="1388402"/>
              <a:ext cx="105835" cy="889346"/>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cxnSp>
          <p:nvCxnSpPr>
            <p:cNvPr id="151" name="Straight Arrow Connector 150"/>
            <p:cNvCxnSpPr/>
            <p:nvPr/>
          </p:nvCxnSpPr>
          <p:spPr>
            <a:xfrm>
              <a:off x="9852296" y="1564154"/>
              <a:ext cx="654057" cy="254099"/>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62" name="Rectangle 161"/>
            <p:cNvSpPr/>
            <p:nvPr/>
          </p:nvSpPr>
          <p:spPr>
            <a:xfrm>
              <a:off x="9412024" y="1269822"/>
              <a:ext cx="1500734" cy="1274730"/>
            </a:xfrm>
            <a:prstGeom prst="rect">
              <a:avLst/>
            </a:prstGeom>
            <a:noFill/>
            <a:ln cap="flat">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chemeClr val="tx1"/>
                </a:solidFill>
                <a:latin typeface="Calibri" charset="0"/>
                <a:ea typeface="ＭＳ Ｐゴシック" charset="0"/>
              </a:endParaRPr>
            </a:p>
          </p:txBody>
        </p:sp>
        <p:sp>
          <p:nvSpPr>
            <p:cNvPr id="163" name="TextBox 162"/>
            <p:cNvSpPr txBox="1"/>
            <p:nvPr/>
          </p:nvSpPr>
          <p:spPr>
            <a:xfrm>
              <a:off x="10692622" y="2322216"/>
              <a:ext cx="258236" cy="429850"/>
            </a:xfrm>
            <a:prstGeom prst="rect">
              <a:avLst/>
            </a:prstGeom>
            <a:noFill/>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ltLang="zh-CN" sz="700">
                  <a:cs typeface="宋体" charset="0"/>
                </a:rPr>
                <a:t>3</a:t>
              </a:r>
              <a:r>
                <a:rPr lang="zh-CN" altLang="en-US" sz="700">
                  <a:cs typeface="宋体" charset="0"/>
                </a:rPr>
                <a:t>.</a:t>
              </a:r>
              <a:endParaRPr lang="en-US" sz="700"/>
            </a:p>
          </p:txBody>
        </p:sp>
        <p:graphicFrame>
          <p:nvGraphicFramePr>
            <p:cNvPr id="1082" name="Object 163"/>
            <p:cNvGraphicFramePr>
              <a:graphicFrameLocks noChangeAspect="1"/>
            </p:cNvGraphicFramePr>
            <p:nvPr/>
          </p:nvGraphicFramePr>
          <p:xfrm>
            <a:off x="10641002" y="1682816"/>
            <a:ext cx="206498" cy="330397"/>
          </p:xfrm>
          <a:graphic>
            <a:graphicData uri="http://schemas.openxmlformats.org/presentationml/2006/ole">
              <mc:AlternateContent xmlns:mc="http://schemas.openxmlformats.org/markup-compatibility/2006">
                <mc:Choice xmlns:v="urn:schemas-microsoft-com:vml" Requires="v">
                  <p:oleObj spid="_x0000_s1698" name="Equation" r:id="rId19" imgW="127000" imgH="203200" progId="Equation.DSMT4">
                    <p:embed/>
                  </p:oleObj>
                </mc:Choice>
                <mc:Fallback>
                  <p:oleObj name="Equation" r:id="rId19" imgW="127000" imgH="2032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41002" y="1682816"/>
                          <a:ext cx="206498" cy="330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grpSp>
        <p:nvGrpSpPr>
          <p:cNvPr id="198" name="Group 197"/>
          <p:cNvGrpSpPr>
            <a:grpSpLocks/>
          </p:cNvGrpSpPr>
          <p:nvPr/>
        </p:nvGrpSpPr>
        <p:grpSpPr bwMode="auto">
          <a:xfrm>
            <a:off x="6034088" y="2119313"/>
            <a:ext cx="1033462" cy="974725"/>
            <a:chOff x="8046029" y="1683365"/>
            <a:chExt cx="1377713" cy="1298667"/>
          </a:xfrm>
        </p:grpSpPr>
        <p:cxnSp>
          <p:nvCxnSpPr>
            <p:cNvPr id="137" name="Straight Connector 136"/>
            <p:cNvCxnSpPr/>
            <p:nvPr/>
          </p:nvCxnSpPr>
          <p:spPr>
            <a:xfrm>
              <a:off x="8046029" y="2174067"/>
              <a:ext cx="334376" cy="0"/>
            </a:xfrm>
            <a:prstGeom prst="line">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38" name="Rectangle 137"/>
            <p:cNvSpPr/>
            <p:nvPr/>
          </p:nvSpPr>
          <p:spPr bwMode="auto">
            <a:xfrm>
              <a:off x="9061855" y="1746818"/>
              <a:ext cx="103698" cy="888339"/>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grpSp>
          <p:nvGrpSpPr>
            <p:cNvPr id="1067" name="Group 138"/>
            <p:cNvGrpSpPr>
              <a:grpSpLocks/>
            </p:cNvGrpSpPr>
            <p:nvPr/>
          </p:nvGrpSpPr>
          <p:grpSpPr bwMode="auto">
            <a:xfrm>
              <a:off x="8373440" y="1947490"/>
              <a:ext cx="361638" cy="369332"/>
              <a:chOff x="4683224" y="1542922"/>
              <a:chExt cx="257599" cy="249312"/>
            </a:xfrm>
          </p:grpSpPr>
          <p:sp>
            <p:nvSpPr>
              <p:cNvPr id="156" name="Oval 155"/>
              <p:cNvSpPr/>
              <p:nvPr/>
            </p:nvSpPr>
            <p:spPr>
              <a:xfrm>
                <a:off x="4704767" y="1574509"/>
                <a:ext cx="212553" cy="207026"/>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075" name="TextBox 156"/>
              <p:cNvSpPr txBox="1">
                <a:spLocks noChangeArrowheads="1"/>
              </p:cNvSpPr>
              <p:nvPr/>
            </p:nvSpPr>
            <p:spPr bwMode="auto">
              <a:xfrm>
                <a:off x="4683224" y="1542922"/>
                <a:ext cx="257599" cy="2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sz="1200">
                    <a:latin typeface="Calibri Light" charset="0"/>
                    <a:cs typeface="Calibri Light" charset="0"/>
                  </a:rPr>
                  <a:t>A</a:t>
                </a:r>
              </a:p>
            </p:txBody>
          </p:sp>
        </p:grpSp>
        <p:cxnSp>
          <p:nvCxnSpPr>
            <p:cNvPr id="144" name="Straight Connector 143"/>
            <p:cNvCxnSpPr/>
            <p:nvPr/>
          </p:nvCxnSpPr>
          <p:spPr>
            <a:xfrm>
              <a:off x="8708431" y="2174067"/>
              <a:ext cx="336493" cy="0"/>
            </a:xfrm>
            <a:prstGeom prst="line">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8395218" y="2442683"/>
              <a:ext cx="364004" cy="399753"/>
            </a:xfrm>
            <a:prstGeom prst="rect">
              <a:avLst/>
            </a:prstGeom>
          </p:spPr>
          <p:txBody>
            <a:bodyPr wrap="none">
              <a:spAutoFit/>
            </a:bodyPr>
            <a:lstStyle/>
            <a:p>
              <a:pPr eaLnBrk="1" hangingPunct="1"/>
              <a:r>
                <a:rPr lang="en-US" altLang="zh-CN" sz="1300" b="1">
                  <a:ea typeface="宋体" charset="0"/>
                  <a:cs typeface="Calibri" charset="0"/>
                </a:rPr>
                <a:t>0</a:t>
              </a:r>
              <a:endParaRPr lang="en-US" sz="1300" b="1">
                <a:ea typeface="宋体" charset="0"/>
                <a:cs typeface="Calibri" charset="0"/>
              </a:endParaRPr>
            </a:p>
          </p:txBody>
        </p:sp>
        <p:cxnSp>
          <p:nvCxnSpPr>
            <p:cNvPr id="124" name="Straight Arrow Connector 123"/>
            <p:cNvCxnSpPr/>
            <p:nvPr/>
          </p:nvCxnSpPr>
          <p:spPr>
            <a:xfrm flipV="1">
              <a:off x="8562407" y="2322123"/>
              <a:ext cx="0" cy="222084"/>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a:off x="8194170" y="1683365"/>
              <a:ext cx="1176665" cy="1085042"/>
            </a:xfrm>
            <a:prstGeom prst="rect">
              <a:avLst/>
            </a:prstGeom>
            <a:noFill/>
            <a:ln cap="flat">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chemeClr val="tx1"/>
                </a:solidFill>
                <a:latin typeface="Calibri" charset="0"/>
                <a:ea typeface="ＭＳ Ｐゴシック" charset="0"/>
              </a:endParaRPr>
            </a:p>
          </p:txBody>
        </p:sp>
        <p:sp>
          <p:nvSpPr>
            <p:cNvPr id="159" name="TextBox 158"/>
            <p:cNvSpPr txBox="1"/>
            <p:nvPr/>
          </p:nvSpPr>
          <p:spPr>
            <a:xfrm>
              <a:off x="9163437" y="2550553"/>
              <a:ext cx="260305" cy="431479"/>
            </a:xfrm>
            <a:prstGeom prst="rect">
              <a:avLst/>
            </a:prstGeom>
            <a:noFill/>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ltLang="zh-CN" sz="700">
                  <a:cs typeface="宋体" charset="0"/>
                </a:rPr>
                <a:t>1</a:t>
              </a:r>
              <a:r>
                <a:rPr lang="zh-CN" altLang="en-US" sz="700">
                  <a:cs typeface="宋体" charset="0"/>
                </a:rPr>
                <a:t>.</a:t>
              </a:r>
              <a:endParaRPr lang="en-US" sz="700"/>
            </a:p>
          </p:txBody>
        </p:sp>
        <p:graphicFrame>
          <p:nvGraphicFramePr>
            <p:cNvPr id="1073" name="Object 164"/>
            <p:cNvGraphicFramePr>
              <a:graphicFrameLocks noChangeAspect="1"/>
            </p:cNvGraphicFramePr>
            <p:nvPr/>
          </p:nvGraphicFramePr>
          <p:xfrm>
            <a:off x="9151326" y="2010535"/>
            <a:ext cx="197524" cy="285312"/>
          </p:xfrm>
          <a:graphic>
            <a:graphicData uri="http://schemas.openxmlformats.org/presentationml/2006/ole">
              <mc:AlternateContent xmlns:mc="http://schemas.openxmlformats.org/markup-compatibility/2006">
                <mc:Choice xmlns:v="urn:schemas-microsoft-com:vml" Requires="v">
                  <p:oleObj spid="_x0000_s1699" name="Equation" r:id="rId20" imgW="114300" imgH="165100" progId="Equation.DSMT4">
                    <p:embed/>
                  </p:oleObj>
                </mc:Choice>
                <mc:Fallback>
                  <p:oleObj name="Equation" r:id="rId20" imgW="114300" imgH="1651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151326" y="2010535"/>
                          <a:ext cx="197524" cy="285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cxnSp>
        <p:nvCxnSpPr>
          <p:cNvPr id="142" name="Straight Arrow Connector 141"/>
          <p:cNvCxnSpPr/>
          <p:nvPr/>
        </p:nvCxnSpPr>
        <p:spPr>
          <a:xfrm>
            <a:off x="6843713" y="2843213"/>
            <a:ext cx="0" cy="636587"/>
          </a:xfrm>
          <a:prstGeom prst="straightConnector1">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208" name="Group 207"/>
          <p:cNvGrpSpPr>
            <a:grpSpLocks/>
          </p:cNvGrpSpPr>
          <p:nvPr/>
        </p:nvGrpSpPr>
        <p:grpSpPr bwMode="auto">
          <a:xfrm>
            <a:off x="6029325" y="3194050"/>
            <a:ext cx="2171700" cy="950913"/>
            <a:chOff x="8038884" y="3115800"/>
            <a:chExt cx="2895929" cy="1267817"/>
          </a:xfrm>
        </p:grpSpPr>
        <p:sp>
          <p:nvSpPr>
            <p:cNvPr id="161" name="TextBox 160"/>
            <p:cNvSpPr txBox="1"/>
            <p:nvPr/>
          </p:nvSpPr>
          <p:spPr>
            <a:xfrm>
              <a:off x="10676550" y="3951840"/>
              <a:ext cx="258263" cy="431777"/>
            </a:xfrm>
            <a:prstGeom prst="rect">
              <a:avLst/>
            </a:prstGeom>
            <a:noFill/>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ltLang="zh-CN" sz="700">
                  <a:cs typeface="宋体" charset="0"/>
                </a:rPr>
                <a:t>2</a:t>
              </a:r>
              <a:r>
                <a:rPr lang="zh-CN" altLang="en-US" sz="700">
                  <a:cs typeface="宋体" charset="0"/>
                </a:rPr>
                <a:t>.</a:t>
              </a:r>
              <a:endParaRPr lang="en-US" sz="700"/>
            </a:p>
          </p:txBody>
        </p:sp>
        <p:grpSp>
          <p:nvGrpSpPr>
            <p:cNvPr id="1056" name="Group 205"/>
            <p:cNvGrpSpPr>
              <a:grpSpLocks/>
            </p:cNvGrpSpPr>
            <p:nvPr/>
          </p:nvGrpSpPr>
          <p:grpSpPr bwMode="auto">
            <a:xfrm>
              <a:off x="8038884" y="3115800"/>
              <a:ext cx="2862774" cy="1083995"/>
              <a:chOff x="8038884" y="3115800"/>
              <a:chExt cx="2862774" cy="1083995"/>
            </a:xfrm>
          </p:grpSpPr>
          <p:cxnSp>
            <p:nvCxnSpPr>
              <p:cNvPr id="141" name="Straight Connector 140"/>
              <p:cNvCxnSpPr/>
              <p:nvPr/>
            </p:nvCxnSpPr>
            <p:spPr>
              <a:xfrm>
                <a:off x="8038884" y="3636473"/>
                <a:ext cx="891218" cy="0"/>
              </a:xfrm>
              <a:prstGeom prst="line">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1058" name="Group 142"/>
              <p:cNvGrpSpPr>
                <a:grpSpLocks/>
              </p:cNvGrpSpPr>
              <p:nvPr/>
            </p:nvGrpSpPr>
            <p:grpSpPr bwMode="auto">
              <a:xfrm>
                <a:off x="8933826" y="3437061"/>
                <a:ext cx="361637" cy="369331"/>
                <a:chOff x="4681432" y="1561534"/>
                <a:chExt cx="257599" cy="249311"/>
              </a:xfrm>
            </p:grpSpPr>
            <p:sp>
              <p:nvSpPr>
                <p:cNvPr id="154" name="Oval 153"/>
                <p:cNvSpPr/>
                <p:nvPr/>
              </p:nvSpPr>
              <p:spPr>
                <a:xfrm>
                  <a:off x="4702906" y="1593274"/>
                  <a:ext cx="211106" cy="20573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064" name="TextBox 154"/>
                <p:cNvSpPr txBox="1">
                  <a:spLocks noChangeArrowheads="1"/>
                </p:cNvSpPr>
                <p:nvPr/>
              </p:nvSpPr>
              <p:spPr bwMode="auto">
                <a:xfrm>
                  <a:off x="4681432" y="1561534"/>
                  <a:ext cx="257599" cy="249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sz="1200">
                      <a:latin typeface="Calibri Light" charset="0"/>
                      <a:cs typeface="Calibri Light" charset="0"/>
                    </a:rPr>
                    <a:t>A</a:t>
                  </a:r>
                </a:p>
              </p:txBody>
            </p:sp>
          </p:grpSp>
          <p:cxnSp>
            <p:nvCxnSpPr>
              <p:cNvPr id="147" name="Straight Connector 146"/>
              <p:cNvCxnSpPr/>
              <p:nvPr/>
            </p:nvCxnSpPr>
            <p:spPr>
              <a:xfrm flipV="1">
                <a:off x="9298444" y="3632240"/>
                <a:ext cx="1196052" cy="4233"/>
              </a:xfrm>
              <a:prstGeom prst="line">
                <a:avLst/>
              </a:prstGeom>
              <a:ln w="1270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8" name="Rectangle 147"/>
              <p:cNvSpPr/>
              <p:nvPr/>
            </p:nvSpPr>
            <p:spPr bwMode="auto">
              <a:xfrm>
                <a:off x="10534718" y="3187763"/>
                <a:ext cx="103728" cy="886837"/>
              </a:xfrm>
              <a:prstGeom prst="rect">
                <a:avLst/>
              </a:prstGeom>
              <a:solidFill>
                <a:schemeClr val="bg1"/>
              </a:solidFill>
              <a:ln w="12700" cmpd="sng">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anchor="ctr"/>
              <a:lstStyle/>
              <a:p>
                <a:pPr algn="ctr" defTabSz="685800">
                  <a:spcBef>
                    <a:spcPct val="50000"/>
                  </a:spcBef>
                </a:pPr>
                <a:endParaRPr lang="en-US" sz="900">
                  <a:solidFill>
                    <a:schemeClr val="tx1"/>
                  </a:solidFill>
                  <a:latin typeface="Arial" charset="0"/>
                  <a:ea typeface="ＭＳ Ｐゴシック" charset="0"/>
                  <a:cs typeface="ＭＳ Ｐゴシック" charset="0"/>
                </a:endParaRPr>
              </a:p>
            </p:txBody>
          </p:sp>
          <p:sp>
            <p:nvSpPr>
              <p:cNvPr id="160" name="Rectangle 159"/>
              <p:cNvSpPr/>
              <p:nvPr/>
            </p:nvSpPr>
            <p:spPr>
              <a:xfrm>
                <a:off x="8779801" y="3115800"/>
                <a:ext cx="2121141" cy="1083676"/>
              </a:xfrm>
              <a:prstGeom prst="rect">
                <a:avLst/>
              </a:prstGeom>
              <a:noFill/>
              <a:ln cap="flat">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endParaRPr lang="en-US" sz="1300">
                  <a:solidFill>
                    <a:schemeClr val="tx1"/>
                  </a:solidFill>
                  <a:latin typeface="Calibri" charset="0"/>
                  <a:ea typeface="ＭＳ Ｐゴシック" charset="0"/>
                </a:endParaRPr>
              </a:p>
            </p:txBody>
          </p:sp>
          <p:graphicFrame>
            <p:nvGraphicFramePr>
              <p:cNvPr id="1062" name="Object 165"/>
              <p:cNvGraphicFramePr>
                <a:graphicFrameLocks noChangeAspect="1"/>
              </p:cNvGraphicFramePr>
              <p:nvPr/>
            </p:nvGraphicFramePr>
            <p:xfrm>
              <a:off x="10641002" y="3488622"/>
              <a:ext cx="205179" cy="296371"/>
            </p:xfrm>
            <a:graphic>
              <a:graphicData uri="http://schemas.openxmlformats.org/presentationml/2006/ole">
                <mc:AlternateContent xmlns:mc="http://schemas.openxmlformats.org/markup-compatibility/2006">
                  <mc:Choice xmlns:v="urn:schemas-microsoft-com:vml" Requires="v">
                    <p:oleObj spid="_x0000_s1700" name="Equation" r:id="rId22" imgW="114300" imgH="165100" progId="Equation.3">
                      <p:embed/>
                    </p:oleObj>
                  </mc:Choice>
                  <mc:Fallback>
                    <p:oleObj name="Equation" r:id="rId22" imgW="114300" imgH="1651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41002" y="3488622"/>
                            <a:ext cx="205179" cy="296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grpSp>
      <p:pic>
        <p:nvPicPr>
          <p:cNvPr id="174" name="Picture 173"/>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74700" y="4676775"/>
            <a:ext cx="1693863" cy="34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1" name="Picture 180"/>
          <p:cNvPicPr>
            <a:picLocks noChangeAspect="1"/>
          </p:cNvPicPr>
          <p:nvPr/>
        </p:nvPicPr>
        <p:blipFill>
          <a:blip r:embed="rId24" cstate="email">
            <a:extLst>
              <a:ext uri="{28A0092B-C50C-407E-A947-70E740481C1C}">
                <a14:useLocalDpi xmlns:a14="http://schemas.microsoft.com/office/drawing/2010/main"/>
              </a:ext>
            </a:extLst>
          </a:blip>
          <a:srcRect/>
          <a:stretch>
            <a:fillRect/>
          </a:stretch>
        </p:blipFill>
        <p:spPr bwMode="auto">
          <a:xfrm>
            <a:off x="839788" y="5178425"/>
            <a:ext cx="1514475" cy="28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2" name="Picture 181"/>
          <p:cNvPicPr>
            <a:picLocks noChangeAspect="1"/>
          </p:cNvPicPr>
          <p:nvPr/>
        </p:nvPicPr>
        <p:blipFill>
          <a:blip r:embed="rId25" cstate="email">
            <a:extLst>
              <a:ext uri="{28A0092B-C50C-407E-A947-70E740481C1C}">
                <a14:useLocalDpi xmlns:a14="http://schemas.microsoft.com/office/drawing/2010/main"/>
              </a:ext>
            </a:extLst>
          </a:blip>
          <a:srcRect/>
          <a:stretch>
            <a:fillRect/>
          </a:stretch>
        </p:blipFill>
        <p:spPr bwMode="auto">
          <a:xfrm>
            <a:off x="714375" y="4943475"/>
            <a:ext cx="2287588"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6" name="Picture 185"/>
          <p:cNvPicPr>
            <a:picLocks noChangeAspect="1"/>
          </p:cNvPicPr>
          <p:nvPr/>
        </p:nvPicPr>
        <p:blipFill>
          <a:blip r:embed="rId26" cstate="email">
            <a:extLst>
              <a:ext uri="{28A0092B-C50C-407E-A947-70E740481C1C}">
                <a14:useLocalDpi xmlns:a14="http://schemas.microsoft.com/office/drawing/2010/main"/>
              </a:ext>
            </a:extLst>
          </a:blip>
          <a:srcRect/>
          <a:stretch>
            <a:fillRect/>
          </a:stretch>
        </p:blipFill>
        <p:spPr bwMode="auto">
          <a:xfrm>
            <a:off x="801688" y="5367338"/>
            <a:ext cx="1055687" cy="544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7" name="Picture 196"/>
          <p:cNvPicPr>
            <a:picLocks noChangeAspect="1"/>
          </p:cNvPicPr>
          <p:nvPr/>
        </p:nvPicPr>
        <p:blipFill>
          <a:blip r:embed="rId27" cstate="email">
            <a:extLst>
              <a:ext uri="{28A0092B-C50C-407E-A947-70E740481C1C}">
                <a14:useLocalDpi xmlns:a14="http://schemas.microsoft.com/office/drawing/2010/main"/>
              </a:ext>
            </a:extLst>
          </a:blip>
          <a:srcRect/>
          <a:stretch>
            <a:fillRect/>
          </a:stretch>
        </p:blipFill>
        <p:spPr bwMode="auto">
          <a:xfrm>
            <a:off x="5430838" y="4625975"/>
            <a:ext cx="2566987" cy="101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9" name="TextBox 198"/>
          <p:cNvSpPr txBox="1">
            <a:spLocks noChangeArrowheads="1"/>
          </p:cNvSpPr>
          <p:nvPr/>
        </p:nvSpPr>
        <p:spPr bwMode="auto">
          <a:xfrm>
            <a:off x="5672138" y="4640263"/>
            <a:ext cx="2119312"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sz="1200"/>
              <a:t>1: Attend Question W/O Image</a:t>
            </a:r>
          </a:p>
        </p:txBody>
      </p:sp>
      <p:sp>
        <p:nvSpPr>
          <p:cNvPr id="201" name="TextBox 200"/>
          <p:cNvSpPr txBox="1">
            <a:spLocks noChangeArrowheads="1"/>
          </p:cNvSpPr>
          <p:nvPr/>
        </p:nvSpPr>
        <p:spPr bwMode="auto">
          <a:xfrm>
            <a:off x="5680075" y="4981575"/>
            <a:ext cx="267493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sz="1200"/>
              <a:t>2: Attend Image with attended question</a:t>
            </a:r>
          </a:p>
        </p:txBody>
      </p:sp>
      <p:sp>
        <p:nvSpPr>
          <p:cNvPr id="202" name="TextBox 201"/>
          <p:cNvSpPr txBox="1">
            <a:spLocks noChangeArrowheads="1"/>
          </p:cNvSpPr>
          <p:nvPr/>
        </p:nvSpPr>
        <p:spPr bwMode="auto">
          <a:xfrm>
            <a:off x="5680075" y="5287963"/>
            <a:ext cx="3046413"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sz="1200"/>
              <a:t>3: Attend question again with attended image</a:t>
            </a:r>
          </a:p>
        </p:txBody>
      </p:sp>
      <p:sp>
        <p:nvSpPr>
          <p:cNvPr id="139" name="TextBox 13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Jiasen Lu</a:t>
            </a:r>
            <a:endParaRPr lang="en-US" sz="1200" dirty="0"/>
          </a:p>
        </p:txBody>
      </p:sp>
    </p:spTree>
    <p:extLst>
      <p:ext uri="{BB962C8B-B14F-4D97-AF65-F5344CB8AC3E}">
        <p14:creationId xmlns:p14="http://schemas.microsoft.com/office/powerpoint/2010/main" val="593107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par>
                                <p:cTn id="8" presetID="10" presetClass="entr" presetSubtype="0" fill="hold"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500"/>
                                        <p:tgtEl>
                                          <p:spTgt spid="1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animEffect transition="in" filter="fade">
                                      <p:cBhvr>
                                        <p:cTn id="15" dur="500"/>
                                        <p:tgtEl>
                                          <p:spTgt spid="174"/>
                                        </p:tgtEl>
                                      </p:cBhvr>
                                    </p:animEffect>
                                  </p:childTnLst>
                                </p:cTn>
                              </p:par>
                              <p:par>
                                <p:cTn id="16" presetID="22" presetClass="entr" presetSubtype="8"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wipe(left)">
                                      <p:cBhvr>
                                        <p:cTn id="18" dur="500"/>
                                        <p:tgtEl>
                                          <p:spTgt spid="176"/>
                                        </p:tgtEl>
                                      </p:cBhvr>
                                    </p:animEffect>
                                  </p:childTnLst>
                                </p:cTn>
                              </p:par>
                            </p:childTnLst>
                          </p:cTn>
                        </p:par>
                        <p:par>
                          <p:cTn id="19" fill="hold" nodeType="afterGroup">
                            <p:stCondLst>
                              <p:cond delay="500"/>
                            </p:stCondLst>
                            <p:childTnLst>
                              <p:par>
                                <p:cTn id="20" presetID="10" presetClass="entr" presetSubtype="0" fill="hold" nodeType="after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fade">
                                      <p:cBhvr>
                                        <p:cTn id="27" dur="500"/>
                                        <p:tgtEl>
                                          <p:spTgt spid="182"/>
                                        </p:tgtEl>
                                      </p:cBhvr>
                                    </p:animEffect>
                                  </p:childTnLst>
                                </p:cTn>
                              </p:par>
                              <p:par>
                                <p:cTn id="28" presetID="10" presetClass="entr" presetSubtype="0" fill="hold" nodeType="with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fade">
                                      <p:cBhvr>
                                        <p:cTn id="30" dur="500"/>
                                        <p:tgtEl>
                                          <p:spTgt spid="108"/>
                                        </p:tgtEl>
                                      </p:cBhvr>
                                    </p:animEffect>
                                  </p:childTnLst>
                                </p:cTn>
                              </p:par>
                              <p:par>
                                <p:cTn id="31" presetID="22" presetClass="entr" presetSubtype="8" fill="hold" nodeType="withEffect">
                                  <p:stCondLst>
                                    <p:cond delay="0"/>
                                  </p:stCondLst>
                                  <p:childTnLst>
                                    <p:set>
                                      <p:cBhvr>
                                        <p:cTn id="32" dur="1" fill="hold">
                                          <p:stCondLst>
                                            <p:cond delay="0"/>
                                          </p:stCondLst>
                                        </p:cTn>
                                        <p:tgtEl>
                                          <p:spTgt spid="184"/>
                                        </p:tgtEl>
                                        <p:attrNameLst>
                                          <p:attrName>style.visibility</p:attrName>
                                        </p:attrNameLst>
                                      </p:cBhvr>
                                      <p:to>
                                        <p:strVal val="visible"/>
                                      </p:to>
                                    </p:set>
                                    <p:animEffect transition="in" filter="wipe(left)">
                                      <p:cBhvr>
                                        <p:cTn id="33" dur="500"/>
                                        <p:tgtEl>
                                          <p:spTgt spid="184"/>
                                        </p:tgtEl>
                                      </p:cBhvr>
                                    </p:animEffect>
                                  </p:childTnLst>
                                </p:cTn>
                              </p:par>
                              <p:par>
                                <p:cTn id="34" presetID="22" presetClass="entr" presetSubtype="8" fill="hold" nodeType="withEffect">
                                  <p:stCondLst>
                                    <p:cond delay="0"/>
                                  </p:stCondLst>
                                  <p:childTnLst>
                                    <p:set>
                                      <p:cBhvr>
                                        <p:cTn id="35" dur="1" fill="hold">
                                          <p:stCondLst>
                                            <p:cond delay="0"/>
                                          </p:stCondLst>
                                        </p:cTn>
                                        <p:tgtEl>
                                          <p:spTgt spid="185"/>
                                        </p:tgtEl>
                                        <p:attrNameLst>
                                          <p:attrName>style.visibility</p:attrName>
                                        </p:attrNameLst>
                                      </p:cBhvr>
                                      <p:to>
                                        <p:strVal val="visible"/>
                                      </p:to>
                                    </p:set>
                                    <p:animEffect transition="in" filter="wipe(left)">
                                      <p:cBhvr>
                                        <p:cTn id="36" dur="500"/>
                                        <p:tgtEl>
                                          <p:spTgt spid="185"/>
                                        </p:tgtEl>
                                      </p:cBhvr>
                                    </p:animEffect>
                                  </p:childTnLst>
                                </p:cTn>
                              </p:par>
                              <p:par>
                                <p:cTn id="37" presetID="22" presetClass="entr" presetSubtype="8"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wipe(left)">
                                      <p:cBhvr>
                                        <p:cTn id="39" dur="500"/>
                                        <p:tgtEl>
                                          <p:spTgt spid="88"/>
                                        </p:tgtEl>
                                      </p:cBhvr>
                                    </p:animEffect>
                                  </p:childTnLst>
                                </p:cTn>
                              </p:par>
                              <p:par>
                                <p:cTn id="40" presetID="22" presetClass="entr" presetSubtype="8"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par>
                                <p:cTn id="43" presetID="22" presetClass="entr" presetSubtype="8" fill="hold" nodeType="with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181"/>
                                        </p:tgtEl>
                                        <p:attrNameLst>
                                          <p:attrName>style.visibility</p:attrName>
                                        </p:attrNameLst>
                                      </p:cBhvr>
                                      <p:to>
                                        <p:strVal val="visible"/>
                                      </p:to>
                                    </p:set>
                                    <p:animEffect transition="in" filter="fade">
                                      <p:cBhvr>
                                        <p:cTn id="50" dur="500"/>
                                        <p:tgtEl>
                                          <p:spTgt spid="181"/>
                                        </p:tgtEl>
                                      </p:cBhvr>
                                    </p:animEffect>
                                  </p:childTnLst>
                                </p:cTn>
                              </p:par>
                              <p:par>
                                <p:cTn id="51" presetID="10" presetClass="entr" presetSubtype="0" fill="hold" nodeType="with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500"/>
                                        <p:tgtEl>
                                          <p:spTgt spid="11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186"/>
                                        </p:tgtEl>
                                        <p:attrNameLst>
                                          <p:attrName>style.visibility</p:attrName>
                                        </p:attrNameLst>
                                      </p:cBhvr>
                                      <p:to>
                                        <p:strVal val="visible"/>
                                      </p:to>
                                    </p:set>
                                    <p:animEffect transition="in" filter="fade">
                                      <p:cBhvr>
                                        <p:cTn id="58" dur="500"/>
                                        <p:tgtEl>
                                          <p:spTgt spid="186"/>
                                        </p:tgtEl>
                                      </p:cBhvr>
                                    </p:animEffect>
                                  </p:childTnLst>
                                </p:cTn>
                              </p:par>
                              <p:par>
                                <p:cTn id="59" presetID="22" presetClass="entr" presetSubtype="8" fill="hold" nodeType="withEffect">
                                  <p:stCondLst>
                                    <p:cond delay="0"/>
                                  </p:stCondLst>
                                  <p:childTnLst>
                                    <p:set>
                                      <p:cBhvr>
                                        <p:cTn id="60" dur="1" fill="hold">
                                          <p:stCondLst>
                                            <p:cond delay="0"/>
                                          </p:stCondLst>
                                        </p:cTn>
                                        <p:tgtEl>
                                          <p:spTgt spid="188"/>
                                        </p:tgtEl>
                                        <p:attrNameLst>
                                          <p:attrName>style.visibility</p:attrName>
                                        </p:attrNameLst>
                                      </p:cBhvr>
                                      <p:to>
                                        <p:strVal val="visible"/>
                                      </p:to>
                                    </p:set>
                                    <p:animEffect transition="in" filter="wipe(left)">
                                      <p:cBhvr>
                                        <p:cTn id="61" dur="500"/>
                                        <p:tgtEl>
                                          <p:spTgt spid="18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194"/>
                                        </p:tgtEl>
                                        <p:attrNameLst>
                                          <p:attrName>style.visibility</p:attrName>
                                        </p:attrNameLst>
                                      </p:cBhvr>
                                      <p:to>
                                        <p:strVal val="visible"/>
                                      </p:to>
                                    </p:set>
                                    <p:animEffect transition="in" filter="wipe(left)">
                                      <p:cBhvr>
                                        <p:cTn id="66" dur="500"/>
                                        <p:tgtEl>
                                          <p:spTgt spid="194"/>
                                        </p:tgtEl>
                                      </p:cBhvr>
                                    </p:animEffect>
                                  </p:childTnLst>
                                </p:cTn>
                              </p:par>
                            </p:childTnLst>
                          </p:cTn>
                        </p:par>
                        <p:par>
                          <p:cTn id="67" fill="hold" nodeType="afterGroup">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0" presetClass="entr" presetSubtype="0" fill="hold" nodeType="clickEffect">
                                  <p:stCondLst>
                                    <p:cond delay="0"/>
                                  </p:stCondLst>
                                  <p:childTnLst>
                                    <p:set>
                                      <p:cBhvr>
                                        <p:cTn id="74" dur="1" fill="hold">
                                          <p:stCondLst>
                                            <p:cond delay="0"/>
                                          </p:stCondLst>
                                        </p:cTn>
                                        <p:tgtEl>
                                          <p:spTgt spid="200"/>
                                        </p:tgtEl>
                                        <p:attrNameLst>
                                          <p:attrName>style.visibility</p:attrName>
                                        </p:attrNameLst>
                                      </p:cBhvr>
                                      <p:to>
                                        <p:strVal val="visible"/>
                                      </p:to>
                                    </p:set>
                                    <p:animEffect transition="in" filter="fade">
                                      <p:cBhvr>
                                        <p:cTn id="75" dur="500"/>
                                        <p:tgtEl>
                                          <p:spTgt spid="200"/>
                                        </p:tgtEl>
                                      </p:cBhvr>
                                    </p:animEffect>
                                  </p:childTnLst>
                                </p:cTn>
                              </p:par>
                              <p:par>
                                <p:cTn id="76" presetID="10" presetClass="entr" presetSubtype="0" fill="hold" nodeType="withEffect">
                                  <p:stCondLst>
                                    <p:cond delay="0"/>
                                  </p:stCondLst>
                                  <p:childTnLst>
                                    <p:set>
                                      <p:cBhvr>
                                        <p:cTn id="77" dur="1" fill="hold">
                                          <p:stCondLst>
                                            <p:cond delay="0"/>
                                          </p:stCondLst>
                                        </p:cTn>
                                        <p:tgtEl>
                                          <p:spTgt spid="195"/>
                                        </p:tgtEl>
                                        <p:attrNameLst>
                                          <p:attrName>style.visibility</p:attrName>
                                        </p:attrNameLst>
                                      </p:cBhvr>
                                      <p:to>
                                        <p:strVal val="visible"/>
                                      </p:to>
                                    </p:set>
                                    <p:animEffect transition="in" filter="fade">
                                      <p:cBhvr>
                                        <p:cTn id="78" dur="500"/>
                                        <p:tgtEl>
                                          <p:spTgt spid="195"/>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0" presetClass="entr" presetSubtype="0" fill="hold" nodeType="clickEffect">
                                  <p:stCondLst>
                                    <p:cond delay="0"/>
                                  </p:stCondLst>
                                  <p:childTnLst>
                                    <p:set>
                                      <p:cBhvr>
                                        <p:cTn id="82" dur="1" fill="hold">
                                          <p:stCondLst>
                                            <p:cond delay="0"/>
                                          </p:stCondLst>
                                        </p:cTn>
                                        <p:tgtEl>
                                          <p:spTgt spid="197"/>
                                        </p:tgtEl>
                                        <p:attrNameLst>
                                          <p:attrName>style.visibility</p:attrName>
                                        </p:attrNameLst>
                                      </p:cBhvr>
                                      <p:to>
                                        <p:strVal val="visible"/>
                                      </p:to>
                                    </p:set>
                                    <p:animEffect transition="in" filter="fade">
                                      <p:cBhvr>
                                        <p:cTn id="83" dur="500"/>
                                        <p:tgtEl>
                                          <p:spTgt spid="19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0" presetClass="path" presetSubtype="0" accel="50000" decel="50000" fill="hold" nodeType="clickEffect">
                                  <p:stCondLst>
                                    <p:cond delay="0"/>
                                  </p:stCondLst>
                                  <p:childTnLst>
                                    <p:animMotion origin="layout" path="M -0.01406 0.00671 L -0.21927 0.0044 " pathEditMode="relative" rAng="0" ptsTypes="AA">
                                      <p:cBhvr>
                                        <p:cTn id="87" dur="2000" fill="hold"/>
                                        <p:tgtEl>
                                          <p:spTgt spid="197"/>
                                        </p:tgtEl>
                                        <p:attrNameLst>
                                          <p:attrName>ppt_x</p:attrName>
                                          <p:attrName>ppt_y</p:attrName>
                                        </p:attrNameLst>
                                      </p:cBhvr>
                                      <p:rCtr x="-10260" y="-116"/>
                                    </p:animMotion>
                                  </p:childTnLst>
                                </p:cTn>
                              </p:par>
                              <p:par>
                                <p:cTn id="88" presetID="6" presetClass="emph" presetSubtype="0" fill="hold" nodeType="withEffect">
                                  <p:stCondLst>
                                    <p:cond delay="0"/>
                                  </p:stCondLst>
                                  <p:childTnLst>
                                    <p:animScale>
                                      <p:cBhvr>
                                        <p:cTn id="89" dur="2000" fill="hold"/>
                                        <p:tgtEl>
                                          <p:spTgt spid="197"/>
                                        </p:tgtEl>
                                      </p:cBhvr>
                                      <p:by x="70000" y="70000"/>
                                    </p:animScale>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198"/>
                                        </p:tgtEl>
                                        <p:attrNameLst>
                                          <p:attrName>style.visibility</p:attrName>
                                        </p:attrNameLst>
                                      </p:cBhvr>
                                      <p:to>
                                        <p:strVal val="visible"/>
                                      </p:to>
                                    </p:set>
                                    <p:animEffect transition="in" filter="wipe(left)">
                                      <p:cBhvr>
                                        <p:cTn id="94" dur="500"/>
                                        <p:tgtEl>
                                          <p:spTgt spid="19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99"/>
                                        </p:tgtEl>
                                        <p:attrNameLst>
                                          <p:attrName>style.visibility</p:attrName>
                                        </p:attrNameLst>
                                      </p:cBhvr>
                                      <p:to>
                                        <p:strVal val="visible"/>
                                      </p:to>
                                    </p:set>
                                    <p:animEffect transition="in" filter="fade">
                                      <p:cBhvr>
                                        <p:cTn id="97" dur="500"/>
                                        <p:tgtEl>
                                          <p:spTgt spid="19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08"/>
                                        </p:tgtEl>
                                        <p:attrNameLst>
                                          <p:attrName>style.visibility</p:attrName>
                                        </p:attrNameLst>
                                      </p:cBhvr>
                                      <p:to>
                                        <p:strVal val="visible"/>
                                      </p:to>
                                    </p:set>
                                    <p:animEffect transition="in" filter="wipe(left)">
                                      <p:cBhvr>
                                        <p:cTn id="102" dur="500"/>
                                        <p:tgtEl>
                                          <p:spTgt spid="208"/>
                                        </p:tgtEl>
                                      </p:cBhvr>
                                    </p:animEffect>
                                  </p:childTnLst>
                                </p:cTn>
                              </p:par>
                              <p:par>
                                <p:cTn id="103" presetID="22" presetClass="entr" presetSubtype="1" fill="hold" nodeType="withEffect">
                                  <p:stCondLst>
                                    <p:cond delay="0"/>
                                  </p:stCondLst>
                                  <p:childTnLst>
                                    <p:set>
                                      <p:cBhvr>
                                        <p:cTn id="104" dur="1" fill="hold">
                                          <p:stCondLst>
                                            <p:cond delay="0"/>
                                          </p:stCondLst>
                                        </p:cTn>
                                        <p:tgtEl>
                                          <p:spTgt spid="142"/>
                                        </p:tgtEl>
                                        <p:attrNameLst>
                                          <p:attrName>style.visibility</p:attrName>
                                        </p:attrNameLst>
                                      </p:cBhvr>
                                      <p:to>
                                        <p:strVal val="visible"/>
                                      </p:to>
                                    </p:set>
                                    <p:animEffect transition="in" filter="wipe(up)">
                                      <p:cBhvr>
                                        <p:cTn id="105" dur="500"/>
                                        <p:tgtEl>
                                          <p:spTgt spid="142"/>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1"/>
                                        </p:tgtEl>
                                        <p:attrNameLst>
                                          <p:attrName>style.visibility</p:attrName>
                                        </p:attrNameLst>
                                      </p:cBhvr>
                                      <p:to>
                                        <p:strVal val="visible"/>
                                      </p:to>
                                    </p:set>
                                    <p:animEffect transition="in" filter="fade">
                                      <p:cBhvr>
                                        <p:cTn id="108" dur="500"/>
                                        <p:tgtEl>
                                          <p:spTgt spid="20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207"/>
                                        </p:tgtEl>
                                        <p:attrNameLst>
                                          <p:attrName>style.visibility</p:attrName>
                                        </p:attrNameLst>
                                      </p:cBhvr>
                                      <p:to>
                                        <p:strVal val="visible"/>
                                      </p:to>
                                    </p:set>
                                    <p:animEffect transition="in" filter="wipe(left)">
                                      <p:cBhvr>
                                        <p:cTn id="113" dur="1000"/>
                                        <p:tgtEl>
                                          <p:spTgt spid="207"/>
                                        </p:tgtEl>
                                      </p:cBhvr>
                                    </p:animEffect>
                                  </p:childTnLst>
                                </p:cTn>
                              </p:par>
                              <p:par>
                                <p:cTn id="114" presetID="22" presetClass="entr" presetSubtype="4" fill="hold" nodeType="withEffect">
                                  <p:stCondLst>
                                    <p:cond delay="0"/>
                                  </p:stCondLst>
                                  <p:childTnLst>
                                    <p:set>
                                      <p:cBhvr>
                                        <p:cTn id="115" dur="1" fill="hold">
                                          <p:stCondLst>
                                            <p:cond delay="0"/>
                                          </p:stCondLst>
                                        </p:cTn>
                                        <p:tgtEl>
                                          <p:spTgt spid="150"/>
                                        </p:tgtEl>
                                        <p:attrNameLst>
                                          <p:attrName>style.visibility</p:attrName>
                                        </p:attrNameLst>
                                      </p:cBhvr>
                                      <p:to>
                                        <p:strVal val="visible"/>
                                      </p:to>
                                    </p:set>
                                    <p:animEffect transition="in" filter="wipe(down)">
                                      <p:cBhvr>
                                        <p:cTn id="116" dur="500"/>
                                        <p:tgtEl>
                                          <p:spTgt spid="150"/>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02"/>
                                        </p:tgtEl>
                                        <p:attrNameLst>
                                          <p:attrName>style.visibility</p:attrName>
                                        </p:attrNameLst>
                                      </p:cBhvr>
                                      <p:to>
                                        <p:strVal val="visible"/>
                                      </p:to>
                                    </p:set>
                                    <p:animEffect transition="in" filter="fade">
                                      <p:cBhvr>
                                        <p:cTn id="119" dur="500"/>
                                        <p:tgtEl>
                                          <p:spTgt spid="20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fade">
                                      <p:cBhvr>
                                        <p:cTn id="124"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15" grpId="0"/>
      <p:bldP spid="199" grpId="0"/>
      <p:bldP spid="201" grpId="0"/>
      <p:bldP spid="20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p:cNvGrpSpPr>
          <p:nvPr/>
        </p:nvGrpSpPr>
        <p:grpSpPr bwMode="auto">
          <a:xfrm>
            <a:off x="6961188" y="4379913"/>
            <a:ext cx="571500" cy="431800"/>
            <a:chOff x="9093446" y="2855883"/>
            <a:chExt cx="669415" cy="575497"/>
          </a:xfrm>
        </p:grpSpPr>
        <p:sp>
          <p:nvSpPr>
            <p:cNvPr id="7" name="Trapezoid 6"/>
            <p:cNvSpPr/>
            <p:nvPr/>
          </p:nvSpPr>
          <p:spPr>
            <a:xfrm rot="16200000">
              <a:off x="9108793" y="2916774"/>
              <a:ext cx="575497" cy="45371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dirty="0"/>
            </a:p>
          </p:txBody>
        </p:sp>
        <p:sp>
          <p:nvSpPr>
            <p:cNvPr id="8" name="TextBox 7"/>
            <p:cNvSpPr txBox="1"/>
            <p:nvPr/>
          </p:nvSpPr>
          <p:spPr>
            <a:xfrm>
              <a:off x="9093446" y="2959556"/>
              <a:ext cx="669415" cy="399886"/>
            </a:xfrm>
            <a:prstGeom prst="rect">
              <a:avLst/>
            </a:prstGeom>
            <a:noFill/>
          </p:spPr>
          <p:txBody>
            <a:bodyPr wrap="none">
              <a:spAutoFit/>
            </a:bodyPr>
            <a:lstStyle/>
            <a:p>
              <a:pPr eaLnBrk="1" fontAlgn="auto" hangingPunct="1">
                <a:spcBef>
                  <a:spcPts val="0"/>
                </a:spcBef>
                <a:spcAft>
                  <a:spcPts val="0"/>
                </a:spcAft>
                <a:defRPr/>
              </a:pPr>
              <a:r>
                <a:rPr lang="en-US" sz="1350" dirty="0">
                  <a:latin typeface="+mn-lt"/>
                  <a:ea typeface="+mn-ea"/>
                </a:rPr>
                <a:t>CNN</a:t>
              </a:r>
            </a:p>
          </p:txBody>
        </p:sp>
      </p:grpSp>
      <p:sp>
        <p:nvSpPr>
          <p:cNvPr id="9" name="Down Arrow 8"/>
          <p:cNvSpPr/>
          <p:nvPr/>
        </p:nvSpPr>
        <p:spPr>
          <a:xfrm rot="16200000" flipV="1">
            <a:off x="7503318" y="4501357"/>
            <a:ext cx="201613" cy="2476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0" name="Down Arrow 9"/>
          <p:cNvSpPr/>
          <p:nvPr/>
        </p:nvSpPr>
        <p:spPr>
          <a:xfrm rot="18016120" flipV="1">
            <a:off x="6727825" y="3957638"/>
            <a:ext cx="201613" cy="325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1" name="Down Arrow 10"/>
          <p:cNvSpPr/>
          <p:nvPr/>
        </p:nvSpPr>
        <p:spPr>
          <a:xfrm rot="16200000" flipV="1">
            <a:off x="6712744" y="4431506"/>
            <a:ext cx="203200" cy="32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2" name="Down Arrow 11"/>
          <p:cNvSpPr/>
          <p:nvPr/>
        </p:nvSpPr>
        <p:spPr>
          <a:xfrm rot="13821351" flipV="1">
            <a:off x="6751638" y="4921250"/>
            <a:ext cx="201612" cy="32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3" name="Rectangle 12"/>
          <p:cNvSpPr/>
          <p:nvPr/>
        </p:nvSpPr>
        <p:spPr>
          <a:xfrm>
            <a:off x="4179888" y="5132388"/>
            <a:ext cx="2411412" cy="8397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4" name="Rectangle 13"/>
          <p:cNvSpPr/>
          <p:nvPr/>
        </p:nvSpPr>
        <p:spPr>
          <a:xfrm>
            <a:off x="4178300" y="4208463"/>
            <a:ext cx="2413000" cy="8413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5" name="Rectangle 14"/>
          <p:cNvSpPr/>
          <p:nvPr/>
        </p:nvSpPr>
        <p:spPr>
          <a:xfrm>
            <a:off x="4178300" y="3286125"/>
            <a:ext cx="2413000" cy="841375"/>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6" name="Down Arrow 15"/>
          <p:cNvSpPr/>
          <p:nvPr/>
        </p:nvSpPr>
        <p:spPr>
          <a:xfrm flipV="1">
            <a:off x="430213" y="6027738"/>
            <a:ext cx="201612" cy="323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200">
              <a:solidFill>
                <a:srgbClr val="FFFFFF"/>
              </a:solidFill>
              <a:latin typeface="Calibri" charset="0"/>
              <a:ea typeface="ＭＳ Ｐゴシック" charset="0"/>
            </a:endParaRPr>
          </a:p>
        </p:txBody>
      </p:sp>
      <p:sp>
        <p:nvSpPr>
          <p:cNvPr id="17" name="Rectangle 16"/>
          <p:cNvSpPr>
            <a:spLocks noChangeArrowheads="1"/>
          </p:cNvSpPr>
          <p:nvPr/>
        </p:nvSpPr>
        <p:spPr bwMode="auto">
          <a:xfrm>
            <a:off x="925513" y="5613400"/>
            <a:ext cx="284162"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is</a:t>
            </a:r>
            <a:endParaRPr lang="en-US" sz="1200"/>
          </a:p>
        </p:txBody>
      </p:sp>
      <p:sp>
        <p:nvSpPr>
          <p:cNvPr id="18" name="Rectangle 17"/>
          <p:cNvSpPr>
            <a:spLocks noChangeArrowheads="1"/>
          </p:cNvSpPr>
          <p:nvPr/>
        </p:nvSpPr>
        <p:spPr bwMode="auto">
          <a:xfrm>
            <a:off x="2536825" y="5613400"/>
            <a:ext cx="398463"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19" name="Rectangle 18"/>
          <p:cNvSpPr>
            <a:spLocks noChangeArrowheads="1"/>
          </p:cNvSpPr>
          <p:nvPr/>
        </p:nvSpPr>
        <p:spPr bwMode="auto">
          <a:xfrm>
            <a:off x="1658938" y="5610225"/>
            <a:ext cx="508000" cy="2778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color</a:t>
            </a:r>
            <a:endParaRPr lang="en-US" sz="1200"/>
          </a:p>
        </p:txBody>
      </p:sp>
      <p:sp>
        <p:nvSpPr>
          <p:cNvPr id="20" name="Rectangle 19"/>
          <p:cNvSpPr>
            <a:spLocks noChangeArrowheads="1"/>
          </p:cNvSpPr>
          <p:nvPr/>
        </p:nvSpPr>
        <p:spPr bwMode="auto">
          <a:xfrm>
            <a:off x="2195513" y="5616575"/>
            <a:ext cx="315912"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of</a:t>
            </a:r>
            <a:endParaRPr lang="en-US" sz="1200"/>
          </a:p>
        </p:txBody>
      </p:sp>
      <p:sp>
        <p:nvSpPr>
          <p:cNvPr id="21" name="Rectangle 20"/>
          <p:cNvSpPr>
            <a:spLocks noChangeArrowheads="1"/>
          </p:cNvSpPr>
          <p:nvPr/>
        </p:nvSpPr>
        <p:spPr bwMode="auto">
          <a:xfrm>
            <a:off x="1236663" y="5613400"/>
            <a:ext cx="396875"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22" name="Rectangle 21"/>
          <p:cNvSpPr>
            <a:spLocks noChangeArrowheads="1"/>
          </p:cNvSpPr>
          <p:nvPr/>
        </p:nvSpPr>
        <p:spPr bwMode="auto">
          <a:xfrm>
            <a:off x="2971800" y="5608638"/>
            <a:ext cx="442913"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bird</a:t>
            </a:r>
            <a:endParaRPr lang="en-US" sz="1200"/>
          </a:p>
        </p:txBody>
      </p:sp>
      <p:sp>
        <p:nvSpPr>
          <p:cNvPr id="23" name="Rectangle 22"/>
          <p:cNvSpPr>
            <a:spLocks noChangeArrowheads="1"/>
          </p:cNvSpPr>
          <p:nvPr/>
        </p:nvSpPr>
        <p:spPr bwMode="auto">
          <a:xfrm>
            <a:off x="3452813" y="5608638"/>
            <a:ext cx="255587"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a:t>
            </a:r>
            <a:endParaRPr lang="en-US" sz="1200"/>
          </a:p>
        </p:txBody>
      </p:sp>
      <p:sp>
        <p:nvSpPr>
          <p:cNvPr id="24" name="Rectangle 23"/>
          <p:cNvSpPr>
            <a:spLocks noChangeArrowheads="1"/>
          </p:cNvSpPr>
          <p:nvPr/>
        </p:nvSpPr>
        <p:spPr bwMode="auto">
          <a:xfrm>
            <a:off x="388938" y="5613400"/>
            <a:ext cx="511175"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what</a:t>
            </a:r>
            <a:endParaRPr lang="en-US" sz="1200"/>
          </a:p>
        </p:txBody>
      </p:sp>
      <p:sp>
        <p:nvSpPr>
          <p:cNvPr id="25" name="Down Arrow 24"/>
          <p:cNvSpPr/>
          <p:nvPr/>
        </p:nvSpPr>
        <p:spPr>
          <a:xfrm flipV="1">
            <a:off x="425450" y="5056188"/>
            <a:ext cx="201613" cy="325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26" name="Rectangle 25"/>
          <p:cNvSpPr>
            <a:spLocks noChangeArrowheads="1"/>
          </p:cNvSpPr>
          <p:nvPr/>
        </p:nvSpPr>
        <p:spPr bwMode="auto">
          <a:xfrm>
            <a:off x="923925" y="4497388"/>
            <a:ext cx="284163" cy="2778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is</a:t>
            </a:r>
            <a:endParaRPr lang="en-US" sz="1200"/>
          </a:p>
        </p:txBody>
      </p:sp>
      <p:sp>
        <p:nvSpPr>
          <p:cNvPr id="27" name="Rectangle 26"/>
          <p:cNvSpPr>
            <a:spLocks noChangeArrowheads="1"/>
          </p:cNvSpPr>
          <p:nvPr/>
        </p:nvSpPr>
        <p:spPr bwMode="auto">
          <a:xfrm>
            <a:off x="2536825" y="4471988"/>
            <a:ext cx="398463" cy="2778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28" name="Rectangle 27"/>
          <p:cNvSpPr>
            <a:spLocks noChangeArrowheads="1"/>
          </p:cNvSpPr>
          <p:nvPr/>
        </p:nvSpPr>
        <p:spPr bwMode="auto">
          <a:xfrm>
            <a:off x="1658938" y="4335463"/>
            <a:ext cx="508000" cy="6477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algn="ctr" eaLnBrk="1" hangingPunct="1"/>
            <a:r>
              <a:rPr lang="en-US" sz="1200" b="1"/>
              <a:t>the</a:t>
            </a:r>
          </a:p>
          <a:p>
            <a:pPr algn="ctr" eaLnBrk="1" hangingPunct="1"/>
            <a:r>
              <a:rPr lang="en-US" sz="1200" b="1"/>
              <a:t>color</a:t>
            </a:r>
          </a:p>
          <a:p>
            <a:pPr algn="ctr" eaLnBrk="1" hangingPunct="1"/>
            <a:r>
              <a:rPr lang="en-US" sz="1200" b="1"/>
              <a:t>of</a:t>
            </a:r>
            <a:endParaRPr lang="en-US" sz="1200"/>
          </a:p>
        </p:txBody>
      </p:sp>
      <p:sp>
        <p:nvSpPr>
          <p:cNvPr id="29" name="Rectangle 28"/>
          <p:cNvSpPr>
            <a:spLocks noChangeArrowheads="1"/>
          </p:cNvSpPr>
          <p:nvPr/>
        </p:nvSpPr>
        <p:spPr bwMode="auto">
          <a:xfrm>
            <a:off x="2193925" y="4486275"/>
            <a:ext cx="315913"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of</a:t>
            </a:r>
            <a:endParaRPr lang="en-US" sz="1200"/>
          </a:p>
        </p:txBody>
      </p:sp>
      <p:sp>
        <p:nvSpPr>
          <p:cNvPr id="30" name="Rectangle 29"/>
          <p:cNvSpPr>
            <a:spLocks noChangeArrowheads="1"/>
          </p:cNvSpPr>
          <p:nvPr/>
        </p:nvSpPr>
        <p:spPr bwMode="auto">
          <a:xfrm>
            <a:off x="1231900" y="4486275"/>
            <a:ext cx="396875"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31" name="Rectangle 30"/>
          <p:cNvSpPr>
            <a:spLocks noChangeArrowheads="1"/>
          </p:cNvSpPr>
          <p:nvPr/>
        </p:nvSpPr>
        <p:spPr bwMode="auto">
          <a:xfrm>
            <a:off x="2971800" y="4470400"/>
            <a:ext cx="442913" cy="2778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bird</a:t>
            </a:r>
            <a:endParaRPr lang="en-US" sz="1200"/>
          </a:p>
        </p:txBody>
      </p:sp>
      <p:sp>
        <p:nvSpPr>
          <p:cNvPr id="32" name="Rectangle 31"/>
          <p:cNvSpPr>
            <a:spLocks noChangeArrowheads="1"/>
          </p:cNvSpPr>
          <p:nvPr/>
        </p:nvSpPr>
        <p:spPr bwMode="auto">
          <a:xfrm>
            <a:off x="3446463" y="4486275"/>
            <a:ext cx="255587"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a:t>
            </a:r>
            <a:endParaRPr lang="en-US" sz="1200"/>
          </a:p>
        </p:txBody>
      </p:sp>
      <p:sp>
        <p:nvSpPr>
          <p:cNvPr id="33" name="Rectangle 32"/>
          <p:cNvSpPr>
            <a:spLocks noChangeArrowheads="1"/>
          </p:cNvSpPr>
          <p:nvPr/>
        </p:nvSpPr>
        <p:spPr bwMode="auto">
          <a:xfrm>
            <a:off x="365125" y="4383088"/>
            <a:ext cx="533400" cy="46196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algn="ctr" eaLnBrk="1" hangingPunct="1"/>
            <a:r>
              <a:rPr lang="en-US" sz="1200" b="1"/>
              <a:t>What</a:t>
            </a:r>
          </a:p>
          <a:p>
            <a:pPr algn="ctr" eaLnBrk="1" hangingPunct="1"/>
            <a:r>
              <a:rPr lang="en-US" sz="1200" b="1"/>
              <a:t>is</a:t>
            </a:r>
            <a:endParaRPr lang="en-US" sz="1200"/>
          </a:p>
        </p:txBody>
      </p:sp>
      <p:cxnSp>
        <p:nvCxnSpPr>
          <p:cNvPr id="34" name="Straight Connector 33"/>
          <p:cNvCxnSpPr/>
          <p:nvPr/>
        </p:nvCxnSpPr>
        <p:spPr>
          <a:xfrm flipV="1">
            <a:off x="682625" y="4859338"/>
            <a:ext cx="7938" cy="7540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690563" y="4859338"/>
            <a:ext cx="392112" cy="7540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235325" y="4738688"/>
            <a:ext cx="341313" cy="88106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427163" y="4762500"/>
            <a:ext cx="9525" cy="858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419225" y="4962525"/>
            <a:ext cx="471488" cy="6508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881188" y="4962525"/>
            <a:ext cx="9525" cy="6508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1890713" y="4962525"/>
            <a:ext cx="407987" cy="6508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339975" y="4762500"/>
            <a:ext cx="7938" cy="858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711450" y="4762500"/>
            <a:ext cx="7938" cy="858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224213" y="4754563"/>
            <a:ext cx="6350" cy="8588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586163" y="4762500"/>
            <a:ext cx="0" cy="858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5" name="Down Arrow 44"/>
          <p:cNvSpPr/>
          <p:nvPr/>
        </p:nvSpPr>
        <p:spPr>
          <a:xfrm flipV="1">
            <a:off x="430213" y="3881438"/>
            <a:ext cx="201612" cy="325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46" name="Rectangle 45"/>
          <p:cNvSpPr>
            <a:spLocks noChangeArrowheads="1"/>
          </p:cNvSpPr>
          <p:nvPr/>
        </p:nvSpPr>
        <p:spPr bwMode="auto">
          <a:xfrm>
            <a:off x="420688" y="3417888"/>
            <a:ext cx="3041650" cy="2778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What     is     the     color    of     the     bird     ?</a:t>
            </a:r>
          </a:p>
        </p:txBody>
      </p:sp>
      <p:sp>
        <p:nvSpPr>
          <p:cNvPr id="47" name="Down Arrow 46"/>
          <p:cNvSpPr/>
          <p:nvPr/>
        </p:nvSpPr>
        <p:spPr>
          <a:xfrm rot="5400000" flipV="1">
            <a:off x="3812382" y="4461669"/>
            <a:ext cx="203200" cy="325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48" name="Down Arrow 47"/>
          <p:cNvSpPr/>
          <p:nvPr/>
        </p:nvSpPr>
        <p:spPr>
          <a:xfrm rot="5400000" flipV="1">
            <a:off x="3812382" y="5588794"/>
            <a:ext cx="203200" cy="325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49" name="Down Arrow 48"/>
          <p:cNvSpPr/>
          <p:nvPr/>
        </p:nvSpPr>
        <p:spPr>
          <a:xfrm rot="5400000" flipV="1">
            <a:off x="3813176" y="3394075"/>
            <a:ext cx="201612" cy="3254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pic>
        <p:nvPicPr>
          <p:cNvPr id="53" name="Picture 5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98938" y="5443538"/>
            <a:ext cx="1255712"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Picture 5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81475" y="4492625"/>
            <a:ext cx="12731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95763" y="3556000"/>
            <a:ext cx="1246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Up Arrow 55"/>
          <p:cNvSpPr/>
          <p:nvPr/>
        </p:nvSpPr>
        <p:spPr>
          <a:xfrm>
            <a:off x="5257800" y="4992688"/>
            <a:ext cx="254000" cy="1666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a:t> </a:t>
            </a:r>
          </a:p>
        </p:txBody>
      </p:sp>
      <p:sp>
        <p:nvSpPr>
          <p:cNvPr id="57" name="Up Arrow 56"/>
          <p:cNvSpPr/>
          <p:nvPr/>
        </p:nvSpPr>
        <p:spPr>
          <a:xfrm>
            <a:off x="5257800" y="4084638"/>
            <a:ext cx="254000" cy="1666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a:t> </a:t>
            </a:r>
          </a:p>
        </p:txBody>
      </p:sp>
      <p:sp>
        <p:nvSpPr>
          <p:cNvPr id="58" name="Up Arrow 57"/>
          <p:cNvSpPr/>
          <p:nvPr/>
        </p:nvSpPr>
        <p:spPr>
          <a:xfrm>
            <a:off x="5259388" y="3148013"/>
            <a:ext cx="254000" cy="16668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a:t> </a:t>
            </a:r>
          </a:p>
        </p:txBody>
      </p:sp>
      <p:sp>
        <p:nvSpPr>
          <p:cNvPr id="59" name="TextBox 58"/>
          <p:cNvSpPr txBox="1">
            <a:spLocks noChangeArrowheads="1"/>
          </p:cNvSpPr>
          <p:nvPr/>
        </p:nvSpPr>
        <p:spPr bwMode="auto">
          <a:xfrm>
            <a:off x="4810125" y="2830513"/>
            <a:ext cx="12334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sz="1400"/>
              <a:t>Answer: white</a:t>
            </a:r>
          </a:p>
        </p:txBody>
      </p:sp>
      <p:pic>
        <p:nvPicPr>
          <p:cNvPr id="60" name="Picture 5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794625" y="4210050"/>
            <a:ext cx="1111250" cy="80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 name="Rectangle 76"/>
          <p:cNvSpPr/>
          <p:nvPr/>
        </p:nvSpPr>
        <p:spPr>
          <a:xfrm>
            <a:off x="4241800" y="3486150"/>
            <a:ext cx="1177925" cy="39846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5483225" y="3308350"/>
            <a:ext cx="1085850" cy="79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Rectangle 77"/>
          <p:cNvSpPr/>
          <p:nvPr/>
        </p:nvSpPr>
        <p:spPr>
          <a:xfrm>
            <a:off x="4229100" y="4438650"/>
            <a:ext cx="1184275" cy="37941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9" name="Rectangle 78"/>
          <p:cNvSpPr/>
          <p:nvPr/>
        </p:nvSpPr>
        <p:spPr>
          <a:xfrm>
            <a:off x="4229100" y="5287963"/>
            <a:ext cx="1177925" cy="3968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pic>
        <p:nvPicPr>
          <p:cNvPr id="50" name="Picture 49"/>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483225" y="5151438"/>
            <a:ext cx="1093788"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50"/>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5475288" y="4225925"/>
            <a:ext cx="1093787" cy="795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 name="Rectangle 81"/>
          <p:cNvSpPr/>
          <p:nvPr/>
        </p:nvSpPr>
        <p:spPr>
          <a:xfrm>
            <a:off x="119063" y="4251325"/>
            <a:ext cx="3632200" cy="135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93" name="Rectangle 92"/>
          <p:cNvSpPr>
            <a:spLocks noChangeArrowheads="1"/>
          </p:cNvSpPr>
          <p:nvPr/>
        </p:nvSpPr>
        <p:spPr bwMode="auto">
          <a:xfrm>
            <a:off x="919163" y="4557713"/>
            <a:ext cx="284162"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is</a:t>
            </a:r>
            <a:endParaRPr lang="en-US" sz="1200"/>
          </a:p>
        </p:txBody>
      </p:sp>
      <p:sp>
        <p:nvSpPr>
          <p:cNvPr id="94" name="Rectangle 93"/>
          <p:cNvSpPr>
            <a:spLocks noChangeArrowheads="1"/>
          </p:cNvSpPr>
          <p:nvPr/>
        </p:nvSpPr>
        <p:spPr bwMode="auto">
          <a:xfrm>
            <a:off x="2532063" y="4557713"/>
            <a:ext cx="396875"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95" name="Rectangle 94"/>
          <p:cNvSpPr>
            <a:spLocks noChangeArrowheads="1"/>
          </p:cNvSpPr>
          <p:nvPr/>
        </p:nvSpPr>
        <p:spPr bwMode="auto">
          <a:xfrm>
            <a:off x="1652588" y="4554538"/>
            <a:ext cx="508000" cy="2778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color</a:t>
            </a:r>
            <a:endParaRPr lang="en-US" sz="1200"/>
          </a:p>
        </p:txBody>
      </p:sp>
      <p:sp>
        <p:nvSpPr>
          <p:cNvPr id="96" name="Rectangle 95"/>
          <p:cNvSpPr>
            <a:spLocks noChangeArrowheads="1"/>
          </p:cNvSpPr>
          <p:nvPr/>
        </p:nvSpPr>
        <p:spPr bwMode="auto">
          <a:xfrm>
            <a:off x="2189163" y="4560888"/>
            <a:ext cx="315912"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of</a:t>
            </a:r>
            <a:endParaRPr lang="en-US" sz="1200"/>
          </a:p>
        </p:txBody>
      </p:sp>
      <p:sp>
        <p:nvSpPr>
          <p:cNvPr id="97" name="Rectangle 96"/>
          <p:cNvSpPr>
            <a:spLocks noChangeArrowheads="1"/>
          </p:cNvSpPr>
          <p:nvPr/>
        </p:nvSpPr>
        <p:spPr bwMode="auto">
          <a:xfrm>
            <a:off x="1230313" y="4557713"/>
            <a:ext cx="396875"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the</a:t>
            </a:r>
            <a:endParaRPr lang="en-US" sz="1200"/>
          </a:p>
        </p:txBody>
      </p:sp>
      <p:sp>
        <p:nvSpPr>
          <p:cNvPr id="98" name="Rectangle 97"/>
          <p:cNvSpPr>
            <a:spLocks noChangeArrowheads="1"/>
          </p:cNvSpPr>
          <p:nvPr/>
        </p:nvSpPr>
        <p:spPr bwMode="auto">
          <a:xfrm>
            <a:off x="2965450" y="4552950"/>
            <a:ext cx="442913"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bird</a:t>
            </a:r>
            <a:endParaRPr lang="en-US" sz="1200"/>
          </a:p>
        </p:txBody>
      </p:sp>
      <p:sp>
        <p:nvSpPr>
          <p:cNvPr id="99" name="Rectangle 98"/>
          <p:cNvSpPr>
            <a:spLocks noChangeArrowheads="1"/>
          </p:cNvSpPr>
          <p:nvPr/>
        </p:nvSpPr>
        <p:spPr bwMode="auto">
          <a:xfrm>
            <a:off x="3446463" y="4552950"/>
            <a:ext cx="255587"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a:t>
            </a:r>
            <a:endParaRPr lang="en-US" sz="1200"/>
          </a:p>
        </p:txBody>
      </p:sp>
      <p:sp>
        <p:nvSpPr>
          <p:cNvPr id="100" name="Rectangle 99"/>
          <p:cNvSpPr>
            <a:spLocks noChangeArrowheads="1"/>
          </p:cNvSpPr>
          <p:nvPr/>
        </p:nvSpPr>
        <p:spPr bwMode="auto">
          <a:xfrm>
            <a:off x="382588" y="4557713"/>
            <a:ext cx="511175" cy="276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p>
            <a:pPr eaLnBrk="1" hangingPunct="1"/>
            <a:r>
              <a:rPr lang="en-US" sz="1200" b="1"/>
              <a:t>what</a:t>
            </a:r>
            <a:endParaRPr lang="en-US" sz="1200"/>
          </a:p>
        </p:txBody>
      </p:sp>
      <p:cxnSp>
        <p:nvCxnSpPr>
          <p:cNvPr id="101" name="Straight Connector 100"/>
          <p:cNvCxnSpPr/>
          <p:nvPr/>
        </p:nvCxnSpPr>
        <p:spPr>
          <a:xfrm flipV="1">
            <a:off x="685800" y="4854575"/>
            <a:ext cx="6350" cy="762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1063625" y="4835525"/>
            <a:ext cx="4763" cy="7604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427163" y="4843463"/>
            <a:ext cx="6350" cy="762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1884363" y="4799013"/>
            <a:ext cx="6350" cy="7604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355850" y="4829175"/>
            <a:ext cx="6350" cy="762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2708275" y="4827588"/>
            <a:ext cx="4763" cy="76041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3217863" y="4818063"/>
            <a:ext cx="4762" cy="762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595688" y="4835525"/>
            <a:ext cx="4762" cy="7604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4152900" y="2717800"/>
            <a:ext cx="2498725" cy="368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grpSp>
        <p:nvGrpSpPr>
          <p:cNvPr id="124" name="Group 123"/>
          <p:cNvGrpSpPr>
            <a:grpSpLocks/>
          </p:cNvGrpSpPr>
          <p:nvPr/>
        </p:nvGrpSpPr>
        <p:grpSpPr bwMode="auto">
          <a:xfrm>
            <a:off x="4181475" y="2886075"/>
            <a:ext cx="2413000" cy="3141663"/>
            <a:chOff x="4352173" y="1641069"/>
            <a:chExt cx="2413008" cy="3142154"/>
          </a:xfrm>
        </p:grpSpPr>
        <p:sp>
          <p:nvSpPr>
            <p:cNvPr id="111" name="Rectangle 110"/>
            <p:cNvSpPr/>
            <p:nvPr/>
          </p:nvSpPr>
          <p:spPr>
            <a:xfrm>
              <a:off x="4352173" y="3943304"/>
              <a:ext cx="2413008" cy="83991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12" name="Rectangle 111"/>
            <p:cNvSpPr/>
            <p:nvPr/>
          </p:nvSpPr>
          <p:spPr>
            <a:xfrm>
              <a:off x="4352173" y="3020823"/>
              <a:ext cx="2413008" cy="83991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sp>
          <p:nvSpPr>
            <p:cNvPr id="113" name="Rectangle 112"/>
            <p:cNvSpPr/>
            <p:nvPr/>
          </p:nvSpPr>
          <p:spPr>
            <a:xfrm>
              <a:off x="4352173" y="2098340"/>
              <a:ext cx="2413008" cy="83991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300">
                <a:solidFill>
                  <a:srgbClr val="FFFFFF"/>
                </a:solidFill>
                <a:latin typeface="Calibri" charset="0"/>
                <a:ea typeface="ＭＳ Ｐゴシック" charset="0"/>
              </a:endParaRPr>
            </a:p>
          </p:txBody>
        </p:sp>
        <p:pic>
          <p:nvPicPr>
            <p:cNvPr id="6295" name="Picture 113"/>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55944" y="3962039"/>
              <a:ext cx="1094952" cy="795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96" name="Picture 114"/>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48022" y="3036771"/>
              <a:ext cx="1094952" cy="795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97" name="Picture 115"/>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5655944" y="2120097"/>
              <a:ext cx="1087030" cy="795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98" name="Picture 11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72037" y="4254143"/>
              <a:ext cx="1256132" cy="2671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99" name="Picture 117"/>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55259" y="3304260"/>
              <a:ext cx="1272911" cy="298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00" name="Picture 118"/>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68904" y="2367778"/>
              <a:ext cx="1245619" cy="301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 name="Up Arrow 119"/>
            <p:cNvSpPr/>
            <p:nvPr/>
          </p:nvSpPr>
          <p:spPr>
            <a:xfrm>
              <a:off x="5431677" y="3803582"/>
              <a:ext cx="254001" cy="1667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a:t> </a:t>
              </a:r>
            </a:p>
          </p:txBody>
        </p:sp>
        <p:sp>
          <p:nvSpPr>
            <p:cNvPr id="121" name="Up Arrow 120"/>
            <p:cNvSpPr/>
            <p:nvPr/>
          </p:nvSpPr>
          <p:spPr>
            <a:xfrm>
              <a:off x="5431677" y="2895390"/>
              <a:ext cx="254001" cy="1667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a:t> </a:t>
              </a:r>
            </a:p>
          </p:txBody>
        </p:sp>
        <p:sp>
          <p:nvSpPr>
            <p:cNvPr id="122" name="Up Arrow 121"/>
            <p:cNvSpPr/>
            <p:nvPr/>
          </p:nvSpPr>
          <p:spPr>
            <a:xfrm>
              <a:off x="5433265" y="1958619"/>
              <a:ext cx="254001" cy="1667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350"/>
                <a:t> </a:t>
              </a:r>
            </a:p>
          </p:txBody>
        </p:sp>
        <p:sp>
          <p:nvSpPr>
            <p:cNvPr id="123" name="TextBox 122"/>
            <p:cNvSpPr txBox="1"/>
            <p:nvPr/>
          </p:nvSpPr>
          <p:spPr>
            <a:xfrm>
              <a:off x="4984000" y="1641069"/>
              <a:ext cx="1219204" cy="300085"/>
            </a:xfrm>
            <a:prstGeom prst="rect">
              <a:avLst/>
            </a:prstGeom>
            <a:noFill/>
          </p:spPr>
          <p:txBody>
            <a:bodyPr wrap="none">
              <a:spAutoFit/>
            </a:bodyPr>
            <a:lstStyle/>
            <a:p>
              <a:pPr eaLnBrk="1" fontAlgn="auto" hangingPunct="1">
                <a:spcBef>
                  <a:spcPts val="0"/>
                </a:spcBef>
                <a:spcAft>
                  <a:spcPts val="0"/>
                </a:spcAft>
                <a:defRPr/>
              </a:pPr>
              <a:r>
                <a:rPr lang="en-US" sz="1350" b="1" dirty="0">
                  <a:latin typeface="+mn-lt"/>
                  <a:ea typeface="+mn-ea"/>
                </a:rPr>
                <a:t>Answer: white</a:t>
              </a:r>
            </a:p>
          </p:txBody>
        </p:sp>
      </p:grpSp>
      <p:pic>
        <p:nvPicPr>
          <p:cNvPr id="125" name="Picture 124"/>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560888" y="5389563"/>
            <a:ext cx="495300"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3" name="Table 72"/>
          <p:cNvGraphicFramePr>
            <a:graphicFrameLocks noGrp="1"/>
          </p:cNvGraphicFramePr>
          <p:nvPr/>
        </p:nvGraphicFramePr>
        <p:xfrm>
          <a:off x="2111375" y="1131888"/>
          <a:ext cx="5084763" cy="1341120"/>
        </p:xfrm>
        <a:graphic>
          <a:graphicData uri="http://schemas.openxmlformats.org/drawingml/2006/table">
            <a:tbl>
              <a:tblPr/>
              <a:tblGrid>
                <a:gridCol w="1354138"/>
                <a:gridCol w="555625"/>
                <a:gridCol w="625475"/>
                <a:gridCol w="1477962"/>
                <a:gridCol w="523875"/>
                <a:gridCol w="547688"/>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charset="0"/>
                          <a:ea typeface="ＭＳ Ｐゴシック" charset="0"/>
                        </a:rPr>
                        <a:t>Method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charset="0"/>
                          <a:ea typeface="ＭＳ Ｐゴシック" charset="0"/>
                        </a:rPr>
                        <a:t>Acc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rgbClr val="FFFFFF"/>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charset="0"/>
                          <a:ea typeface="ＭＳ Ｐゴシック" charset="0"/>
                        </a:rPr>
                        <a:t>Method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charset="0"/>
                          <a:ea typeface="ＭＳ Ｐゴシック" charset="0"/>
                        </a:rPr>
                        <a:t>Acc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rgbClr val="FFFFFF"/>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r>
              <a:tr h="3095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r>
              <a:tr h="3095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EC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EC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EC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EC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EC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ECE8"/>
                    </a:solidFill>
                  </a:tcPr>
                </a:tc>
              </a:tr>
              <a:tr h="3222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r>
            </a:tbl>
          </a:graphicData>
        </a:graphic>
      </p:graphicFrame>
      <p:sp>
        <p:nvSpPr>
          <p:cNvPr id="81" name="TextBox 80"/>
          <p:cNvSpPr txBox="1">
            <a:spLocks noChangeArrowheads="1"/>
          </p:cNvSpPr>
          <p:nvPr/>
        </p:nvSpPr>
        <p:spPr bwMode="auto">
          <a:xfrm>
            <a:off x="2098675" y="1435100"/>
            <a:ext cx="25336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b="1"/>
              <a:t>Full model     </a:t>
            </a:r>
            <a:r>
              <a:rPr lang="zh-CN" altLang="en-US" b="1">
                <a:cs typeface="宋体" charset="0"/>
              </a:rPr>
              <a:t> </a:t>
            </a:r>
            <a:r>
              <a:rPr lang="en-US" b="1"/>
              <a:t>57.0   </a:t>
            </a:r>
            <a:r>
              <a:rPr lang="zh-CN" altLang="en-US" b="1">
                <a:cs typeface="宋体" charset="0"/>
              </a:rPr>
              <a:t> </a:t>
            </a:r>
            <a:r>
              <a:rPr lang="en-US" altLang="zh-CN" b="1">
                <a:cs typeface="宋体" charset="0"/>
              </a:rPr>
              <a:t>+0.0</a:t>
            </a:r>
            <a:endParaRPr lang="en-US" b="1"/>
          </a:p>
        </p:txBody>
      </p:sp>
      <p:sp>
        <p:nvSpPr>
          <p:cNvPr id="80" name="TextBox 79"/>
          <p:cNvSpPr txBox="1">
            <a:spLocks noChangeArrowheads="1"/>
          </p:cNvSpPr>
          <p:nvPr/>
        </p:nvSpPr>
        <p:spPr bwMode="auto">
          <a:xfrm>
            <a:off x="2093913" y="1789113"/>
            <a:ext cx="25511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b="1"/>
              <a:t>Image Atten  </a:t>
            </a:r>
            <a:r>
              <a:rPr lang="zh-CN" altLang="en-US" b="1">
                <a:cs typeface="宋体" charset="0"/>
              </a:rPr>
              <a:t> </a:t>
            </a:r>
            <a:r>
              <a:rPr lang="en-US" b="1"/>
              <a:t>55.9    </a:t>
            </a:r>
            <a:r>
              <a:rPr lang="en-US" altLang="zh-CN" b="1">
                <a:cs typeface="宋体" charset="0"/>
              </a:rPr>
              <a:t>-</a:t>
            </a:r>
            <a:r>
              <a:rPr lang="en-US" b="1"/>
              <a:t>1.</a:t>
            </a:r>
            <a:r>
              <a:rPr lang="en-US" altLang="zh-CN" b="1">
                <a:cs typeface="宋体" charset="0"/>
              </a:rPr>
              <a:t>1</a:t>
            </a:r>
            <a:r>
              <a:rPr lang="en-US" b="1"/>
              <a:t> </a:t>
            </a:r>
          </a:p>
        </p:txBody>
      </p:sp>
      <p:sp>
        <p:nvSpPr>
          <p:cNvPr id="83" name="TextBox 82"/>
          <p:cNvSpPr txBox="1">
            <a:spLocks noChangeArrowheads="1"/>
          </p:cNvSpPr>
          <p:nvPr/>
        </p:nvSpPr>
        <p:spPr bwMode="auto">
          <a:xfrm>
            <a:off x="2111375" y="2127250"/>
            <a:ext cx="26654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b="1"/>
              <a:t>W/O Conv     </a:t>
            </a:r>
            <a:r>
              <a:rPr lang="zh-CN" altLang="en-US" b="1">
                <a:cs typeface="宋体" charset="0"/>
              </a:rPr>
              <a:t> </a:t>
            </a:r>
            <a:r>
              <a:rPr lang="en-US" b="1"/>
              <a:t>56.6    </a:t>
            </a:r>
            <a:r>
              <a:rPr lang="en-US" altLang="zh-CN" b="1">
                <a:cs typeface="宋体" charset="0"/>
              </a:rPr>
              <a:t>-</a:t>
            </a:r>
            <a:r>
              <a:rPr lang="en-US" b="1"/>
              <a:t>0.</a:t>
            </a:r>
            <a:r>
              <a:rPr lang="en-US" altLang="zh-CN" b="1">
                <a:cs typeface="宋体" charset="0"/>
              </a:rPr>
              <a:t>4</a:t>
            </a:r>
            <a:r>
              <a:rPr lang="en-US" b="1"/>
              <a:t> </a:t>
            </a:r>
          </a:p>
        </p:txBody>
      </p:sp>
      <p:sp>
        <p:nvSpPr>
          <p:cNvPr id="102" name="TextBox 101"/>
          <p:cNvSpPr txBox="1">
            <a:spLocks noChangeArrowheads="1"/>
          </p:cNvSpPr>
          <p:nvPr/>
        </p:nvSpPr>
        <p:spPr bwMode="auto">
          <a:xfrm>
            <a:off x="4616450" y="1458826"/>
            <a:ext cx="2819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b="1"/>
              <a:t>W/O </a:t>
            </a:r>
            <a:r>
              <a:rPr lang="en-US" altLang="zh-CN" b="1">
                <a:cs typeface="宋体" charset="0"/>
              </a:rPr>
              <a:t>W-Atten</a:t>
            </a:r>
            <a:r>
              <a:rPr lang="zh-CN" altLang="en-US" b="1">
                <a:cs typeface="宋体" charset="0"/>
              </a:rPr>
              <a:t>  </a:t>
            </a:r>
            <a:r>
              <a:rPr lang="en-US" altLang="zh-CN" b="1">
                <a:cs typeface="宋体" charset="0"/>
              </a:rPr>
              <a:t> </a:t>
            </a:r>
            <a:r>
              <a:rPr lang="en-US" b="1"/>
              <a:t>5</a:t>
            </a:r>
            <a:r>
              <a:rPr lang="en-US" altLang="zh-CN" b="1">
                <a:cs typeface="宋体" charset="0"/>
              </a:rPr>
              <a:t>6.8</a:t>
            </a:r>
            <a:r>
              <a:rPr lang="en-US" b="1"/>
              <a:t>   </a:t>
            </a:r>
            <a:r>
              <a:rPr lang="en-US" altLang="zh-CN" b="1">
                <a:cs typeface="宋体" charset="0"/>
              </a:rPr>
              <a:t>-0.2</a:t>
            </a:r>
            <a:endParaRPr lang="en-US" b="1"/>
          </a:p>
        </p:txBody>
      </p:sp>
      <p:sp>
        <p:nvSpPr>
          <p:cNvPr id="127" name="TextBox 126"/>
          <p:cNvSpPr txBox="1">
            <a:spLocks noChangeArrowheads="1"/>
          </p:cNvSpPr>
          <p:nvPr/>
        </p:nvSpPr>
        <p:spPr bwMode="auto">
          <a:xfrm>
            <a:off x="4632325" y="1806489"/>
            <a:ext cx="26257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b="1"/>
              <a:t>W/O </a:t>
            </a:r>
            <a:r>
              <a:rPr lang="en-US" altLang="zh-CN" b="1">
                <a:cs typeface="宋体" charset="0"/>
              </a:rPr>
              <a:t>P-Atten</a:t>
            </a:r>
            <a:r>
              <a:rPr lang="zh-CN" altLang="en-US" b="1">
                <a:cs typeface="宋体" charset="0"/>
              </a:rPr>
              <a:t>   </a:t>
            </a:r>
            <a:r>
              <a:rPr lang="en-US" altLang="zh-CN" b="1">
                <a:cs typeface="宋体" charset="0"/>
              </a:rPr>
              <a:t> </a:t>
            </a:r>
            <a:r>
              <a:rPr lang="en-US" b="1"/>
              <a:t>5</a:t>
            </a:r>
            <a:r>
              <a:rPr lang="en-US" altLang="zh-CN" b="1">
                <a:cs typeface="宋体" charset="0"/>
              </a:rPr>
              <a:t>6.7   -0.3  </a:t>
            </a:r>
            <a:r>
              <a:rPr lang="en-US" b="1"/>
              <a:t> </a:t>
            </a:r>
          </a:p>
        </p:txBody>
      </p:sp>
      <p:sp>
        <p:nvSpPr>
          <p:cNvPr id="128" name="TextBox 127"/>
          <p:cNvSpPr txBox="1">
            <a:spLocks noChangeArrowheads="1"/>
          </p:cNvSpPr>
          <p:nvPr/>
        </p:nvSpPr>
        <p:spPr bwMode="auto">
          <a:xfrm>
            <a:off x="4575848" y="2128751"/>
            <a:ext cx="27289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b="1"/>
              <a:t>W/O </a:t>
            </a:r>
            <a:r>
              <a:rPr lang="en-US" altLang="zh-CN" b="1">
                <a:cs typeface="宋体" charset="0"/>
              </a:rPr>
              <a:t>Q-Atten</a:t>
            </a:r>
            <a:r>
              <a:rPr lang="zh-CN" altLang="en-US" b="1">
                <a:cs typeface="宋体" charset="0"/>
              </a:rPr>
              <a:t> </a:t>
            </a:r>
            <a:r>
              <a:rPr lang="en-US" altLang="zh-CN" b="1">
                <a:cs typeface="宋体" charset="0"/>
              </a:rPr>
              <a:t>   </a:t>
            </a:r>
            <a:r>
              <a:rPr lang="en-US" b="1"/>
              <a:t>5</a:t>
            </a:r>
            <a:r>
              <a:rPr lang="en-US" altLang="zh-CN" b="1">
                <a:cs typeface="宋体" charset="0"/>
              </a:rPr>
              <a:t>5.3</a:t>
            </a:r>
            <a:r>
              <a:rPr lang="en-US" b="1"/>
              <a:t>   </a:t>
            </a:r>
            <a:r>
              <a:rPr lang="en-US" altLang="zh-CN" b="1">
                <a:cs typeface="宋体" charset="0"/>
              </a:rPr>
              <a:t>-1.7</a:t>
            </a:r>
            <a:endParaRPr lang="en-US" b="1"/>
          </a:p>
        </p:txBody>
      </p:sp>
      <p:pic>
        <p:nvPicPr>
          <p:cNvPr id="129" name="Picture 128"/>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595813" y="4446588"/>
            <a:ext cx="495300"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0" name="Picture 129"/>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568825" y="3500438"/>
            <a:ext cx="495300"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67" name="TextBox 62"/>
          <p:cNvSpPr txBox="1">
            <a:spLocks noChangeArrowheads="1"/>
          </p:cNvSpPr>
          <p:nvPr/>
        </p:nvSpPr>
        <p:spPr bwMode="auto">
          <a:xfrm>
            <a:off x="3127375" y="771525"/>
            <a:ext cx="29559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t>Train on train, evaluate on val</a:t>
            </a:r>
          </a:p>
        </p:txBody>
      </p:sp>
      <p:sp>
        <p:nvSpPr>
          <p:cNvPr id="62" name="Rectangle 61"/>
          <p:cNvSpPr/>
          <p:nvPr/>
        </p:nvSpPr>
        <p:spPr>
          <a:xfrm>
            <a:off x="1389063" y="598488"/>
            <a:ext cx="6046787" cy="2268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graphicFrame>
        <p:nvGraphicFramePr>
          <p:cNvPr id="256" name="Table 255"/>
          <p:cNvGraphicFramePr>
            <a:graphicFrameLocks noGrp="1"/>
          </p:cNvGraphicFramePr>
          <p:nvPr>
            <p:extLst>
              <p:ext uri="{D42A27DB-BD31-4B8C-83A1-F6EECF244321}">
                <p14:modId xmlns:p14="http://schemas.microsoft.com/office/powerpoint/2010/main" val="3875663428"/>
              </p:ext>
            </p:extLst>
          </p:nvPr>
        </p:nvGraphicFramePr>
        <p:xfrm>
          <a:off x="2833688" y="1133475"/>
          <a:ext cx="3382486" cy="1369378"/>
        </p:xfrm>
        <a:graphic>
          <a:graphicData uri="http://schemas.openxmlformats.org/drawingml/2006/table">
            <a:tbl>
              <a:tblPr/>
              <a:tblGrid>
                <a:gridCol w="2060099"/>
                <a:gridCol w="715962"/>
                <a:gridCol w="606425"/>
              </a:tblGrid>
              <a:tr h="28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charset="0"/>
                          <a:ea typeface="ＭＳ Ｐゴシック" charset="0"/>
                        </a:rPr>
                        <a:t>Method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charset="0"/>
                          <a:ea typeface="ＭＳ Ｐゴシック" charset="0"/>
                        </a:rPr>
                        <a:t>Acc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a:ln>
                          <a:noFill/>
                        </a:ln>
                        <a:solidFill>
                          <a:srgbClr val="FFFFFF"/>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err="1" smtClean="0">
                          <a:ln>
                            <a:noFill/>
                          </a:ln>
                          <a:solidFill>
                            <a:srgbClr val="000000"/>
                          </a:solidFill>
                          <a:effectLst/>
                          <a:latin typeface="Calibri" charset="0"/>
                          <a:ea typeface="ＭＳ Ｐゴシック" charset="0"/>
                          <a:cs typeface="宋体" charset="0"/>
                        </a:rPr>
                        <a:t>dLSTM</a:t>
                      </a:r>
                      <a:r>
                        <a:rPr kumimoji="0" lang="zh-CN" altLang="en-US" sz="1600" b="1" i="0" u="none" strike="noStrike" cap="none" normalizeH="0" baseline="0" dirty="0" smtClean="0">
                          <a:ln>
                            <a:noFill/>
                          </a:ln>
                          <a:solidFill>
                            <a:srgbClr val="000000"/>
                          </a:solidFill>
                          <a:effectLst/>
                          <a:latin typeface="Calibri" charset="0"/>
                          <a:ea typeface="ＭＳ Ｐゴシック" charset="0"/>
                          <a:cs typeface="宋体" charset="0"/>
                        </a:rPr>
                        <a:t> </a:t>
                      </a:r>
                      <a:r>
                        <a:rPr kumimoji="0" lang="en-US" altLang="zh-CN" sz="1600" b="1" i="0" u="none" strike="noStrike" cap="none" normalizeH="0" baseline="0" dirty="0" err="1">
                          <a:ln>
                            <a:noFill/>
                          </a:ln>
                          <a:solidFill>
                            <a:srgbClr val="000000"/>
                          </a:solidFill>
                          <a:effectLst/>
                          <a:latin typeface="Calibri" charset="0"/>
                          <a:ea typeface="ＭＳ Ｐゴシック" charset="0"/>
                          <a:cs typeface="宋体" charset="0"/>
                        </a:rPr>
                        <a:t>Q</a:t>
                      </a:r>
                      <a:r>
                        <a:rPr kumimoji="0" lang="en-US" altLang="zh-CN" sz="1600" b="1" i="0" u="none" strike="noStrike" cap="none" normalizeH="0" baseline="0" dirty="0" err="1" smtClean="0">
                          <a:ln>
                            <a:noFill/>
                          </a:ln>
                          <a:solidFill>
                            <a:srgbClr val="000000"/>
                          </a:solidFill>
                          <a:effectLst/>
                          <a:latin typeface="Calibri" charset="0"/>
                          <a:ea typeface="ＭＳ Ｐゴシック" charset="0"/>
                          <a:cs typeface="宋体" charset="0"/>
                        </a:rPr>
                        <a:t>+nI</a:t>
                      </a:r>
                      <a:r>
                        <a:rPr kumimoji="0" lang="en-US" altLang="zh-CN" sz="1600" b="1" i="0" u="none" strike="noStrike" cap="none" normalizeH="0" baseline="0" dirty="0" smtClean="0">
                          <a:ln>
                            <a:noFill/>
                          </a:ln>
                          <a:solidFill>
                            <a:srgbClr val="000000"/>
                          </a:solidFill>
                          <a:effectLst/>
                          <a:latin typeface="Calibri" charset="0"/>
                          <a:ea typeface="ＭＳ Ｐゴシック" charset="0"/>
                          <a:cs typeface="宋体" charset="0"/>
                        </a:rPr>
                        <a:t> (</a:t>
                      </a:r>
                      <a:r>
                        <a:rPr kumimoji="0" lang="en-US" altLang="zh-CN" sz="1600" b="1" i="0" u="none" strike="noStrike" cap="none" normalizeH="0" baseline="0" dirty="0" err="1" smtClean="0">
                          <a:ln>
                            <a:noFill/>
                          </a:ln>
                          <a:solidFill>
                            <a:srgbClr val="000000"/>
                          </a:solidFill>
                          <a:effectLst/>
                          <a:latin typeface="Calibri" charset="0"/>
                          <a:ea typeface="ＭＳ Ｐゴシック" charset="0"/>
                          <a:cs typeface="宋体" charset="0"/>
                        </a:rPr>
                        <a:t>VGGNet</a:t>
                      </a:r>
                      <a:r>
                        <a:rPr kumimoji="0" lang="en-US" altLang="zh-CN" sz="1600" b="1" i="0" u="none" strike="noStrike" cap="none" normalizeH="0" baseline="0" dirty="0" smtClean="0">
                          <a:ln>
                            <a:noFill/>
                          </a:ln>
                          <a:solidFill>
                            <a:srgbClr val="000000"/>
                          </a:solidFill>
                          <a:effectLst/>
                          <a:latin typeface="Calibri" charset="0"/>
                          <a:ea typeface="ＭＳ Ｐゴシック" charset="0"/>
                          <a:cs typeface="宋体" charset="0"/>
                        </a:rPr>
                        <a:t>)</a:t>
                      </a:r>
                      <a:endParaRPr kumimoji="0" lang="en-US" sz="1600" b="1" i="0" u="none" strike="noStrike" cap="none" normalizeH="0" baseline="0" dirty="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00"/>
                          </a:solidFill>
                          <a:effectLst/>
                          <a:latin typeface="Calibri" charset="0"/>
                          <a:ea typeface="ＭＳ Ｐゴシック" charset="0"/>
                          <a:cs typeface="宋体" charset="0"/>
                        </a:rPr>
                        <a:t>58.2</a:t>
                      </a:r>
                      <a:endParaRPr kumimoji="0" lang="en-US" sz="1600" b="1"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00"/>
                          </a:solidFill>
                          <a:effectLst/>
                          <a:latin typeface="Calibri" charset="0"/>
                          <a:ea typeface="ＭＳ Ｐゴシック" charset="0"/>
                          <a:cs typeface="宋体" charset="0"/>
                        </a:rPr>
                        <a:t>+0.0</a:t>
                      </a:r>
                      <a:endParaRPr kumimoji="0" lang="en-US" sz="1600" b="1"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r>
              <a:tr h="28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charset="0"/>
                          <a:ea typeface="ＭＳ Ｐゴシック" charset="0"/>
                        </a:rPr>
                        <a:t>Full Model </a:t>
                      </a:r>
                      <a:r>
                        <a:rPr kumimoji="0" lang="en-US" sz="1600" b="1" i="0" u="none" strike="noStrike" cap="none" normalizeH="0" baseline="0" dirty="0" smtClean="0">
                          <a:ln>
                            <a:noFill/>
                          </a:ln>
                          <a:solidFill>
                            <a:srgbClr val="000000"/>
                          </a:solidFill>
                          <a:effectLst/>
                          <a:latin typeface="Calibri" charset="0"/>
                          <a:ea typeface="ＭＳ Ｐゴシック" charset="0"/>
                        </a:rPr>
                        <a:t>(</a:t>
                      </a:r>
                      <a:r>
                        <a:rPr kumimoji="0" lang="en-US" sz="1600" b="1" i="0" u="none" strike="noStrike" cap="none" normalizeH="0" baseline="0" dirty="0" err="1" smtClean="0">
                          <a:ln>
                            <a:noFill/>
                          </a:ln>
                          <a:solidFill>
                            <a:srgbClr val="000000"/>
                          </a:solidFill>
                          <a:effectLst/>
                          <a:latin typeface="Calibri" charset="0"/>
                          <a:ea typeface="ＭＳ Ｐゴシック" charset="0"/>
                        </a:rPr>
                        <a:t>VGGNet</a:t>
                      </a:r>
                      <a:r>
                        <a:rPr kumimoji="0" lang="en-US" sz="1600" b="1" i="0" u="none" strike="noStrike" cap="none" normalizeH="0" baseline="0" dirty="0" smtClean="0">
                          <a:ln>
                            <a:noFill/>
                          </a:ln>
                          <a:solidFill>
                            <a:srgbClr val="000000"/>
                          </a:solidFill>
                          <a:effectLst/>
                          <a:latin typeface="Calibri" charset="0"/>
                          <a:ea typeface="ＭＳ Ｐゴシック" charset="0"/>
                        </a:rPr>
                        <a:t>)</a:t>
                      </a:r>
                      <a:endParaRPr kumimoji="0" lang="en-US" sz="1600" b="1" i="0" u="none" strike="noStrike" cap="none" normalizeH="0" baseline="0" dirty="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EC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alibri" charset="0"/>
                          <a:ea typeface="ＭＳ Ｐゴシック" charset="0"/>
                        </a:rPr>
                        <a:t>60.5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EC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000000"/>
                          </a:solidFill>
                          <a:effectLst/>
                          <a:latin typeface="Calibri" charset="0"/>
                          <a:ea typeface="ＭＳ Ｐゴシック" charset="0"/>
                          <a:cs typeface="宋体" charset="0"/>
                        </a:rPr>
                        <a:t>+2.3</a:t>
                      </a:r>
                      <a:endParaRPr kumimoji="0" lang="en-US" sz="1600" b="1" i="0" u="none" strike="noStrike" cap="none" normalizeH="0" baseline="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CECE8"/>
                    </a:solidFill>
                  </a:tcPr>
                </a:tc>
              </a:tr>
              <a:tr h="363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charset="0"/>
                          <a:ea typeface="ＭＳ Ｐゴシック" charset="0"/>
                        </a:rPr>
                        <a:t>Full Model </a:t>
                      </a:r>
                      <a:r>
                        <a:rPr kumimoji="0" lang="en-US" sz="1600" b="1" i="0" u="none" strike="noStrike" cap="none" normalizeH="0" baseline="0" dirty="0" smtClean="0">
                          <a:ln>
                            <a:noFill/>
                          </a:ln>
                          <a:solidFill>
                            <a:srgbClr val="000000"/>
                          </a:solidFill>
                          <a:effectLst/>
                          <a:latin typeface="Calibri" charset="0"/>
                          <a:ea typeface="ＭＳ Ｐゴシック" charset="0"/>
                        </a:rPr>
                        <a:t>(</a:t>
                      </a:r>
                      <a:r>
                        <a:rPr kumimoji="0" lang="en-US" sz="1600" b="1" i="0" u="none" strike="noStrike" cap="none" normalizeH="0" baseline="0" dirty="0" err="1" smtClean="0">
                          <a:ln>
                            <a:noFill/>
                          </a:ln>
                          <a:solidFill>
                            <a:srgbClr val="000000"/>
                          </a:solidFill>
                          <a:effectLst/>
                          <a:latin typeface="Calibri" charset="0"/>
                          <a:ea typeface="ＭＳ Ｐゴシック" charset="0"/>
                        </a:rPr>
                        <a:t>ResNet</a:t>
                      </a:r>
                      <a:r>
                        <a:rPr kumimoji="0" lang="en-US" sz="1600" b="1" i="0" u="none" strike="noStrike" cap="none" normalizeH="0" baseline="0" dirty="0" smtClean="0">
                          <a:ln>
                            <a:noFill/>
                          </a:ln>
                          <a:solidFill>
                            <a:srgbClr val="000000"/>
                          </a:solidFill>
                          <a:effectLst/>
                          <a:latin typeface="Calibri" charset="0"/>
                          <a:ea typeface="ＭＳ Ｐゴシック" charset="0"/>
                        </a:rPr>
                        <a:t>)</a:t>
                      </a:r>
                      <a:endParaRPr kumimoji="0" lang="en-US" sz="1600" b="1" i="0" u="none" strike="noStrike" cap="none" normalizeH="0" baseline="0" dirty="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00"/>
                          </a:solidFill>
                          <a:effectLst/>
                          <a:latin typeface="Calibri" charset="0"/>
                          <a:ea typeface="ＭＳ Ｐゴシック" charset="0"/>
                        </a:rPr>
                        <a:t>62.1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000000"/>
                          </a:solidFill>
                          <a:effectLst/>
                          <a:latin typeface="Calibri" charset="0"/>
                          <a:ea typeface="ＭＳ Ｐゴシック" charset="0"/>
                          <a:cs typeface="宋体" charset="0"/>
                        </a:rPr>
                        <a:t>+3.9</a:t>
                      </a:r>
                      <a:endParaRPr kumimoji="0" lang="en-US" sz="1600" b="1" i="0" u="none" strike="noStrike" cap="none" normalizeH="0" baseline="0" dirty="0">
                        <a:ln>
                          <a:noFill/>
                        </a:ln>
                        <a:solidFill>
                          <a:srgbClr val="000000"/>
                        </a:solidFill>
                        <a:effectLst/>
                        <a:latin typeface="Calibri"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8D7CD"/>
                    </a:solidFill>
                  </a:tcPr>
                </a:tc>
              </a:tr>
            </a:tbl>
          </a:graphicData>
        </a:graphic>
      </p:graphicFrame>
      <p:sp>
        <p:nvSpPr>
          <p:cNvPr id="257" name="TextBox 256"/>
          <p:cNvSpPr txBox="1">
            <a:spLocks noChangeArrowheads="1"/>
          </p:cNvSpPr>
          <p:nvPr/>
        </p:nvSpPr>
        <p:spPr bwMode="auto">
          <a:xfrm>
            <a:off x="2770188" y="742950"/>
            <a:ext cx="34242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r>
              <a:rPr lang="en-US"/>
              <a:t>Train on train+val, evaluate on test</a:t>
            </a:r>
          </a:p>
        </p:txBody>
      </p:sp>
      <p:sp>
        <p:nvSpPr>
          <p:cNvPr id="114" name="TextBox 113"/>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Jiasen Lu</a:t>
            </a:r>
            <a:endParaRPr lang="en-US" sz="1200" dirty="0"/>
          </a:p>
        </p:txBody>
      </p:sp>
      <p:sp>
        <p:nvSpPr>
          <p:cNvPr id="61" name="Rectangle 60"/>
          <p:cNvSpPr>
            <a:spLocks noChangeArrowheads="1"/>
          </p:cNvSpPr>
          <p:nvPr/>
        </p:nvSpPr>
        <p:spPr bwMode="auto">
          <a:xfrm>
            <a:off x="279400" y="6375400"/>
            <a:ext cx="25415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US" sz="1400" b="1" dirty="0"/>
              <a:t>Q: what is the color of the bird?</a:t>
            </a:r>
          </a:p>
        </p:txBody>
      </p:sp>
      <p:sp>
        <p:nvSpPr>
          <p:cNvPr id="115" name="TextBox 114"/>
          <p:cNvSpPr txBox="1"/>
          <p:nvPr/>
        </p:nvSpPr>
        <p:spPr>
          <a:xfrm>
            <a:off x="6719306" y="1463459"/>
            <a:ext cx="2173341" cy="369332"/>
          </a:xfrm>
          <a:prstGeom prst="rect">
            <a:avLst/>
          </a:prstGeom>
          <a:noFill/>
          <a:ln w="38100" cmpd="sng">
            <a:solidFill>
              <a:srgbClr val="FF0000"/>
            </a:solidFill>
          </a:ln>
        </p:spPr>
        <p:txBody>
          <a:bodyPr wrap="none" tIns="0" bIns="0" rtlCol="0">
            <a:spAutoFit/>
          </a:bodyPr>
          <a:lstStyle/>
          <a:p>
            <a:r>
              <a:rPr lang="en-US" sz="2400" dirty="0" smtClean="0">
                <a:solidFill>
                  <a:srgbClr val="FF0000"/>
                </a:solidFill>
              </a:rPr>
              <a:t> Code available!</a:t>
            </a:r>
            <a:endParaRPr lang="en-US" sz="2400" dirty="0">
              <a:solidFill>
                <a:srgbClr val="FF0000"/>
              </a:solidFill>
            </a:endParaRPr>
          </a:p>
        </p:txBody>
      </p:sp>
    </p:spTree>
    <p:extLst>
      <p:ext uri="{BB962C8B-B14F-4D97-AF65-F5344CB8AC3E}">
        <p14:creationId xmlns:p14="http://schemas.microsoft.com/office/powerpoint/2010/main" val="674211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par>
                                <p:cTn id="86" presetID="10" presetClass="entr" presetSubtype="0"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par>
                                <p:cTn id="89" presetID="10" presetClass="entr" presetSubtype="0"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par>
                                <p:cTn id="92" presetID="10" presetClass="entr" presetSubtype="0" fill="hold"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par>
                                <p:cTn id="104" presetID="10" presetClass="entr" presetSubtype="0" fill="hold"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par>
                                <p:cTn id="107" presetID="10"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500"/>
                                        <p:tgtEl>
                                          <p:spTgt spid="41"/>
                                        </p:tgtEl>
                                      </p:cBhvr>
                                    </p:animEffect>
                                  </p:childTnLst>
                                </p:cTn>
                              </p:par>
                              <p:par>
                                <p:cTn id="110" presetID="10" presetClass="entr" presetSubtype="0" fill="hold"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par>
                                <p:cTn id="113" presetID="10"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animEffect transition="in" filter="fade">
                                      <p:cBhvr>
                                        <p:cTn id="115" dur="500"/>
                                        <p:tgtEl>
                                          <p:spTgt spid="43"/>
                                        </p:tgtEl>
                                      </p:cBhvr>
                                    </p:animEffect>
                                  </p:childTnLst>
                                </p:cTn>
                              </p:par>
                              <p:par>
                                <p:cTn id="116" presetID="10" presetClass="entr" presetSubtype="0" fill="hold" nodeType="with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fade">
                                      <p:cBhvr>
                                        <p:cTn id="118" dur="500"/>
                                        <p:tgtEl>
                                          <p:spTgt spid="4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animEffect transition="in" filter="fade">
                                      <p:cBhvr>
                                        <p:cTn id="121" dur="500"/>
                                        <p:tgtEl>
                                          <p:spTgt spid="4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fade">
                                      <p:cBhvr>
                                        <p:cTn id="124" dur="500"/>
                                        <p:tgtEl>
                                          <p:spTgt spid="4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500"/>
                                        <p:tgtEl>
                                          <p:spTgt spid="4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9"/>
                                        </p:tgtEl>
                                        <p:attrNameLst>
                                          <p:attrName>style.visibility</p:attrName>
                                        </p:attrNameLst>
                                      </p:cBhvr>
                                      <p:to>
                                        <p:strVal val="visible"/>
                                      </p:to>
                                    </p:set>
                                    <p:animEffect transition="in" filter="fade">
                                      <p:cBhvr>
                                        <p:cTn id="133" dur="500"/>
                                        <p:tgtEl>
                                          <p:spTgt spid="49"/>
                                        </p:tgtEl>
                                      </p:cBhvr>
                                    </p:animEffect>
                                  </p:childTnLst>
                                </p:cTn>
                              </p:par>
                              <p:par>
                                <p:cTn id="134" presetID="10" presetClass="entr" presetSubtype="0" fill="hold" nodeType="with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fade">
                                      <p:cBhvr>
                                        <p:cTn id="136" dur="500"/>
                                        <p:tgtEl>
                                          <p:spTgt spid="50"/>
                                        </p:tgtEl>
                                      </p:cBhvr>
                                    </p:animEffect>
                                  </p:childTnLst>
                                </p:cTn>
                              </p:par>
                              <p:par>
                                <p:cTn id="137" presetID="10" presetClass="entr" presetSubtype="0" fill="hold"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fade">
                                      <p:cBhvr>
                                        <p:cTn id="139" dur="500"/>
                                        <p:tgtEl>
                                          <p:spTgt spid="51"/>
                                        </p:tgtEl>
                                      </p:cBhvr>
                                    </p:animEffect>
                                  </p:childTnLst>
                                </p:cTn>
                              </p:par>
                              <p:par>
                                <p:cTn id="140" presetID="10" presetClass="entr" presetSubtype="0" fill="hold" nodeType="withEffect">
                                  <p:stCondLst>
                                    <p:cond delay="0"/>
                                  </p:st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par>
                                <p:cTn id="143" presetID="10" presetClass="entr" presetSubtype="0" fill="hold" nodeType="withEffect">
                                  <p:stCondLst>
                                    <p:cond delay="0"/>
                                  </p:stCondLst>
                                  <p:childTnLst>
                                    <p:set>
                                      <p:cBhvr>
                                        <p:cTn id="144" dur="1" fill="hold">
                                          <p:stCondLst>
                                            <p:cond delay="0"/>
                                          </p:stCondLst>
                                        </p:cTn>
                                        <p:tgtEl>
                                          <p:spTgt spid="53"/>
                                        </p:tgtEl>
                                        <p:attrNameLst>
                                          <p:attrName>style.visibility</p:attrName>
                                        </p:attrNameLst>
                                      </p:cBhvr>
                                      <p:to>
                                        <p:strVal val="visible"/>
                                      </p:to>
                                    </p:set>
                                    <p:animEffect transition="in" filter="fade">
                                      <p:cBhvr>
                                        <p:cTn id="145" dur="500"/>
                                        <p:tgtEl>
                                          <p:spTgt spid="53"/>
                                        </p:tgtEl>
                                      </p:cBhvr>
                                    </p:animEffect>
                                  </p:childTnLst>
                                </p:cTn>
                              </p:par>
                              <p:par>
                                <p:cTn id="146" presetID="10" presetClass="entr" presetSubtype="0" fill="hold" nodeType="with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fade">
                                      <p:cBhvr>
                                        <p:cTn id="148" dur="500"/>
                                        <p:tgtEl>
                                          <p:spTgt spid="54"/>
                                        </p:tgtEl>
                                      </p:cBhvr>
                                    </p:animEffect>
                                  </p:childTnLst>
                                </p:cTn>
                              </p:par>
                              <p:par>
                                <p:cTn id="149" presetID="10" presetClass="entr" presetSubtype="0" fill="hold" nodeType="withEffect">
                                  <p:stCondLst>
                                    <p:cond delay="0"/>
                                  </p:stCondLst>
                                  <p:childTnLst>
                                    <p:set>
                                      <p:cBhvr>
                                        <p:cTn id="150" dur="1" fill="hold">
                                          <p:stCondLst>
                                            <p:cond delay="0"/>
                                          </p:stCondLst>
                                        </p:cTn>
                                        <p:tgtEl>
                                          <p:spTgt spid="55"/>
                                        </p:tgtEl>
                                        <p:attrNameLst>
                                          <p:attrName>style.visibility</p:attrName>
                                        </p:attrNameLst>
                                      </p:cBhvr>
                                      <p:to>
                                        <p:strVal val="visible"/>
                                      </p:to>
                                    </p:set>
                                    <p:animEffect transition="in" filter="fade">
                                      <p:cBhvr>
                                        <p:cTn id="151" dur="500"/>
                                        <p:tgtEl>
                                          <p:spTgt spid="5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6"/>
                                        </p:tgtEl>
                                        <p:attrNameLst>
                                          <p:attrName>style.visibility</p:attrName>
                                        </p:attrNameLst>
                                      </p:cBhvr>
                                      <p:to>
                                        <p:strVal val="visible"/>
                                      </p:to>
                                    </p:set>
                                    <p:animEffect transition="in" filter="fade">
                                      <p:cBhvr>
                                        <p:cTn id="154" dur="500"/>
                                        <p:tgtEl>
                                          <p:spTgt spid="5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7"/>
                                        </p:tgtEl>
                                        <p:attrNameLst>
                                          <p:attrName>style.visibility</p:attrName>
                                        </p:attrNameLst>
                                      </p:cBhvr>
                                      <p:to>
                                        <p:strVal val="visible"/>
                                      </p:to>
                                    </p:set>
                                    <p:animEffect transition="in" filter="fade">
                                      <p:cBhvr>
                                        <p:cTn id="157" dur="500"/>
                                        <p:tgtEl>
                                          <p:spTgt spid="5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8"/>
                                        </p:tgtEl>
                                        <p:attrNameLst>
                                          <p:attrName>style.visibility</p:attrName>
                                        </p:attrNameLst>
                                      </p:cBhvr>
                                      <p:to>
                                        <p:strVal val="visible"/>
                                      </p:to>
                                    </p:set>
                                    <p:animEffect transition="in" filter="fade">
                                      <p:cBhvr>
                                        <p:cTn id="160" dur="500"/>
                                        <p:tgtEl>
                                          <p:spTgt spid="5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9"/>
                                        </p:tgtEl>
                                        <p:attrNameLst>
                                          <p:attrName>style.visibility</p:attrName>
                                        </p:attrNameLst>
                                      </p:cBhvr>
                                      <p:to>
                                        <p:strVal val="visible"/>
                                      </p:to>
                                    </p:set>
                                    <p:animEffect transition="in" filter="fade">
                                      <p:cBhvr>
                                        <p:cTn id="163" dur="500"/>
                                        <p:tgtEl>
                                          <p:spTgt spid="59"/>
                                        </p:tgtEl>
                                      </p:cBhvr>
                                    </p:animEffect>
                                  </p:childTnLst>
                                </p:cTn>
                              </p:par>
                              <p:par>
                                <p:cTn id="164" presetID="10" presetClass="entr" presetSubtype="0" fill="hold" nodeType="with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fade">
                                      <p:cBhvr>
                                        <p:cTn id="166" dur="500"/>
                                        <p:tgtEl>
                                          <p:spTgt spid="60"/>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1"/>
                                        </p:tgtEl>
                                        <p:attrNameLst>
                                          <p:attrName>style.visibility</p:attrName>
                                        </p:attrNameLst>
                                      </p:cBhvr>
                                      <p:to>
                                        <p:strVal val="visible"/>
                                      </p:to>
                                    </p:set>
                                    <p:animEffect transition="in" filter="fade">
                                      <p:cBhvr>
                                        <p:cTn id="169" dur="500"/>
                                        <p:tgtEl>
                                          <p:spTgt spid="61"/>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fade">
                                      <p:cBhvr>
                                        <p:cTn id="174" dur="500"/>
                                        <p:tgtEl>
                                          <p:spTgt spid="77"/>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8"/>
                                        </p:tgtEl>
                                        <p:attrNameLst>
                                          <p:attrName>style.visibility</p:attrName>
                                        </p:attrNameLst>
                                      </p:cBhvr>
                                      <p:to>
                                        <p:strVal val="visible"/>
                                      </p:to>
                                    </p:set>
                                    <p:animEffect transition="in" filter="fade">
                                      <p:cBhvr>
                                        <p:cTn id="177" dur="500"/>
                                        <p:tgtEl>
                                          <p:spTgt spid="78"/>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9"/>
                                        </p:tgtEl>
                                        <p:attrNameLst>
                                          <p:attrName>style.visibility</p:attrName>
                                        </p:attrNameLst>
                                      </p:cBhvr>
                                      <p:to>
                                        <p:strVal val="visible"/>
                                      </p:to>
                                    </p:set>
                                    <p:animEffect transition="in" filter="fade">
                                      <p:cBhvr>
                                        <p:cTn id="180" dur="500"/>
                                        <p:tgtEl>
                                          <p:spTgt spid="79"/>
                                        </p:tgtEl>
                                      </p:cBhvr>
                                    </p:animEffect>
                                  </p:childTnLst>
                                </p:cTn>
                              </p:par>
                            </p:childTnLst>
                          </p:cTn>
                        </p:par>
                        <p:par>
                          <p:cTn id="181" fill="hold" nodeType="afterGroup">
                            <p:stCondLst>
                              <p:cond delay="500"/>
                            </p:stCondLst>
                            <p:childTnLst>
                              <p:par>
                                <p:cTn id="182" presetID="0" presetClass="path" presetSubtype="0" accel="50000" decel="50000" fill="hold" nodeType="afterEffect">
                                  <p:stCondLst>
                                    <p:cond delay="0"/>
                                  </p:stCondLst>
                                  <p:childTnLst>
                                    <p:animMotion origin="layout" path="M 0.00208 -0.00209 L -0.06754 2.22222E-6 " pathEditMode="relative" rAng="0" ptsTypes="AA">
                                      <p:cBhvr>
                                        <p:cTn id="183" dur="1000" fill="hold"/>
                                        <p:tgtEl>
                                          <p:spTgt spid="52"/>
                                        </p:tgtEl>
                                        <p:attrNameLst>
                                          <p:attrName>ppt_x</p:attrName>
                                          <p:attrName>ppt_y</p:attrName>
                                        </p:attrNameLst>
                                      </p:cBhvr>
                                      <p:rCtr x="-3490" y="93"/>
                                    </p:animMotion>
                                  </p:childTnLst>
                                </p:cTn>
                              </p:par>
                              <p:par>
                                <p:cTn id="184" presetID="0" presetClass="path" presetSubtype="0" accel="50000" decel="50000" fill="hold" nodeType="withEffect">
                                  <p:stCondLst>
                                    <p:cond delay="0"/>
                                  </p:stCondLst>
                                  <p:childTnLst>
                                    <p:animMotion origin="layout" path="M 3.05556E-6 -4.07407E-6 L -0.06719 -0.00324 " pathEditMode="relative" rAng="0" ptsTypes="AA">
                                      <p:cBhvr>
                                        <p:cTn id="185" dur="1000" fill="hold"/>
                                        <p:tgtEl>
                                          <p:spTgt spid="51"/>
                                        </p:tgtEl>
                                        <p:attrNameLst>
                                          <p:attrName>ppt_x</p:attrName>
                                          <p:attrName>ppt_y</p:attrName>
                                        </p:attrNameLst>
                                      </p:cBhvr>
                                      <p:rCtr x="-3368" y="-162"/>
                                    </p:animMotion>
                                  </p:childTnLst>
                                </p:cTn>
                              </p:par>
                              <p:par>
                                <p:cTn id="186" presetID="0" presetClass="path" presetSubtype="0" accel="50000" decel="50000" fill="hold" nodeType="withEffect">
                                  <p:stCondLst>
                                    <p:cond delay="0"/>
                                  </p:stCondLst>
                                  <p:childTnLst>
                                    <p:animMotion origin="layout" path="M 0.00643 -0.00162 L -0.06475 -0.00232 " pathEditMode="relative" rAng="0" ptsTypes="AA">
                                      <p:cBhvr>
                                        <p:cTn id="187" dur="1000" fill="hold"/>
                                        <p:tgtEl>
                                          <p:spTgt spid="50"/>
                                        </p:tgtEl>
                                        <p:attrNameLst>
                                          <p:attrName>ppt_x</p:attrName>
                                          <p:attrName>ppt_y</p:attrName>
                                        </p:attrNameLst>
                                      </p:cBhvr>
                                      <p:rCtr x="-3559" y="-46"/>
                                    </p:animMotion>
                                  </p:childTnLst>
                                </p:cTn>
                              </p:par>
                              <p:par>
                                <p:cTn id="188" presetID="10" presetClass="entr" presetSubtype="0" fill="hold" grpId="0" nodeType="withEffect">
                                  <p:stCondLst>
                                    <p:cond delay="0"/>
                                  </p:stCondLst>
                                  <p:childTnLst>
                                    <p:set>
                                      <p:cBhvr>
                                        <p:cTn id="189" dur="1" fill="hold">
                                          <p:stCondLst>
                                            <p:cond delay="0"/>
                                          </p:stCondLst>
                                        </p:cTn>
                                        <p:tgtEl>
                                          <p:spTgt spid="80"/>
                                        </p:tgtEl>
                                        <p:attrNameLst>
                                          <p:attrName>style.visibility</p:attrName>
                                        </p:attrNameLst>
                                      </p:cBhvr>
                                      <p:to>
                                        <p:strVal val="visible"/>
                                      </p:to>
                                    </p:set>
                                    <p:animEffect transition="in" filter="fade">
                                      <p:cBhvr>
                                        <p:cTn id="190" dur="500"/>
                                        <p:tgtEl>
                                          <p:spTgt spid="80"/>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0" presetClass="entr" presetSubtype="0" fill="hold" nodeType="clickEffect">
                                  <p:stCondLst>
                                    <p:cond delay="0"/>
                                  </p:stCondLst>
                                  <p:childTnLst>
                                    <p:set>
                                      <p:cBhvr>
                                        <p:cTn id="194" dur="1" fill="hold">
                                          <p:stCondLst>
                                            <p:cond delay="0"/>
                                          </p:stCondLst>
                                        </p:cTn>
                                        <p:tgtEl>
                                          <p:spTgt spid="124"/>
                                        </p:tgtEl>
                                        <p:attrNameLst>
                                          <p:attrName>style.visibility</p:attrName>
                                        </p:attrNameLst>
                                      </p:cBhvr>
                                      <p:to>
                                        <p:strVal val="visible"/>
                                      </p:to>
                                    </p:set>
                                    <p:animEffect transition="in" filter="fade">
                                      <p:cBhvr>
                                        <p:cTn id="195" dur="500"/>
                                        <p:tgtEl>
                                          <p:spTgt spid="124"/>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110"/>
                                        </p:tgtEl>
                                        <p:attrNameLst>
                                          <p:attrName>style.visibility</p:attrName>
                                        </p:attrNameLst>
                                      </p:cBhvr>
                                      <p:to>
                                        <p:strVal val="visible"/>
                                      </p:to>
                                    </p:set>
                                    <p:animEffect transition="in" filter="fade">
                                      <p:cBhvr>
                                        <p:cTn id="198" dur="500"/>
                                        <p:tgtEl>
                                          <p:spTgt spid="110"/>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2"/>
                                        </p:tgtEl>
                                        <p:attrNameLst>
                                          <p:attrName>style.visibility</p:attrName>
                                        </p:attrNameLst>
                                      </p:cBhvr>
                                      <p:to>
                                        <p:strVal val="visible"/>
                                      </p:to>
                                    </p:set>
                                    <p:animEffect transition="in" filter="fade">
                                      <p:cBhvr>
                                        <p:cTn id="201" dur="500"/>
                                        <p:tgtEl>
                                          <p:spTgt spid="82"/>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93"/>
                                        </p:tgtEl>
                                        <p:attrNameLst>
                                          <p:attrName>style.visibility</p:attrName>
                                        </p:attrNameLst>
                                      </p:cBhvr>
                                      <p:to>
                                        <p:strVal val="visible"/>
                                      </p:to>
                                    </p:set>
                                    <p:animEffect transition="in" filter="fade">
                                      <p:cBhvr>
                                        <p:cTn id="204" dur="500"/>
                                        <p:tgtEl>
                                          <p:spTgt spid="93"/>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94"/>
                                        </p:tgtEl>
                                        <p:attrNameLst>
                                          <p:attrName>style.visibility</p:attrName>
                                        </p:attrNameLst>
                                      </p:cBhvr>
                                      <p:to>
                                        <p:strVal val="visible"/>
                                      </p:to>
                                    </p:set>
                                    <p:animEffect transition="in" filter="fade">
                                      <p:cBhvr>
                                        <p:cTn id="207" dur="500"/>
                                        <p:tgtEl>
                                          <p:spTgt spid="94"/>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95"/>
                                        </p:tgtEl>
                                        <p:attrNameLst>
                                          <p:attrName>style.visibility</p:attrName>
                                        </p:attrNameLst>
                                      </p:cBhvr>
                                      <p:to>
                                        <p:strVal val="visible"/>
                                      </p:to>
                                    </p:set>
                                    <p:animEffect transition="in" filter="fade">
                                      <p:cBhvr>
                                        <p:cTn id="210" dur="500"/>
                                        <p:tgtEl>
                                          <p:spTgt spid="95"/>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96"/>
                                        </p:tgtEl>
                                        <p:attrNameLst>
                                          <p:attrName>style.visibility</p:attrName>
                                        </p:attrNameLst>
                                      </p:cBhvr>
                                      <p:to>
                                        <p:strVal val="visible"/>
                                      </p:to>
                                    </p:set>
                                    <p:animEffect transition="in" filter="fade">
                                      <p:cBhvr>
                                        <p:cTn id="213" dur="500"/>
                                        <p:tgtEl>
                                          <p:spTgt spid="96"/>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97"/>
                                        </p:tgtEl>
                                        <p:attrNameLst>
                                          <p:attrName>style.visibility</p:attrName>
                                        </p:attrNameLst>
                                      </p:cBhvr>
                                      <p:to>
                                        <p:strVal val="visible"/>
                                      </p:to>
                                    </p:set>
                                    <p:animEffect transition="in" filter="fade">
                                      <p:cBhvr>
                                        <p:cTn id="216" dur="500"/>
                                        <p:tgtEl>
                                          <p:spTgt spid="97"/>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98"/>
                                        </p:tgtEl>
                                        <p:attrNameLst>
                                          <p:attrName>style.visibility</p:attrName>
                                        </p:attrNameLst>
                                      </p:cBhvr>
                                      <p:to>
                                        <p:strVal val="visible"/>
                                      </p:to>
                                    </p:set>
                                    <p:animEffect transition="in" filter="fade">
                                      <p:cBhvr>
                                        <p:cTn id="219" dur="500"/>
                                        <p:tgtEl>
                                          <p:spTgt spid="98"/>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99"/>
                                        </p:tgtEl>
                                        <p:attrNameLst>
                                          <p:attrName>style.visibility</p:attrName>
                                        </p:attrNameLst>
                                      </p:cBhvr>
                                      <p:to>
                                        <p:strVal val="visible"/>
                                      </p:to>
                                    </p:set>
                                    <p:animEffect transition="in" filter="fade">
                                      <p:cBhvr>
                                        <p:cTn id="222" dur="500"/>
                                        <p:tgtEl>
                                          <p:spTgt spid="99"/>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100"/>
                                        </p:tgtEl>
                                        <p:attrNameLst>
                                          <p:attrName>style.visibility</p:attrName>
                                        </p:attrNameLst>
                                      </p:cBhvr>
                                      <p:to>
                                        <p:strVal val="visible"/>
                                      </p:to>
                                    </p:set>
                                    <p:animEffect transition="in" filter="fade">
                                      <p:cBhvr>
                                        <p:cTn id="225" dur="500"/>
                                        <p:tgtEl>
                                          <p:spTgt spid="100"/>
                                        </p:tgtEl>
                                      </p:cBhvr>
                                    </p:animEffect>
                                  </p:childTnLst>
                                </p:cTn>
                              </p:par>
                              <p:par>
                                <p:cTn id="226" presetID="10" presetClass="entr" presetSubtype="0" fill="hold" nodeType="withEffect">
                                  <p:stCondLst>
                                    <p:cond delay="0"/>
                                  </p:stCondLst>
                                  <p:childTnLst>
                                    <p:set>
                                      <p:cBhvr>
                                        <p:cTn id="227" dur="1" fill="hold">
                                          <p:stCondLst>
                                            <p:cond delay="0"/>
                                          </p:stCondLst>
                                        </p:cTn>
                                        <p:tgtEl>
                                          <p:spTgt spid="101"/>
                                        </p:tgtEl>
                                        <p:attrNameLst>
                                          <p:attrName>style.visibility</p:attrName>
                                        </p:attrNameLst>
                                      </p:cBhvr>
                                      <p:to>
                                        <p:strVal val="visible"/>
                                      </p:to>
                                    </p:set>
                                    <p:animEffect transition="in" filter="fade">
                                      <p:cBhvr>
                                        <p:cTn id="228" dur="500"/>
                                        <p:tgtEl>
                                          <p:spTgt spid="101"/>
                                        </p:tgtEl>
                                      </p:cBhvr>
                                    </p:animEffect>
                                  </p:childTnLst>
                                </p:cTn>
                              </p:par>
                              <p:par>
                                <p:cTn id="229" presetID="10" presetClass="entr" presetSubtype="0" fill="hold" nodeType="withEffect">
                                  <p:stCondLst>
                                    <p:cond delay="0"/>
                                  </p:stCondLst>
                                  <p:childTnLst>
                                    <p:set>
                                      <p:cBhvr>
                                        <p:cTn id="230" dur="1" fill="hold">
                                          <p:stCondLst>
                                            <p:cond delay="0"/>
                                          </p:stCondLst>
                                        </p:cTn>
                                        <p:tgtEl>
                                          <p:spTgt spid="103"/>
                                        </p:tgtEl>
                                        <p:attrNameLst>
                                          <p:attrName>style.visibility</p:attrName>
                                        </p:attrNameLst>
                                      </p:cBhvr>
                                      <p:to>
                                        <p:strVal val="visible"/>
                                      </p:to>
                                    </p:set>
                                    <p:animEffect transition="in" filter="fade">
                                      <p:cBhvr>
                                        <p:cTn id="231" dur="500"/>
                                        <p:tgtEl>
                                          <p:spTgt spid="103"/>
                                        </p:tgtEl>
                                      </p:cBhvr>
                                    </p:animEffect>
                                  </p:childTnLst>
                                </p:cTn>
                              </p:par>
                              <p:par>
                                <p:cTn id="232" presetID="10" presetClass="entr" presetSubtype="0" fill="hold" nodeType="withEffect">
                                  <p:stCondLst>
                                    <p:cond delay="0"/>
                                  </p:stCondLst>
                                  <p:childTnLst>
                                    <p:set>
                                      <p:cBhvr>
                                        <p:cTn id="233" dur="1" fill="hold">
                                          <p:stCondLst>
                                            <p:cond delay="0"/>
                                          </p:stCondLst>
                                        </p:cTn>
                                        <p:tgtEl>
                                          <p:spTgt spid="104"/>
                                        </p:tgtEl>
                                        <p:attrNameLst>
                                          <p:attrName>style.visibility</p:attrName>
                                        </p:attrNameLst>
                                      </p:cBhvr>
                                      <p:to>
                                        <p:strVal val="visible"/>
                                      </p:to>
                                    </p:set>
                                    <p:animEffect transition="in" filter="fade">
                                      <p:cBhvr>
                                        <p:cTn id="234" dur="500"/>
                                        <p:tgtEl>
                                          <p:spTgt spid="104"/>
                                        </p:tgtEl>
                                      </p:cBhvr>
                                    </p:animEffect>
                                  </p:childTnLst>
                                </p:cTn>
                              </p:par>
                              <p:par>
                                <p:cTn id="235" presetID="10" presetClass="entr" presetSubtype="0" fill="hold" nodeType="withEffect">
                                  <p:stCondLst>
                                    <p:cond delay="0"/>
                                  </p:stCondLst>
                                  <p:childTnLst>
                                    <p:set>
                                      <p:cBhvr>
                                        <p:cTn id="236" dur="1" fill="hold">
                                          <p:stCondLst>
                                            <p:cond delay="0"/>
                                          </p:stCondLst>
                                        </p:cTn>
                                        <p:tgtEl>
                                          <p:spTgt spid="105"/>
                                        </p:tgtEl>
                                        <p:attrNameLst>
                                          <p:attrName>style.visibility</p:attrName>
                                        </p:attrNameLst>
                                      </p:cBhvr>
                                      <p:to>
                                        <p:strVal val="visible"/>
                                      </p:to>
                                    </p:set>
                                    <p:animEffect transition="in" filter="fade">
                                      <p:cBhvr>
                                        <p:cTn id="237" dur="500"/>
                                        <p:tgtEl>
                                          <p:spTgt spid="105"/>
                                        </p:tgtEl>
                                      </p:cBhvr>
                                    </p:animEffect>
                                  </p:childTnLst>
                                </p:cTn>
                              </p:par>
                              <p:par>
                                <p:cTn id="238" presetID="10" presetClass="entr" presetSubtype="0" fill="hold" nodeType="withEffect">
                                  <p:stCondLst>
                                    <p:cond delay="0"/>
                                  </p:stCondLst>
                                  <p:childTnLst>
                                    <p:set>
                                      <p:cBhvr>
                                        <p:cTn id="239" dur="1" fill="hold">
                                          <p:stCondLst>
                                            <p:cond delay="0"/>
                                          </p:stCondLst>
                                        </p:cTn>
                                        <p:tgtEl>
                                          <p:spTgt spid="106"/>
                                        </p:tgtEl>
                                        <p:attrNameLst>
                                          <p:attrName>style.visibility</p:attrName>
                                        </p:attrNameLst>
                                      </p:cBhvr>
                                      <p:to>
                                        <p:strVal val="visible"/>
                                      </p:to>
                                    </p:set>
                                    <p:animEffect transition="in" filter="fade">
                                      <p:cBhvr>
                                        <p:cTn id="240" dur="500"/>
                                        <p:tgtEl>
                                          <p:spTgt spid="106"/>
                                        </p:tgtEl>
                                      </p:cBhvr>
                                    </p:animEffect>
                                  </p:childTnLst>
                                </p:cTn>
                              </p:par>
                              <p:par>
                                <p:cTn id="241" presetID="10" presetClass="entr" presetSubtype="0" fill="hold" grpId="1" nodeType="withEffect">
                                  <p:stCondLst>
                                    <p:cond delay="0"/>
                                  </p:stCondLst>
                                  <p:childTnLst>
                                    <p:set>
                                      <p:cBhvr>
                                        <p:cTn id="242" dur="1" fill="hold">
                                          <p:stCondLst>
                                            <p:cond delay="0"/>
                                          </p:stCondLst>
                                        </p:cTn>
                                        <p:tgtEl>
                                          <p:spTgt spid="82"/>
                                        </p:tgtEl>
                                        <p:attrNameLst>
                                          <p:attrName>style.visibility</p:attrName>
                                        </p:attrNameLst>
                                      </p:cBhvr>
                                      <p:to>
                                        <p:strVal val="visible"/>
                                      </p:to>
                                    </p:set>
                                    <p:animEffect transition="in" filter="fade">
                                      <p:cBhvr>
                                        <p:cTn id="243" dur="500"/>
                                        <p:tgtEl>
                                          <p:spTgt spid="82"/>
                                        </p:tgtEl>
                                      </p:cBhvr>
                                    </p:animEffect>
                                  </p:childTnLst>
                                </p:cTn>
                              </p:par>
                              <p:par>
                                <p:cTn id="244" presetID="10" presetClass="entr" presetSubtype="0" fill="hold" nodeType="withEffect">
                                  <p:stCondLst>
                                    <p:cond delay="0"/>
                                  </p:stCondLst>
                                  <p:childTnLst>
                                    <p:set>
                                      <p:cBhvr>
                                        <p:cTn id="245" dur="1" fill="hold">
                                          <p:stCondLst>
                                            <p:cond delay="0"/>
                                          </p:stCondLst>
                                        </p:cTn>
                                        <p:tgtEl>
                                          <p:spTgt spid="107"/>
                                        </p:tgtEl>
                                        <p:attrNameLst>
                                          <p:attrName>style.visibility</p:attrName>
                                        </p:attrNameLst>
                                      </p:cBhvr>
                                      <p:to>
                                        <p:strVal val="visible"/>
                                      </p:to>
                                    </p:set>
                                    <p:animEffect transition="in" filter="fade">
                                      <p:cBhvr>
                                        <p:cTn id="246" dur="500"/>
                                        <p:tgtEl>
                                          <p:spTgt spid="107"/>
                                        </p:tgtEl>
                                      </p:cBhvr>
                                    </p:animEffect>
                                  </p:childTnLst>
                                </p:cTn>
                              </p:par>
                              <p:par>
                                <p:cTn id="247" presetID="10" presetClass="entr" presetSubtype="0" fill="hold" nodeType="withEffect">
                                  <p:stCondLst>
                                    <p:cond delay="0"/>
                                  </p:stCondLst>
                                  <p:childTnLst>
                                    <p:set>
                                      <p:cBhvr>
                                        <p:cTn id="248" dur="1" fill="hold">
                                          <p:stCondLst>
                                            <p:cond delay="0"/>
                                          </p:stCondLst>
                                        </p:cTn>
                                        <p:tgtEl>
                                          <p:spTgt spid="108"/>
                                        </p:tgtEl>
                                        <p:attrNameLst>
                                          <p:attrName>style.visibility</p:attrName>
                                        </p:attrNameLst>
                                      </p:cBhvr>
                                      <p:to>
                                        <p:strVal val="visible"/>
                                      </p:to>
                                    </p:set>
                                    <p:animEffect transition="in" filter="fade">
                                      <p:cBhvr>
                                        <p:cTn id="249" dur="500"/>
                                        <p:tgtEl>
                                          <p:spTgt spid="108"/>
                                        </p:tgtEl>
                                      </p:cBhvr>
                                    </p:animEffect>
                                  </p:childTnLst>
                                </p:cTn>
                              </p:par>
                              <p:par>
                                <p:cTn id="250" presetID="10" presetClass="entr" presetSubtype="0" fill="hold" nodeType="withEffect">
                                  <p:stCondLst>
                                    <p:cond delay="0"/>
                                  </p:stCondLst>
                                  <p:childTnLst>
                                    <p:set>
                                      <p:cBhvr>
                                        <p:cTn id="251" dur="1" fill="hold">
                                          <p:stCondLst>
                                            <p:cond delay="0"/>
                                          </p:stCondLst>
                                        </p:cTn>
                                        <p:tgtEl>
                                          <p:spTgt spid="109"/>
                                        </p:tgtEl>
                                        <p:attrNameLst>
                                          <p:attrName>style.visibility</p:attrName>
                                        </p:attrNameLst>
                                      </p:cBhvr>
                                      <p:to>
                                        <p:strVal val="visible"/>
                                      </p:to>
                                    </p:set>
                                    <p:animEffect transition="in" filter="fade">
                                      <p:cBhvr>
                                        <p:cTn id="252" dur="500"/>
                                        <p:tgtEl>
                                          <p:spTgt spid="109"/>
                                        </p:tgtEl>
                                      </p:cBhvr>
                                    </p:animEffect>
                                  </p:childTnLst>
                                </p:cTn>
                              </p:par>
                            </p:childTnLst>
                          </p:cTn>
                        </p:par>
                        <p:par>
                          <p:cTn id="253" fill="hold" nodeType="afterGroup">
                            <p:stCondLst>
                              <p:cond delay="500"/>
                            </p:stCondLst>
                            <p:childTnLst>
                              <p:par>
                                <p:cTn id="254" presetID="10" presetClass="entr" presetSubtype="0" fill="hold" grpId="0" nodeType="afterEffect">
                                  <p:stCondLst>
                                    <p:cond delay="0"/>
                                  </p:stCondLst>
                                  <p:childTnLst>
                                    <p:set>
                                      <p:cBhvr>
                                        <p:cTn id="255" dur="1" fill="hold">
                                          <p:stCondLst>
                                            <p:cond delay="0"/>
                                          </p:stCondLst>
                                        </p:cTn>
                                        <p:tgtEl>
                                          <p:spTgt spid="83"/>
                                        </p:tgtEl>
                                        <p:attrNameLst>
                                          <p:attrName>style.visibility</p:attrName>
                                        </p:attrNameLst>
                                      </p:cBhvr>
                                      <p:to>
                                        <p:strVal val="visible"/>
                                      </p:to>
                                    </p:set>
                                    <p:animEffect transition="in" filter="fade">
                                      <p:cBhvr>
                                        <p:cTn id="256" dur="500"/>
                                        <p:tgtEl>
                                          <p:spTgt spid="83"/>
                                        </p:tgtEl>
                                      </p:cBhvr>
                                    </p:animEffect>
                                  </p:childTnLst>
                                </p:cTn>
                              </p:par>
                            </p:childTnLst>
                          </p:cTn>
                        </p:par>
                      </p:childTnLst>
                    </p:cTn>
                  </p:par>
                  <p:par>
                    <p:cTn id="257" fill="hold" nodeType="clickPar">
                      <p:stCondLst>
                        <p:cond delay="indefinite"/>
                      </p:stCondLst>
                      <p:childTnLst>
                        <p:par>
                          <p:cTn id="258" fill="hold" nodeType="withGroup">
                            <p:stCondLst>
                              <p:cond delay="0"/>
                            </p:stCondLst>
                            <p:childTnLst>
                              <p:par>
                                <p:cTn id="259" presetID="9" presetClass="emph" presetSubtype="0" nodeType="clickEffect">
                                  <p:stCondLst>
                                    <p:cond delay="0"/>
                                  </p:stCondLst>
                                  <p:childTnLst>
                                    <p:set>
                                      <p:cBhvr rctx="PPT">
                                        <p:cTn id="260" dur="indefinite"/>
                                        <p:tgtEl>
                                          <p:spTgt spid="101"/>
                                        </p:tgtEl>
                                        <p:attrNameLst>
                                          <p:attrName>style.opacity</p:attrName>
                                        </p:attrNameLst>
                                      </p:cBhvr>
                                      <p:to>
                                        <p:strVal val="0"/>
                                      </p:to>
                                    </p:set>
                                    <p:animEffect filter="image" prLst="opacity: 0">
                                      <p:cBhvr rctx="IE">
                                        <p:cTn id="261" dur="indefinite"/>
                                        <p:tgtEl>
                                          <p:spTgt spid="101"/>
                                        </p:tgtEl>
                                      </p:cBhvr>
                                    </p:animEffect>
                                  </p:childTnLst>
                                </p:cTn>
                              </p:par>
                              <p:par>
                                <p:cTn id="262" presetID="9" presetClass="emph" presetSubtype="0" nodeType="withEffect">
                                  <p:stCondLst>
                                    <p:cond delay="0"/>
                                  </p:stCondLst>
                                  <p:childTnLst>
                                    <p:set>
                                      <p:cBhvr rctx="PPT">
                                        <p:cTn id="263" dur="indefinite"/>
                                        <p:tgtEl>
                                          <p:spTgt spid="103"/>
                                        </p:tgtEl>
                                        <p:attrNameLst>
                                          <p:attrName>style.opacity</p:attrName>
                                        </p:attrNameLst>
                                      </p:cBhvr>
                                      <p:to>
                                        <p:strVal val="0"/>
                                      </p:to>
                                    </p:set>
                                    <p:animEffect filter="image" prLst="opacity: 0">
                                      <p:cBhvr rctx="IE">
                                        <p:cTn id="264" dur="indefinite"/>
                                        <p:tgtEl>
                                          <p:spTgt spid="103"/>
                                        </p:tgtEl>
                                      </p:cBhvr>
                                    </p:animEffect>
                                  </p:childTnLst>
                                </p:cTn>
                              </p:par>
                              <p:par>
                                <p:cTn id="265" presetID="9" presetClass="emph" presetSubtype="0" nodeType="withEffect">
                                  <p:stCondLst>
                                    <p:cond delay="0"/>
                                  </p:stCondLst>
                                  <p:childTnLst>
                                    <p:set>
                                      <p:cBhvr rctx="PPT">
                                        <p:cTn id="266" dur="indefinite"/>
                                        <p:tgtEl>
                                          <p:spTgt spid="104"/>
                                        </p:tgtEl>
                                        <p:attrNameLst>
                                          <p:attrName>style.opacity</p:attrName>
                                        </p:attrNameLst>
                                      </p:cBhvr>
                                      <p:to>
                                        <p:strVal val="0"/>
                                      </p:to>
                                    </p:set>
                                    <p:animEffect filter="image" prLst="opacity: 0">
                                      <p:cBhvr rctx="IE">
                                        <p:cTn id="267" dur="indefinite"/>
                                        <p:tgtEl>
                                          <p:spTgt spid="104"/>
                                        </p:tgtEl>
                                      </p:cBhvr>
                                    </p:animEffect>
                                  </p:childTnLst>
                                </p:cTn>
                              </p:par>
                              <p:par>
                                <p:cTn id="268" presetID="9" presetClass="emph" presetSubtype="0" nodeType="withEffect">
                                  <p:stCondLst>
                                    <p:cond delay="0"/>
                                  </p:stCondLst>
                                  <p:childTnLst>
                                    <p:set>
                                      <p:cBhvr rctx="PPT">
                                        <p:cTn id="269" dur="indefinite"/>
                                        <p:tgtEl>
                                          <p:spTgt spid="105"/>
                                        </p:tgtEl>
                                        <p:attrNameLst>
                                          <p:attrName>style.opacity</p:attrName>
                                        </p:attrNameLst>
                                      </p:cBhvr>
                                      <p:to>
                                        <p:strVal val="0"/>
                                      </p:to>
                                    </p:set>
                                    <p:animEffect filter="image" prLst="opacity: 0">
                                      <p:cBhvr rctx="IE">
                                        <p:cTn id="270" dur="indefinite"/>
                                        <p:tgtEl>
                                          <p:spTgt spid="105"/>
                                        </p:tgtEl>
                                      </p:cBhvr>
                                    </p:animEffect>
                                  </p:childTnLst>
                                </p:cTn>
                              </p:par>
                              <p:par>
                                <p:cTn id="271" presetID="9" presetClass="emph" presetSubtype="0" nodeType="withEffect">
                                  <p:stCondLst>
                                    <p:cond delay="0"/>
                                  </p:stCondLst>
                                  <p:childTnLst>
                                    <p:set>
                                      <p:cBhvr rctx="PPT">
                                        <p:cTn id="272" dur="indefinite"/>
                                        <p:tgtEl>
                                          <p:spTgt spid="106"/>
                                        </p:tgtEl>
                                        <p:attrNameLst>
                                          <p:attrName>style.opacity</p:attrName>
                                        </p:attrNameLst>
                                      </p:cBhvr>
                                      <p:to>
                                        <p:strVal val="0"/>
                                      </p:to>
                                    </p:set>
                                    <p:animEffect filter="image" prLst="opacity: 0">
                                      <p:cBhvr rctx="IE">
                                        <p:cTn id="273" dur="indefinite"/>
                                        <p:tgtEl>
                                          <p:spTgt spid="106"/>
                                        </p:tgtEl>
                                      </p:cBhvr>
                                    </p:animEffect>
                                  </p:childTnLst>
                                </p:cTn>
                              </p:par>
                              <p:par>
                                <p:cTn id="274" presetID="9" presetClass="emph" presetSubtype="0" nodeType="withEffect">
                                  <p:stCondLst>
                                    <p:cond delay="0"/>
                                  </p:stCondLst>
                                  <p:childTnLst>
                                    <p:set>
                                      <p:cBhvr rctx="PPT">
                                        <p:cTn id="275" dur="indefinite"/>
                                        <p:tgtEl>
                                          <p:spTgt spid="107"/>
                                        </p:tgtEl>
                                        <p:attrNameLst>
                                          <p:attrName>style.opacity</p:attrName>
                                        </p:attrNameLst>
                                      </p:cBhvr>
                                      <p:to>
                                        <p:strVal val="0"/>
                                      </p:to>
                                    </p:set>
                                    <p:animEffect filter="image" prLst="opacity: 0">
                                      <p:cBhvr rctx="IE">
                                        <p:cTn id="276" dur="indefinite"/>
                                        <p:tgtEl>
                                          <p:spTgt spid="107"/>
                                        </p:tgtEl>
                                      </p:cBhvr>
                                    </p:animEffect>
                                  </p:childTnLst>
                                </p:cTn>
                              </p:par>
                              <p:par>
                                <p:cTn id="277" presetID="9" presetClass="emph" presetSubtype="0" nodeType="withEffect">
                                  <p:stCondLst>
                                    <p:cond delay="0"/>
                                  </p:stCondLst>
                                  <p:childTnLst>
                                    <p:set>
                                      <p:cBhvr rctx="PPT">
                                        <p:cTn id="278" dur="indefinite"/>
                                        <p:tgtEl>
                                          <p:spTgt spid="108"/>
                                        </p:tgtEl>
                                        <p:attrNameLst>
                                          <p:attrName>style.opacity</p:attrName>
                                        </p:attrNameLst>
                                      </p:cBhvr>
                                      <p:to>
                                        <p:strVal val="0"/>
                                      </p:to>
                                    </p:set>
                                    <p:animEffect filter="image" prLst="opacity: 0">
                                      <p:cBhvr rctx="IE">
                                        <p:cTn id="279" dur="indefinite"/>
                                        <p:tgtEl>
                                          <p:spTgt spid="108"/>
                                        </p:tgtEl>
                                      </p:cBhvr>
                                    </p:animEffect>
                                  </p:childTnLst>
                                </p:cTn>
                              </p:par>
                              <p:par>
                                <p:cTn id="280" presetID="9" presetClass="emph" presetSubtype="0" nodeType="withEffect">
                                  <p:stCondLst>
                                    <p:cond delay="0"/>
                                  </p:stCondLst>
                                  <p:childTnLst>
                                    <p:set>
                                      <p:cBhvr rctx="PPT">
                                        <p:cTn id="281" dur="indefinite"/>
                                        <p:tgtEl>
                                          <p:spTgt spid="109"/>
                                        </p:tgtEl>
                                        <p:attrNameLst>
                                          <p:attrName>style.opacity</p:attrName>
                                        </p:attrNameLst>
                                      </p:cBhvr>
                                      <p:to>
                                        <p:strVal val="0"/>
                                      </p:to>
                                    </p:set>
                                    <p:animEffect filter="image" prLst="opacity: 0">
                                      <p:cBhvr rctx="IE">
                                        <p:cTn id="282" dur="indefinite"/>
                                        <p:tgtEl>
                                          <p:spTgt spid="109"/>
                                        </p:tgtEl>
                                      </p:cBhvr>
                                    </p:animEffect>
                                  </p:childTnLst>
                                </p:cTn>
                              </p:par>
                              <p:par>
                                <p:cTn id="283" presetID="9" presetClass="emph" presetSubtype="0" grpId="1" nodeType="withEffect">
                                  <p:stCondLst>
                                    <p:cond delay="0"/>
                                  </p:stCondLst>
                                  <p:childTnLst>
                                    <p:set>
                                      <p:cBhvr rctx="PPT">
                                        <p:cTn id="284" dur="indefinite"/>
                                        <p:tgtEl>
                                          <p:spTgt spid="100"/>
                                        </p:tgtEl>
                                        <p:attrNameLst>
                                          <p:attrName>style.opacity</p:attrName>
                                        </p:attrNameLst>
                                      </p:cBhvr>
                                      <p:to>
                                        <p:strVal val="0"/>
                                      </p:to>
                                    </p:set>
                                    <p:animEffect filter="image" prLst="opacity: 0">
                                      <p:cBhvr rctx="IE">
                                        <p:cTn id="285" dur="indefinite"/>
                                        <p:tgtEl>
                                          <p:spTgt spid="100"/>
                                        </p:tgtEl>
                                      </p:cBhvr>
                                    </p:animEffect>
                                  </p:childTnLst>
                                </p:cTn>
                              </p:par>
                              <p:par>
                                <p:cTn id="286" presetID="9" presetClass="emph" presetSubtype="0" grpId="1" nodeType="withEffect">
                                  <p:stCondLst>
                                    <p:cond delay="0"/>
                                  </p:stCondLst>
                                  <p:childTnLst>
                                    <p:set>
                                      <p:cBhvr rctx="PPT">
                                        <p:cTn id="287" dur="indefinite"/>
                                        <p:tgtEl>
                                          <p:spTgt spid="93"/>
                                        </p:tgtEl>
                                        <p:attrNameLst>
                                          <p:attrName>style.opacity</p:attrName>
                                        </p:attrNameLst>
                                      </p:cBhvr>
                                      <p:to>
                                        <p:strVal val="0"/>
                                      </p:to>
                                    </p:set>
                                    <p:animEffect filter="image" prLst="opacity: 0">
                                      <p:cBhvr rctx="IE">
                                        <p:cTn id="288" dur="indefinite"/>
                                        <p:tgtEl>
                                          <p:spTgt spid="93"/>
                                        </p:tgtEl>
                                      </p:cBhvr>
                                    </p:animEffect>
                                  </p:childTnLst>
                                </p:cTn>
                              </p:par>
                              <p:par>
                                <p:cTn id="289" presetID="9" presetClass="emph" presetSubtype="0" grpId="1" nodeType="withEffect">
                                  <p:stCondLst>
                                    <p:cond delay="0"/>
                                  </p:stCondLst>
                                  <p:childTnLst>
                                    <p:set>
                                      <p:cBhvr rctx="PPT">
                                        <p:cTn id="290" dur="indefinite"/>
                                        <p:tgtEl>
                                          <p:spTgt spid="97"/>
                                        </p:tgtEl>
                                        <p:attrNameLst>
                                          <p:attrName>style.opacity</p:attrName>
                                        </p:attrNameLst>
                                      </p:cBhvr>
                                      <p:to>
                                        <p:strVal val="0"/>
                                      </p:to>
                                    </p:set>
                                    <p:animEffect filter="image" prLst="opacity: 0">
                                      <p:cBhvr rctx="IE">
                                        <p:cTn id="291" dur="indefinite"/>
                                        <p:tgtEl>
                                          <p:spTgt spid="97"/>
                                        </p:tgtEl>
                                      </p:cBhvr>
                                    </p:animEffect>
                                  </p:childTnLst>
                                </p:cTn>
                              </p:par>
                              <p:par>
                                <p:cTn id="292" presetID="9" presetClass="emph" presetSubtype="0" grpId="1" nodeType="withEffect">
                                  <p:stCondLst>
                                    <p:cond delay="0"/>
                                  </p:stCondLst>
                                  <p:childTnLst>
                                    <p:set>
                                      <p:cBhvr rctx="PPT">
                                        <p:cTn id="293" dur="indefinite"/>
                                        <p:tgtEl>
                                          <p:spTgt spid="95"/>
                                        </p:tgtEl>
                                        <p:attrNameLst>
                                          <p:attrName>style.opacity</p:attrName>
                                        </p:attrNameLst>
                                      </p:cBhvr>
                                      <p:to>
                                        <p:strVal val="0"/>
                                      </p:to>
                                    </p:set>
                                    <p:animEffect filter="image" prLst="opacity: 0">
                                      <p:cBhvr rctx="IE">
                                        <p:cTn id="294" dur="indefinite"/>
                                        <p:tgtEl>
                                          <p:spTgt spid="95"/>
                                        </p:tgtEl>
                                      </p:cBhvr>
                                    </p:animEffect>
                                  </p:childTnLst>
                                </p:cTn>
                              </p:par>
                              <p:par>
                                <p:cTn id="295" presetID="9" presetClass="emph" presetSubtype="0" grpId="1" nodeType="withEffect">
                                  <p:stCondLst>
                                    <p:cond delay="0"/>
                                  </p:stCondLst>
                                  <p:childTnLst>
                                    <p:set>
                                      <p:cBhvr rctx="PPT">
                                        <p:cTn id="296" dur="indefinite"/>
                                        <p:tgtEl>
                                          <p:spTgt spid="96"/>
                                        </p:tgtEl>
                                        <p:attrNameLst>
                                          <p:attrName>style.opacity</p:attrName>
                                        </p:attrNameLst>
                                      </p:cBhvr>
                                      <p:to>
                                        <p:strVal val="0"/>
                                      </p:to>
                                    </p:set>
                                    <p:animEffect filter="image" prLst="opacity: 0">
                                      <p:cBhvr rctx="IE">
                                        <p:cTn id="297" dur="indefinite"/>
                                        <p:tgtEl>
                                          <p:spTgt spid="96"/>
                                        </p:tgtEl>
                                      </p:cBhvr>
                                    </p:animEffect>
                                  </p:childTnLst>
                                </p:cTn>
                              </p:par>
                              <p:par>
                                <p:cTn id="298" presetID="9" presetClass="emph" presetSubtype="0" grpId="2" nodeType="withEffect">
                                  <p:stCondLst>
                                    <p:cond delay="0"/>
                                  </p:stCondLst>
                                  <p:childTnLst>
                                    <p:set>
                                      <p:cBhvr rctx="PPT">
                                        <p:cTn id="299" dur="indefinite"/>
                                        <p:tgtEl>
                                          <p:spTgt spid="82"/>
                                        </p:tgtEl>
                                        <p:attrNameLst>
                                          <p:attrName>style.opacity</p:attrName>
                                        </p:attrNameLst>
                                      </p:cBhvr>
                                      <p:to>
                                        <p:strVal val="0"/>
                                      </p:to>
                                    </p:set>
                                    <p:animEffect filter="image" prLst="opacity: 0">
                                      <p:cBhvr rctx="IE">
                                        <p:cTn id="300" dur="indefinite"/>
                                        <p:tgtEl>
                                          <p:spTgt spid="82"/>
                                        </p:tgtEl>
                                      </p:cBhvr>
                                    </p:animEffect>
                                  </p:childTnLst>
                                </p:cTn>
                              </p:par>
                              <p:par>
                                <p:cTn id="301" presetID="9" presetClass="emph" presetSubtype="0" grpId="1" nodeType="withEffect">
                                  <p:stCondLst>
                                    <p:cond delay="0"/>
                                  </p:stCondLst>
                                  <p:childTnLst>
                                    <p:set>
                                      <p:cBhvr rctx="PPT">
                                        <p:cTn id="302" dur="indefinite"/>
                                        <p:tgtEl>
                                          <p:spTgt spid="94"/>
                                        </p:tgtEl>
                                        <p:attrNameLst>
                                          <p:attrName>style.opacity</p:attrName>
                                        </p:attrNameLst>
                                      </p:cBhvr>
                                      <p:to>
                                        <p:strVal val="0"/>
                                      </p:to>
                                    </p:set>
                                    <p:animEffect filter="image" prLst="opacity: 0">
                                      <p:cBhvr rctx="IE">
                                        <p:cTn id="303" dur="indefinite"/>
                                        <p:tgtEl>
                                          <p:spTgt spid="94"/>
                                        </p:tgtEl>
                                      </p:cBhvr>
                                    </p:animEffect>
                                  </p:childTnLst>
                                </p:cTn>
                              </p:par>
                              <p:par>
                                <p:cTn id="304" presetID="9" presetClass="emph" presetSubtype="0" grpId="1" nodeType="withEffect">
                                  <p:stCondLst>
                                    <p:cond delay="0"/>
                                  </p:stCondLst>
                                  <p:childTnLst>
                                    <p:set>
                                      <p:cBhvr rctx="PPT">
                                        <p:cTn id="305" dur="indefinite"/>
                                        <p:tgtEl>
                                          <p:spTgt spid="98"/>
                                        </p:tgtEl>
                                        <p:attrNameLst>
                                          <p:attrName>style.opacity</p:attrName>
                                        </p:attrNameLst>
                                      </p:cBhvr>
                                      <p:to>
                                        <p:strVal val="0"/>
                                      </p:to>
                                    </p:set>
                                    <p:animEffect filter="image" prLst="opacity: 0">
                                      <p:cBhvr rctx="IE">
                                        <p:cTn id="306" dur="indefinite"/>
                                        <p:tgtEl>
                                          <p:spTgt spid="98"/>
                                        </p:tgtEl>
                                      </p:cBhvr>
                                    </p:animEffect>
                                  </p:childTnLst>
                                </p:cTn>
                              </p:par>
                              <p:par>
                                <p:cTn id="307" presetID="9" presetClass="emph" presetSubtype="0" grpId="1" nodeType="withEffect">
                                  <p:stCondLst>
                                    <p:cond delay="0"/>
                                  </p:stCondLst>
                                  <p:childTnLst>
                                    <p:set>
                                      <p:cBhvr rctx="PPT">
                                        <p:cTn id="308" dur="indefinite"/>
                                        <p:tgtEl>
                                          <p:spTgt spid="99"/>
                                        </p:tgtEl>
                                        <p:attrNameLst>
                                          <p:attrName>style.opacity</p:attrName>
                                        </p:attrNameLst>
                                      </p:cBhvr>
                                      <p:to>
                                        <p:strVal val="0"/>
                                      </p:to>
                                    </p:set>
                                    <p:animEffect filter="image" prLst="opacity: 0">
                                      <p:cBhvr rctx="IE">
                                        <p:cTn id="309" dur="indefinite"/>
                                        <p:tgtEl>
                                          <p:spTgt spid="99"/>
                                        </p:tgtEl>
                                      </p:cBhvr>
                                    </p:animEffect>
                                  </p:childTnLst>
                                </p:cTn>
                              </p:par>
                              <p:par>
                                <p:cTn id="310" presetID="10" presetClass="entr" presetSubtype="0" fill="hold" nodeType="withEffect">
                                  <p:stCondLst>
                                    <p:cond delay="0"/>
                                  </p:stCondLst>
                                  <p:childTnLst>
                                    <p:set>
                                      <p:cBhvr>
                                        <p:cTn id="311" dur="1" fill="hold">
                                          <p:stCondLst>
                                            <p:cond delay="0"/>
                                          </p:stCondLst>
                                        </p:cTn>
                                        <p:tgtEl>
                                          <p:spTgt spid="125"/>
                                        </p:tgtEl>
                                        <p:attrNameLst>
                                          <p:attrName>style.visibility</p:attrName>
                                        </p:attrNameLst>
                                      </p:cBhvr>
                                      <p:to>
                                        <p:strVal val="visible"/>
                                      </p:to>
                                    </p:set>
                                    <p:animEffect transition="in" filter="fade">
                                      <p:cBhvr>
                                        <p:cTn id="312" dur="500"/>
                                        <p:tgtEl>
                                          <p:spTgt spid="125"/>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102"/>
                                        </p:tgtEl>
                                        <p:attrNameLst>
                                          <p:attrName>style.visibility</p:attrName>
                                        </p:attrNameLst>
                                      </p:cBhvr>
                                      <p:to>
                                        <p:strVal val="visible"/>
                                      </p:to>
                                    </p:set>
                                    <p:animEffect transition="in" filter="fade">
                                      <p:cBhvr>
                                        <p:cTn id="315" dur="500"/>
                                        <p:tgtEl>
                                          <p:spTgt spid="102"/>
                                        </p:tgtEl>
                                      </p:cBhvr>
                                    </p:animEffect>
                                  </p:childTnLst>
                                </p:cTn>
                              </p:par>
                            </p:childTnLst>
                          </p:cTn>
                        </p:par>
                      </p:childTnLst>
                    </p:cTn>
                  </p:par>
                  <p:par>
                    <p:cTn id="316" fill="hold" nodeType="clickPar">
                      <p:stCondLst>
                        <p:cond delay="indefinite"/>
                      </p:stCondLst>
                      <p:childTnLst>
                        <p:par>
                          <p:cTn id="317" fill="hold" nodeType="withGroup">
                            <p:stCondLst>
                              <p:cond delay="0"/>
                            </p:stCondLst>
                            <p:childTnLst>
                              <p:par>
                                <p:cTn id="318" presetID="10" presetClass="entr" presetSubtype="0" fill="hold" nodeType="clickEffect">
                                  <p:stCondLst>
                                    <p:cond delay="0"/>
                                  </p:stCondLst>
                                  <p:childTnLst>
                                    <p:set>
                                      <p:cBhvr>
                                        <p:cTn id="319" dur="1" fill="hold">
                                          <p:stCondLst>
                                            <p:cond delay="0"/>
                                          </p:stCondLst>
                                        </p:cTn>
                                        <p:tgtEl>
                                          <p:spTgt spid="129"/>
                                        </p:tgtEl>
                                        <p:attrNameLst>
                                          <p:attrName>style.visibility</p:attrName>
                                        </p:attrNameLst>
                                      </p:cBhvr>
                                      <p:to>
                                        <p:strVal val="visible"/>
                                      </p:to>
                                    </p:set>
                                    <p:animEffect transition="in" filter="fade">
                                      <p:cBhvr>
                                        <p:cTn id="320" dur="500"/>
                                        <p:tgtEl>
                                          <p:spTgt spid="129"/>
                                        </p:tgtEl>
                                      </p:cBhvr>
                                    </p:animEffect>
                                  </p:childTnLst>
                                </p:cTn>
                              </p:par>
                              <p:par>
                                <p:cTn id="321" presetID="9" presetClass="emph" presetSubtype="0" nodeType="withEffect">
                                  <p:stCondLst>
                                    <p:cond delay="0"/>
                                  </p:stCondLst>
                                  <p:childTnLst>
                                    <p:set>
                                      <p:cBhvr rctx="PPT">
                                        <p:cTn id="322" dur="indefinite"/>
                                        <p:tgtEl>
                                          <p:spTgt spid="125"/>
                                        </p:tgtEl>
                                        <p:attrNameLst>
                                          <p:attrName>style.opacity</p:attrName>
                                        </p:attrNameLst>
                                      </p:cBhvr>
                                      <p:to>
                                        <p:strVal val="0"/>
                                      </p:to>
                                    </p:set>
                                    <p:animEffect filter="image" prLst="opacity: 0">
                                      <p:cBhvr rctx="IE">
                                        <p:cTn id="323" dur="indefinite"/>
                                        <p:tgtEl>
                                          <p:spTgt spid="125"/>
                                        </p:tgtEl>
                                      </p:cBhvr>
                                    </p:animEffect>
                                  </p:childTnLst>
                                </p:cTn>
                              </p:par>
                              <p:par>
                                <p:cTn id="324" presetID="10" presetClass="entr" presetSubtype="0" fill="hold" grpId="0" nodeType="withEffect">
                                  <p:stCondLst>
                                    <p:cond delay="0"/>
                                  </p:stCondLst>
                                  <p:childTnLst>
                                    <p:set>
                                      <p:cBhvr>
                                        <p:cTn id="325" dur="1" fill="hold">
                                          <p:stCondLst>
                                            <p:cond delay="0"/>
                                          </p:stCondLst>
                                        </p:cTn>
                                        <p:tgtEl>
                                          <p:spTgt spid="127"/>
                                        </p:tgtEl>
                                        <p:attrNameLst>
                                          <p:attrName>style.visibility</p:attrName>
                                        </p:attrNameLst>
                                      </p:cBhvr>
                                      <p:to>
                                        <p:strVal val="visible"/>
                                      </p:to>
                                    </p:set>
                                    <p:animEffect transition="in" filter="fade">
                                      <p:cBhvr>
                                        <p:cTn id="326" dur="500"/>
                                        <p:tgtEl>
                                          <p:spTgt spid="127"/>
                                        </p:tgtEl>
                                      </p:cBhvr>
                                    </p:animEffect>
                                  </p:childTnLst>
                                </p:cTn>
                              </p:par>
                            </p:childTnLst>
                          </p:cTn>
                        </p:par>
                      </p:childTnLst>
                    </p:cTn>
                  </p:par>
                  <p:par>
                    <p:cTn id="327" fill="hold" nodeType="clickPar">
                      <p:stCondLst>
                        <p:cond delay="indefinite"/>
                      </p:stCondLst>
                      <p:childTnLst>
                        <p:par>
                          <p:cTn id="328" fill="hold" nodeType="withGroup">
                            <p:stCondLst>
                              <p:cond delay="0"/>
                            </p:stCondLst>
                            <p:childTnLst>
                              <p:par>
                                <p:cTn id="329" presetID="10" presetClass="entr" presetSubtype="0" fill="hold" nodeType="clickEffect">
                                  <p:stCondLst>
                                    <p:cond delay="0"/>
                                  </p:stCondLst>
                                  <p:childTnLst>
                                    <p:set>
                                      <p:cBhvr>
                                        <p:cTn id="330" dur="1" fill="hold">
                                          <p:stCondLst>
                                            <p:cond delay="0"/>
                                          </p:stCondLst>
                                        </p:cTn>
                                        <p:tgtEl>
                                          <p:spTgt spid="130"/>
                                        </p:tgtEl>
                                        <p:attrNameLst>
                                          <p:attrName>style.visibility</p:attrName>
                                        </p:attrNameLst>
                                      </p:cBhvr>
                                      <p:to>
                                        <p:strVal val="visible"/>
                                      </p:to>
                                    </p:set>
                                    <p:animEffect transition="in" filter="fade">
                                      <p:cBhvr>
                                        <p:cTn id="331" dur="500"/>
                                        <p:tgtEl>
                                          <p:spTgt spid="130"/>
                                        </p:tgtEl>
                                      </p:cBhvr>
                                    </p:animEffect>
                                  </p:childTnLst>
                                </p:cTn>
                              </p:par>
                              <p:par>
                                <p:cTn id="332" presetID="10" presetClass="entr" presetSubtype="0" fill="hold" grpId="0" nodeType="withEffect">
                                  <p:stCondLst>
                                    <p:cond delay="0"/>
                                  </p:stCondLst>
                                  <p:childTnLst>
                                    <p:set>
                                      <p:cBhvr>
                                        <p:cTn id="333" dur="1" fill="hold">
                                          <p:stCondLst>
                                            <p:cond delay="0"/>
                                          </p:stCondLst>
                                        </p:cTn>
                                        <p:tgtEl>
                                          <p:spTgt spid="128"/>
                                        </p:tgtEl>
                                        <p:attrNameLst>
                                          <p:attrName>style.visibility</p:attrName>
                                        </p:attrNameLst>
                                      </p:cBhvr>
                                      <p:to>
                                        <p:strVal val="visible"/>
                                      </p:to>
                                    </p:set>
                                    <p:animEffect transition="in" filter="fade">
                                      <p:cBhvr>
                                        <p:cTn id="334" dur="500"/>
                                        <p:tgtEl>
                                          <p:spTgt spid="128"/>
                                        </p:tgtEl>
                                      </p:cBhvr>
                                    </p:animEffect>
                                  </p:childTnLst>
                                </p:cTn>
                              </p:par>
                              <p:par>
                                <p:cTn id="335" presetID="9" presetClass="emph" presetSubtype="0" nodeType="withEffect">
                                  <p:stCondLst>
                                    <p:cond delay="0"/>
                                  </p:stCondLst>
                                  <p:childTnLst>
                                    <p:set>
                                      <p:cBhvr rctx="PPT">
                                        <p:cTn id="336" dur="indefinite"/>
                                        <p:tgtEl>
                                          <p:spTgt spid="129"/>
                                        </p:tgtEl>
                                        <p:attrNameLst>
                                          <p:attrName>style.opacity</p:attrName>
                                        </p:attrNameLst>
                                      </p:cBhvr>
                                      <p:to>
                                        <p:strVal val="0"/>
                                      </p:to>
                                    </p:set>
                                    <p:animEffect filter="image" prLst="opacity: 0">
                                      <p:cBhvr rctx="IE">
                                        <p:cTn id="337" dur="indefinite"/>
                                        <p:tgtEl>
                                          <p:spTgt spid="129"/>
                                        </p:tgtEl>
                                      </p:cBhvr>
                                    </p:animEffect>
                                  </p:childTnLst>
                                </p:cTn>
                              </p:par>
                            </p:childTnLst>
                          </p:cTn>
                        </p:par>
                      </p:childTnLst>
                    </p:cTn>
                  </p:par>
                  <p:par>
                    <p:cTn id="338" fill="hold" nodeType="clickPar">
                      <p:stCondLst>
                        <p:cond delay="indefinite"/>
                      </p:stCondLst>
                      <p:childTnLst>
                        <p:par>
                          <p:cTn id="339" fill="hold" nodeType="withGroup">
                            <p:stCondLst>
                              <p:cond delay="0"/>
                            </p:stCondLst>
                            <p:childTnLst>
                              <p:par>
                                <p:cTn id="340" presetID="10" presetClass="entr" presetSubtype="0" fill="hold" grpId="0" nodeType="clickEffect">
                                  <p:stCondLst>
                                    <p:cond delay="0"/>
                                  </p:stCondLst>
                                  <p:childTnLst>
                                    <p:set>
                                      <p:cBhvr>
                                        <p:cTn id="341" dur="1" fill="hold">
                                          <p:stCondLst>
                                            <p:cond delay="0"/>
                                          </p:stCondLst>
                                        </p:cTn>
                                        <p:tgtEl>
                                          <p:spTgt spid="62"/>
                                        </p:tgtEl>
                                        <p:attrNameLst>
                                          <p:attrName>style.visibility</p:attrName>
                                        </p:attrNameLst>
                                      </p:cBhvr>
                                      <p:to>
                                        <p:strVal val="visible"/>
                                      </p:to>
                                    </p:set>
                                    <p:animEffect transition="in" filter="fade">
                                      <p:cBhvr>
                                        <p:cTn id="342" dur="500"/>
                                        <p:tgtEl>
                                          <p:spTgt spid="62"/>
                                        </p:tgtEl>
                                      </p:cBhvr>
                                    </p:animEffect>
                                  </p:childTnLst>
                                </p:cTn>
                              </p:par>
                              <p:par>
                                <p:cTn id="343" presetID="9" presetClass="emph" presetSubtype="0" nodeType="withEffect">
                                  <p:stCondLst>
                                    <p:cond delay="0"/>
                                  </p:stCondLst>
                                  <p:childTnLst>
                                    <p:set>
                                      <p:cBhvr rctx="PPT">
                                        <p:cTn id="344" dur="indefinite"/>
                                        <p:tgtEl>
                                          <p:spTgt spid="130"/>
                                        </p:tgtEl>
                                        <p:attrNameLst>
                                          <p:attrName>style.opacity</p:attrName>
                                        </p:attrNameLst>
                                      </p:cBhvr>
                                      <p:to>
                                        <p:strVal val="0"/>
                                      </p:to>
                                    </p:set>
                                    <p:animEffect filter="image" prLst="opacity: 0">
                                      <p:cBhvr rctx="IE">
                                        <p:cTn id="345" dur="indefinite"/>
                                        <p:tgtEl>
                                          <p:spTgt spid="130"/>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257"/>
                                        </p:tgtEl>
                                        <p:attrNameLst>
                                          <p:attrName>style.visibility</p:attrName>
                                        </p:attrNameLst>
                                      </p:cBhvr>
                                      <p:to>
                                        <p:strVal val="visible"/>
                                      </p:to>
                                    </p:set>
                                    <p:animEffect transition="in" filter="fade">
                                      <p:cBhvr>
                                        <p:cTn id="348" dur="500"/>
                                        <p:tgtEl>
                                          <p:spTgt spid="257"/>
                                        </p:tgtEl>
                                      </p:cBhvr>
                                    </p:animEffect>
                                  </p:childTnLst>
                                </p:cTn>
                              </p:par>
                              <p:par>
                                <p:cTn id="349" presetID="1" presetClass="entr" presetSubtype="0" fill="hold" nodeType="withEffect">
                                  <p:stCondLst>
                                    <p:cond delay="0"/>
                                  </p:stCondLst>
                                  <p:childTnLst>
                                    <p:set>
                                      <p:cBhvr>
                                        <p:cTn id="350" dur="1" fill="hold">
                                          <p:stCondLst>
                                            <p:cond delay="0"/>
                                          </p:stCondLst>
                                        </p:cTn>
                                        <p:tgtEl>
                                          <p:spTgt spid="256"/>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45" grpId="0" animBg="1"/>
      <p:bldP spid="46" grpId="0" animBg="1"/>
      <p:bldP spid="47" grpId="0" animBg="1"/>
      <p:bldP spid="48" grpId="0" animBg="1"/>
      <p:bldP spid="49" grpId="0" animBg="1"/>
      <p:bldP spid="56" grpId="0" animBg="1"/>
      <p:bldP spid="57" grpId="0" animBg="1"/>
      <p:bldP spid="58" grpId="0" animBg="1"/>
      <p:bldP spid="59" grpId="0"/>
      <p:bldP spid="77" grpId="0" animBg="1"/>
      <p:bldP spid="78" grpId="0" animBg="1"/>
      <p:bldP spid="79" grpId="0" animBg="1"/>
      <p:bldP spid="82" grpId="0" animBg="1"/>
      <p:bldP spid="82" grpId="1" animBg="1"/>
      <p:bldP spid="82" grpId="2"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10" grpId="0" animBg="1"/>
      <p:bldP spid="81" grpId="0"/>
      <p:bldP spid="80" grpId="0"/>
      <p:bldP spid="83" grpId="0"/>
      <p:bldP spid="102" grpId="0"/>
      <p:bldP spid="127" grpId="0"/>
      <p:bldP spid="128" grpId="0"/>
      <p:bldP spid="62" grpId="0" animBg="1"/>
      <p:bldP spid="257" grpId="0"/>
      <p:bldP spid="61" grpId="0"/>
      <p:bldP spid="11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 in VQA</a:t>
            </a:r>
            <a:endParaRPr lang="en-US" dirty="0"/>
          </a:p>
        </p:txBody>
      </p:sp>
      <p:sp>
        <p:nvSpPr>
          <p:cNvPr id="4" name="Content Placeholder 3"/>
          <p:cNvSpPr>
            <a:spLocks noGrp="1"/>
          </p:cNvSpPr>
          <p:nvPr>
            <p:ph idx="1"/>
          </p:nvPr>
        </p:nvSpPr>
        <p:spPr/>
        <p:txBody>
          <a:bodyPr/>
          <a:lstStyle/>
          <a:p>
            <a:r>
              <a:rPr lang="en-US" dirty="0" smtClean="0">
                <a:solidFill>
                  <a:schemeClr val="bg1">
                    <a:lumMod val="75000"/>
                  </a:schemeClr>
                </a:solidFill>
              </a:rPr>
              <a:t>Image representation</a:t>
            </a:r>
          </a:p>
          <a:p>
            <a:r>
              <a:rPr lang="en-US" dirty="0" smtClean="0">
                <a:solidFill>
                  <a:schemeClr val="bg1">
                    <a:lumMod val="75000"/>
                  </a:schemeClr>
                </a:solidFill>
              </a:rPr>
              <a:t>Language representation</a:t>
            </a:r>
          </a:p>
          <a:p>
            <a:r>
              <a:rPr lang="en-US" dirty="0" smtClean="0">
                <a:solidFill>
                  <a:srgbClr val="BFBFBF"/>
                </a:solidFill>
              </a:rPr>
              <a:t>Combining the modalities</a:t>
            </a:r>
          </a:p>
          <a:p>
            <a:r>
              <a:rPr lang="en-US" dirty="0" smtClean="0">
                <a:solidFill>
                  <a:srgbClr val="BFBFBF"/>
                </a:solidFill>
              </a:rPr>
              <a:t>Attention</a:t>
            </a:r>
          </a:p>
          <a:p>
            <a:r>
              <a:rPr lang="en-US" dirty="0" smtClean="0"/>
              <a:t>Question-specific reasoning</a:t>
            </a:r>
          </a:p>
        </p:txBody>
      </p:sp>
      <p:sp>
        <p:nvSpPr>
          <p:cNvPr id="2" name="Slide Number Placeholder 1"/>
          <p:cNvSpPr>
            <a:spLocks noGrp="1"/>
          </p:cNvSpPr>
          <p:nvPr>
            <p:ph type="sldNum" sz="quarter" idx="12"/>
          </p:nvPr>
        </p:nvSpPr>
        <p:spPr/>
        <p:txBody>
          <a:bodyPr/>
          <a:lstStyle/>
          <a:p>
            <a:fld id="{9A0204A8-AFB4-894B-B7A1-210E55B1E886}" type="slidenum">
              <a:rPr lang="en-US" smtClean="0"/>
              <a:t>114</a:t>
            </a:fld>
            <a:endParaRPr lang="en-US" dirty="0"/>
          </a:p>
        </p:txBody>
      </p:sp>
    </p:spTree>
    <p:extLst>
      <p:ext uri="{BB962C8B-B14F-4D97-AF65-F5344CB8AC3E}">
        <p14:creationId xmlns:p14="http://schemas.microsoft.com/office/powerpoint/2010/main" val="32562975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Neural Module Network (NMN) [Andreas 2016]</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A0204A8-AFB4-894B-B7A1-210E55B1E886}" type="slidenum">
              <a:rPr lang="en-US" smtClean="0"/>
              <a:t>115</a:t>
            </a:fld>
            <a:endParaRPr lang="en-US" dirty="0"/>
          </a:p>
        </p:txBody>
      </p:sp>
    </p:spTree>
    <p:extLst>
      <p:ext uri="{BB962C8B-B14F-4D97-AF65-F5344CB8AC3E}">
        <p14:creationId xmlns:p14="http://schemas.microsoft.com/office/powerpoint/2010/main" val="143676987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 name="Group 245"/>
          <p:cNvGrpSpPr/>
          <p:nvPr/>
        </p:nvGrpSpPr>
        <p:grpSpPr>
          <a:xfrm>
            <a:off x="3695627" y="2688633"/>
            <a:ext cx="1105351" cy="1472626"/>
            <a:chOff x="0" y="0"/>
            <a:chExt cx="2947601" cy="2945249"/>
          </a:xfrm>
        </p:grpSpPr>
        <p:sp>
          <p:nvSpPr>
            <p:cNvPr id="239" name="Shape 239"/>
            <p:cNvSpPr/>
            <p:nvPr/>
          </p:nvSpPr>
          <p:spPr>
            <a:xfrm>
              <a:off x="0" y="0"/>
              <a:ext cx="2947602" cy="2945250"/>
            </a:xfrm>
            <a:prstGeom prst="rect">
              <a:avLst/>
            </a:prstGeom>
            <a:solidFill>
              <a:srgbClr val="DCDEE0"/>
            </a:solid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0" name="Shape 240"/>
            <p:cNvSpPr/>
            <p:nvPr/>
          </p:nvSpPr>
          <p:spPr>
            <a:xfrm>
              <a:off x="1166576" y="1165401"/>
              <a:ext cx="614448" cy="614448"/>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1" name="Shape 241"/>
            <p:cNvSpPr/>
            <p:nvPr/>
          </p:nvSpPr>
          <p:spPr>
            <a:xfrm>
              <a:off x="2161981" y="2181287"/>
              <a:ext cx="614448" cy="614448"/>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2" name="Shape 242"/>
            <p:cNvSpPr/>
            <p:nvPr/>
          </p:nvSpPr>
          <p:spPr>
            <a:xfrm>
              <a:off x="2161981" y="1165401"/>
              <a:ext cx="614448" cy="614448"/>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3" name="Shape 243"/>
            <p:cNvSpPr/>
            <p:nvPr/>
          </p:nvSpPr>
          <p:spPr>
            <a:xfrm>
              <a:off x="167076" y="2181287"/>
              <a:ext cx="614448" cy="614448"/>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44" name="Shape 244"/>
            <p:cNvSpPr/>
            <p:nvPr/>
          </p:nvSpPr>
          <p:spPr>
            <a:xfrm>
              <a:off x="1118110" y="179947"/>
              <a:ext cx="711383" cy="61444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46" name="Shape 246"/>
          <p:cNvSpPr>
            <a:spLocks noGrp="1"/>
          </p:cNvSpPr>
          <p:nvPr>
            <p:ph type="title"/>
          </p:nvPr>
        </p:nvSpPr>
        <p:spPr>
          <a:xfrm>
            <a:off x="1665387" y="226743"/>
            <a:ext cx="6223110" cy="788296"/>
          </a:xfrm>
          <a:prstGeom prst="rect">
            <a:avLst/>
          </a:prstGeom>
        </p:spPr>
        <p:txBody>
          <a:bodyPr/>
          <a:lstStyle/>
          <a:p>
            <a:r>
              <a:rPr dirty="0"/>
              <a:t>Grounded question answering</a:t>
            </a:r>
          </a:p>
        </p:txBody>
      </p:sp>
      <p:sp>
        <p:nvSpPr>
          <p:cNvPr id="247" name="Shape 247"/>
          <p:cNvSpPr/>
          <p:nvPr/>
        </p:nvSpPr>
        <p:spPr>
          <a:xfrm>
            <a:off x="7518078" y="3148641"/>
            <a:ext cx="889331" cy="568829"/>
          </a:xfrm>
          <a:prstGeom prst="roundRect">
            <a:avLst>
              <a:gd name="adj" fmla="val 9332"/>
            </a:avLst>
          </a:prstGeom>
          <a:solidFill>
            <a:srgbClr val="DCDEE0"/>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800"/>
              </a:lnSpc>
              <a:defRPr sz="5200" i="1"/>
            </a:lvl1pPr>
          </a:lstStyle>
          <a:p>
            <a:pPr algn="ctr" defTabSz="245359" hangingPunct="0"/>
            <a:r>
              <a:rPr sz="2200" kern="0" dirty="0">
                <a:solidFill>
                  <a:srgbClr val="000000"/>
                </a:solidFill>
                <a:latin typeface="Calibri"/>
                <a:ea typeface="Calibri"/>
                <a:cs typeface="Calibri"/>
                <a:sym typeface="Calibri"/>
              </a:rPr>
              <a:t>yes</a:t>
            </a:r>
          </a:p>
        </p:txBody>
      </p:sp>
      <p:sp>
        <p:nvSpPr>
          <p:cNvPr id="248" name="Shape 248"/>
          <p:cNvSpPr>
            <a:spLocks noGrp="1"/>
          </p:cNvSpPr>
          <p:nvPr>
            <p:ph type="sldNum" sz="quarter" idx="2"/>
          </p:nvPr>
        </p:nvSpPr>
        <p:spPr>
          <a:xfrm>
            <a:off x="8765133" y="6319528"/>
            <a:ext cx="155940" cy="30705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latin typeface="Calibri"/>
                <a:ea typeface="Calibri"/>
                <a:cs typeface="Calibri"/>
              </a:rPr>
              <a:pPr/>
              <a:t>116</a:t>
            </a:fld>
            <a:endParaRPr>
              <a:latin typeface="Calibri"/>
              <a:ea typeface="Calibri"/>
              <a:cs typeface="Calibri"/>
            </a:endParaRPr>
          </a:p>
        </p:txBody>
      </p:sp>
      <p:sp>
        <p:nvSpPr>
          <p:cNvPr id="249" name="Shape 249"/>
          <p:cNvSpPr/>
          <p:nvPr/>
        </p:nvSpPr>
        <p:spPr>
          <a:xfrm>
            <a:off x="5920206" y="3094843"/>
            <a:ext cx="796920" cy="676425"/>
          </a:xfrm>
          <a:prstGeom prst="rightArrow">
            <a:avLst>
              <a:gd name="adj1" fmla="val 35931"/>
              <a:gd name="adj2" fmla="val 77771"/>
            </a:avLst>
          </a:prstGeom>
          <a:solidFill>
            <a:srgbClr val="A6AAA9"/>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0" name="Shape 250"/>
          <p:cNvSpPr/>
          <p:nvPr/>
        </p:nvSpPr>
        <p:spPr>
          <a:xfrm>
            <a:off x="715422" y="2688633"/>
            <a:ext cx="1832434" cy="1472626"/>
          </a:xfrm>
          <a:prstGeom prst="roundRect">
            <a:avLst>
              <a:gd name="adj" fmla="val 8986"/>
            </a:avLst>
          </a:prstGeom>
          <a:solidFill>
            <a:srgbClr val="DCDEE0"/>
          </a:solidFill>
          <a:ln w="3175">
            <a:miter lim="400000"/>
          </a:ln>
          <a:extLst>
            <a:ext uri="{C572A759-6A51-4108-AA02-DFA0A04FC94B}">
              <ma14:wrappingTextBoxFlag xmlns:ma14="http://schemas.microsoft.com/office/mac/drawingml/2011/main" val="1"/>
            </a:ext>
          </a:extLst>
        </p:spPr>
        <p:txBody>
          <a:bodyPr lIns="22502" tIns="22502" rIns="22502" bIns="22502" anchor="ctr"/>
          <a:lstStyle/>
          <a:p>
            <a:pPr algn="ctr" defTabSz="245359" hangingPunct="0">
              <a:defRPr sz="5200" i="1"/>
            </a:pPr>
            <a:r>
              <a:rPr sz="2200" i="1" kern="0">
                <a:solidFill>
                  <a:srgbClr val="000000"/>
                </a:solidFill>
                <a:latin typeface="Calibri"/>
                <a:ea typeface="Calibri"/>
                <a:cs typeface="Calibri"/>
                <a:sym typeface="Calibri"/>
              </a:rPr>
              <a:t>Is there a red shape above </a:t>
            </a:r>
            <a:br>
              <a:rPr sz="2200" i="1" kern="0">
                <a:solidFill>
                  <a:srgbClr val="000000"/>
                </a:solidFill>
                <a:latin typeface="Calibri"/>
                <a:ea typeface="Calibri"/>
                <a:cs typeface="Calibri"/>
                <a:sym typeface="Calibri"/>
              </a:rPr>
            </a:br>
            <a:r>
              <a:rPr sz="2200" i="1" kern="0">
                <a:solidFill>
                  <a:srgbClr val="000000"/>
                </a:solidFill>
                <a:latin typeface="Calibri"/>
                <a:ea typeface="Calibri"/>
                <a:cs typeface="Calibri"/>
                <a:sym typeface="Calibri"/>
              </a:rPr>
              <a:t>a circle?</a:t>
            </a:r>
          </a:p>
        </p:txBody>
      </p:sp>
      <p:sp>
        <p:nvSpPr>
          <p:cNvPr id="14" name="TextBox 13"/>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Jacob Andreas</a:t>
            </a:r>
            <a:endParaRPr lang="en-US" sz="1200" dirty="0"/>
          </a:p>
        </p:txBody>
      </p:sp>
    </p:spTree>
    <p:extLst>
      <p:ext uri="{BB962C8B-B14F-4D97-AF65-F5344CB8AC3E}">
        <p14:creationId xmlns:p14="http://schemas.microsoft.com/office/powerpoint/2010/main" val="504036007"/>
      </p:ext>
    </p:extLst>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p:nvPr/>
        </p:nvSpPr>
        <p:spPr>
          <a:xfrm>
            <a:off x="3695627" y="2688633"/>
            <a:ext cx="1105351" cy="1472626"/>
          </a:xfrm>
          <a:prstGeom prst="rect">
            <a:avLst/>
          </a:prstGeom>
          <a:solidFill>
            <a:srgbClr val="DCDEE0"/>
          </a:solidFill>
          <a:ln w="50800">
            <a:solidFill>
              <a:srgbClr val="53585F"/>
            </a:solidFill>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5" name="Shape 255"/>
          <p:cNvSpPr/>
          <p:nvPr/>
        </p:nvSpPr>
        <p:spPr>
          <a:xfrm>
            <a:off x="4431865" y="3681614"/>
            <a:ext cx="360375" cy="470613"/>
          </a:xfrm>
          <a:prstGeom prst="roundRect">
            <a:avLst>
              <a:gd name="adj" fmla="val 11067"/>
            </a:avLst>
          </a:prstGeom>
          <a:solidFill>
            <a:schemeClr val="accent3">
              <a:satOff val="18648"/>
              <a:lumOff val="5971"/>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6" name="Shape 256"/>
          <p:cNvSpPr/>
          <p:nvPr/>
        </p:nvSpPr>
        <p:spPr>
          <a:xfrm>
            <a:off x="4068114" y="3189342"/>
            <a:ext cx="360375" cy="479316"/>
          </a:xfrm>
          <a:prstGeom prst="roundRect">
            <a:avLst>
              <a:gd name="adj" fmla="val 10866"/>
            </a:avLst>
          </a:prstGeom>
          <a:solidFill>
            <a:schemeClr val="accent3">
              <a:satOff val="18648"/>
              <a:lumOff val="5971"/>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7" name="Shape 257"/>
          <p:cNvSpPr/>
          <p:nvPr/>
        </p:nvSpPr>
        <p:spPr>
          <a:xfrm>
            <a:off x="4133093" y="3271334"/>
            <a:ext cx="230418" cy="307224"/>
          </a:xfrm>
          <a:prstGeom prst="ellipse">
            <a:avLst/>
          </a:prstGeom>
          <a:solidFill>
            <a:schemeClr val="accent5"/>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8" name="Shape 258"/>
          <p:cNvSpPr/>
          <p:nvPr/>
        </p:nvSpPr>
        <p:spPr>
          <a:xfrm>
            <a:off x="4506369" y="3779277"/>
            <a:ext cx="230418" cy="307224"/>
          </a:xfrm>
          <a:prstGeom prst="ellipse">
            <a:avLst/>
          </a:prstGeom>
          <a:solidFill>
            <a:schemeClr val="accent1"/>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59" name="Shape 259"/>
          <p:cNvSpPr/>
          <p:nvPr/>
        </p:nvSpPr>
        <p:spPr>
          <a:xfrm>
            <a:off x="4506369" y="3271334"/>
            <a:ext cx="230418" cy="307224"/>
          </a:xfrm>
          <a:prstGeom prst="rect">
            <a:avLst/>
          </a:prstGeom>
          <a:solidFill>
            <a:schemeClr val="accent2">
              <a:hueOff val="-2473792"/>
              <a:satOff val="-50209"/>
              <a:lumOff val="23543"/>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0" name="Shape 260"/>
          <p:cNvSpPr/>
          <p:nvPr/>
        </p:nvSpPr>
        <p:spPr>
          <a:xfrm>
            <a:off x="3758280" y="3779277"/>
            <a:ext cx="230418" cy="307224"/>
          </a:xfrm>
          <a:prstGeom prst="rect">
            <a:avLst/>
          </a:prstGeom>
          <a:solidFill>
            <a:schemeClr val="accent2">
              <a:hueOff val="-2473792"/>
              <a:satOff val="-50209"/>
              <a:lumOff val="23543"/>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1" name="Shape 261"/>
          <p:cNvSpPr/>
          <p:nvPr/>
        </p:nvSpPr>
        <p:spPr>
          <a:xfrm>
            <a:off x="4114917" y="2778607"/>
            <a:ext cx="266769" cy="3072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2" name="Shape 262"/>
          <p:cNvSpPr>
            <a:spLocks noGrp="1"/>
          </p:cNvSpPr>
          <p:nvPr>
            <p:ph type="title"/>
          </p:nvPr>
        </p:nvSpPr>
        <p:spPr>
          <a:xfrm>
            <a:off x="1665386" y="226743"/>
            <a:ext cx="7478613" cy="788296"/>
          </a:xfrm>
          <a:prstGeom prst="rect">
            <a:avLst/>
          </a:prstGeom>
        </p:spPr>
        <p:txBody>
          <a:bodyPr/>
          <a:lstStyle>
            <a:lvl1pPr>
              <a:defRPr sz="8900"/>
            </a:lvl1pPr>
          </a:lstStyle>
          <a:p>
            <a:r>
              <a:rPr sz="3800" dirty="0"/>
              <a:t>Neural nets learn lexical groundings</a:t>
            </a:r>
          </a:p>
        </p:txBody>
      </p:sp>
      <p:sp>
        <p:nvSpPr>
          <p:cNvPr id="263" name="Shape 263"/>
          <p:cNvSpPr/>
          <p:nvPr/>
        </p:nvSpPr>
        <p:spPr>
          <a:xfrm>
            <a:off x="715422" y="2696742"/>
            <a:ext cx="1832434" cy="1472626"/>
          </a:xfrm>
          <a:prstGeom prst="roundRect">
            <a:avLst>
              <a:gd name="adj" fmla="val 8986"/>
            </a:avLst>
          </a:prstGeom>
          <a:solidFill>
            <a:srgbClr val="DCDEE0"/>
          </a:solidFill>
          <a:ln w="3175">
            <a:miter lim="400000"/>
          </a:ln>
        </p:spPr>
        <p:txBody>
          <a:bodyPr lIns="22502" tIns="22502" rIns="22502" bIns="22502" anchor="ctr"/>
          <a:lstStyle/>
          <a:p>
            <a:pPr algn="ctr" defTabSz="245359" hangingPunct="0">
              <a:defRPr sz="5200" i="1"/>
            </a:pPr>
            <a:endParaRPr sz="2200" i="1" kern="0">
              <a:solidFill>
                <a:srgbClr val="000000"/>
              </a:solidFill>
              <a:latin typeface="Calibri"/>
              <a:ea typeface="Calibri"/>
              <a:cs typeface="Calibri"/>
              <a:sym typeface="Calibri"/>
            </a:endParaRPr>
          </a:p>
        </p:txBody>
      </p:sp>
      <p:sp>
        <p:nvSpPr>
          <p:cNvPr id="264" name="Shape 264"/>
          <p:cNvSpPr/>
          <p:nvPr/>
        </p:nvSpPr>
        <p:spPr>
          <a:xfrm>
            <a:off x="7518078" y="3148641"/>
            <a:ext cx="889331" cy="568829"/>
          </a:xfrm>
          <a:prstGeom prst="roundRect">
            <a:avLst>
              <a:gd name="adj" fmla="val 9332"/>
            </a:avLst>
          </a:prstGeom>
          <a:solidFill>
            <a:srgbClr val="DCDEE0"/>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800"/>
              </a:lnSpc>
              <a:defRPr sz="5200" i="1"/>
            </a:lvl1pPr>
          </a:lstStyle>
          <a:p>
            <a:pPr algn="ctr" defTabSz="245359" hangingPunct="0"/>
            <a:r>
              <a:rPr sz="2200" kern="0" dirty="0">
                <a:solidFill>
                  <a:srgbClr val="000000"/>
                </a:solidFill>
                <a:latin typeface="Calibri"/>
                <a:ea typeface="Calibri"/>
                <a:cs typeface="Calibri"/>
                <a:sym typeface="Calibri"/>
              </a:rPr>
              <a:t>yes</a:t>
            </a:r>
          </a:p>
        </p:txBody>
      </p:sp>
      <p:sp>
        <p:nvSpPr>
          <p:cNvPr id="265" name="Shape 265"/>
          <p:cNvSpPr/>
          <p:nvPr/>
        </p:nvSpPr>
        <p:spPr>
          <a:xfrm>
            <a:off x="1348489" y="3658168"/>
            <a:ext cx="632545" cy="389907"/>
          </a:xfrm>
          <a:prstGeom prst="roundRect">
            <a:avLst>
              <a:gd name="adj" fmla="val 19288"/>
            </a:avLst>
          </a:prstGeom>
          <a:solidFill>
            <a:schemeClr val="accent3">
              <a:satOff val="18648"/>
              <a:lumOff val="5971"/>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280" name="Group 280"/>
          <p:cNvGrpSpPr/>
          <p:nvPr/>
        </p:nvGrpSpPr>
        <p:grpSpPr>
          <a:xfrm>
            <a:off x="5847630" y="1636522"/>
            <a:ext cx="942072" cy="836836"/>
            <a:chOff x="0" y="0"/>
            <a:chExt cx="2512191" cy="1673670"/>
          </a:xfrm>
        </p:grpSpPr>
        <p:sp>
          <p:nvSpPr>
            <p:cNvPr id="266" name="Shape 266"/>
            <p:cNvSpPr/>
            <p:nvPr/>
          </p:nvSpPr>
          <p:spPr>
            <a:xfrm flipH="1" flipV="1">
              <a:off x="737682" y="238316"/>
              <a:ext cx="503972" cy="1154521"/>
            </a:xfrm>
            <a:prstGeom prst="line">
              <a:avLst/>
            </a:prstGeom>
            <a:noFill/>
            <a:ln w="76200" cap="flat">
              <a:solidFill>
                <a:srgbClr val="A6AAA9"/>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7" name="Shape 267"/>
            <p:cNvSpPr/>
            <p:nvPr/>
          </p:nvSpPr>
          <p:spPr>
            <a:xfrm flipV="1">
              <a:off x="1228094" y="260290"/>
              <a:ext cx="523051" cy="1162608"/>
            </a:xfrm>
            <a:prstGeom prst="line">
              <a:avLst/>
            </a:prstGeom>
            <a:noFill/>
            <a:ln w="76200" cap="flat">
              <a:solidFill>
                <a:srgbClr val="A6AAA9"/>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68" name="Shape 268"/>
            <p:cNvSpPr/>
            <p:nvPr/>
          </p:nvSpPr>
          <p:spPr>
            <a:xfrm>
              <a:off x="0" y="1170103"/>
              <a:ext cx="2512192" cy="503568"/>
            </a:xfrm>
            <a:prstGeom prst="rect">
              <a:avLst/>
            </a:prstGeom>
            <a:solidFill>
              <a:srgbClr val="A6AAA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272" name="Group 272"/>
            <p:cNvGrpSpPr/>
            <p:nvPr/>
          </p:nvGrpSpPr>
          <p:grpSpPr>
            <a:xfrm>
              <a:off x="481307" y="0"/>
              <a:ext cx="1549578" cy="503568"/>
              <a:chOff x="0" y="0"/>
              <a:chExt cx="1549577" cy="503567"/>
            </a:xfrm>
          </p:grpSpPr>
          <p:sp>
            <p:nvSpPr>
              <p:cNvPr id="269" name="Shape 269"/>
              <p:cNvSpPr/>
              <p:nvPr/>
            </p:nvSpPr>
            <p:spPr>
              <a:xfrm>
                <a:off x="0" y="0"/>
                <a:ext cx="1549578" cy="503568"/>
              </a:xfrm>
              <a:prstGeom prst="rect">
                <a:avLst/>
              </a:prstGeom>
              <a:solidFill>
                <a:srgbClr val="A6AAA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0" name="Shape 270"/>
              <p:cNvSpPr/>
              <p:nvPr/>
            </p:nvSpPr>
            <p:spPr>
              <a:xfrm>
                <a:off x="105630" y="94117"/>
                <a:ext cx="334521" cy="334522"/>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1" name="Shape 271"/>
              <p:cNvSpPr/>
              <p:nvPr/>
            </p:nvSpPr>
            <p:spPr>
              <a:xfrm>
                <a:off x="1088835" y="94117"/>
                <a:ext cx="334522" cy="334522"/>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73" name="Shape 273"/>
            <p:cNvSpPr/>
            <p:nvPr/>
          </p:nvSpPr>
          <p:spPr>
            <a:xfrm>
              <a:off x="105630" y="1260533"/>
              <a:ext cx="334521" cy="334522"/>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4" name="Shape 274"/>
            <p:cNvSpPr/>
            <p:nvPr/>
          </p:nvSpPr>
          <p:spPr>
            <a:xfrm>
              <a:off x="1088835" y="1260533"/>
              <a:ext cx="334522" cy="334522"/>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5" name="Shape 275"/>
            <p:cNvSpPr/>
            <p:nvPr/>
          </p:nvSpPr>
          <p:spPr>
            <a:xfrm>
              <a:off x="2039922" y="1263017"/>
              <a:ext cx="334522" cy="334522"/>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6" name="Shape 276"/>
            <p:cNvSpPr/>
            <p:nvPr/>
          </p:nvSpPr>
          <p:spPr>
            <a:xfrm flipV="1">
              <a:off x="272890" y="242768"/>
              <a:ext cx="467587" cy="1200101"/>
            </a:xfrm>
            <a:prstGeom prst="line">
              <a:avLst/>
            </a:prstGeom>
            <a:noFill/>
            <a:ln w="762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7" name="Shape 277"/>
            <p:cNvSpPr/>
            <p:nvPr/>
          </p:nvSpPr>
          <p:spPr>
            <a:xfrm flipV="1">
              <a:off x="270668" y="230883"/>
              <a:ext cx="1445760" cy="1201081"/>
            </a:xfrm>
            <a:prstGeom prst="line">
              <a:avLst/>
            </a:prstGeom>
            <a:noFill/>
            <a:ln w="762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8" name="Shape 278"/>
            <p:cNvSpPr/>
            <p:nvPr/>
          </p:nvSpPr>
          <p:spPr>
            <a:xfrm flipH="1" flipV="1">
              <a:off x="1711282" y="223858"/>
              <a:ext cx="492290" cy="1169959"/>
            </a:xfrm>
            <a:prstGeom prst="line">
              <a:avLst/>
            </a:prstGeom>
            <a:noFill/>
            <a:ln w="762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79" name="Shape 279"/>
            <p:cNvSpPr/>
            <p:nvPr/>
          </p:nvSpPr>
          <p:spPr>
            <a:xfrm flipH="1" flipV="1">
              <a:off x="764230" y="234069"/>
              <a:ext cx="1446694" cy="1176331"/>
            </a:xfrm>
            <a:prstGeom prst="line">
              <a:avLst/>
            </a:prstGeom>
            <a:noFill/>
            <a:ln w="762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281" name="Shape 281"/>
          <p:cNvSpPr>
            <a:spLocks noGrp="1"/>
          </p:cNvSpPr>
          <p:nvPr>
            <p:ph type="sldNum" sz="quarter" idx="2"/>
          </p:nvPr>
        </p:nvSpPr>
        <p:spPr>
          <a:xfrm>
            <a:off x="8765133" y="6319528"/>
            <a:ext cx="155940" cy="30705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latin typeface="Calibri"/>
                <a:ea typeface="Calibri"/>
                <a:cs typeface="Calibri"/>
              </a:rPr>
              <a:pPr/>
              <a:t>117</a:t>
            </a:fld>
            <a:endParaRPr>
              <a:latin typeface="Calibri"/>
              <a:ea typeface="Calibri"/>
              <a:cs typeface="Calibri"/>
            </a:endParaRPr>
          </a:p>
        </p:txBody>
      </p:sp>
      <p:sp>
        <p:nvSpPr>
          <p:cNvPr id="282" name="Shape 282"/>
          <p:cNvSpPr/>
          <p:nvPr/>
        </p:nvSpPr>
        <p:spPr>
          <a:xfrm>
            <a:off x="116971" y="5820920"/>
            <a:ext cx="5163131" cy="784107"/>
          </a:xfrm>
          <a:prstGeom prst="rect">
            <a:avLst/>
          </a:prstGeom>
          <a:ln w="3175">
            <a:miter lim="400000"/>
          </a:ln>
          <a:extLst>
            <a:ext uri="{C572A759-6A51-4108-AA02-DFA0A04FC94B}">
              <ma14:wrappingTextBoxFlag xmlns:ma14="http://schemas.microsoft.com/office/mac/drawingml/2011/main" val="1"/>
            </a:ext>
          </a:extLst>
        </p:spPr>
        <p:txBody>
          <a:bodyPr wrap="none" lIns="22502" tIns="22502" rIns="22502" bIns="22502" anchor="ctr">
            <a:spAutoFit/>
          </a:bodyPr>
          <a:lstStyle/>
          <a:p>
            <a:pPr defTabSz="245359" hangingPunct="0">
              <a:defRPr>
                <a:solidFill>
                  <a:srgbClr val="53585F"/>
                </a:solidFill>
              </a:defRPr>
            </a:pPr>
            <a:r>
              <a:rPr sz="2400" kern="0" dirty="0">
                <a:solidFill>
                  <a:srgbClr val="53585F"/>
                </a:solidFill>
                <a:latin typeface="Calibri"/>
                <a:ea typeface="Calibri"/>
                <a:cs typeface="Calibri"/>
                <a:sym typeface="Calibri"/>
              </a:rPr>
              <a:t>[Iyyer et al. 2014, Bordes et al. 2014, </a:t>
            </a:r>
          </a:p>
          <a:p>
            <a:pPr defTabSz="245359" hangingPunct="0">
              <a:defRPr>
                <a:solidFill>
                  <a:srgbClr val="53585F"/>
                </a:solidFill>
              </a:defRPr>
            </a:pPr>
            <a:r>
              <a:rPr sz="2400" kern="0" dirty="0">
                <a:solidFill>
                  <a:srgbClr val="53585F"/>
                </a:solidFill>
                <a:latin typeface="Calibri"/>
                <a:ea typeface="Calibri"/>
                <a:cs typeface="Calibri"/>
                <a:sym typeface="Calibri"/>
              </a:rPr>
              <a:t>Yang et al. 2015, Malinowski et al., 2015]</a:t>
            </a:r>
          </a:p>
        </p:txBody>
      </p:sp>
      <p:sp>
        <p:nvSpPr>
          <p:cNvPr id="283" name="Shape 283"/>
          <p:cNvSpPr/>
          <p:nvPr/>
        </p:nvSpPr>
        <p:spPr>
          <a:xfrm>
            <a:off x="5920206" y="3094843"/>
            <a:ext cx="796920" cy="676425"/>
          </a:xfrm>
          <a:prstGeom prst="rightArrow">
            <a:avLst>
              <a:gd name="adj1" fmla="val 35931"/>
              <a:gd name="adj2" fmla="val 77771"/>
            </a:avLst>
          </a:prstGeom>
          <a:solidFill>
            <a:srgbClr val="A6AAA9"/>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284" name="Shape 284"/>
          <p:cNvSpPr/>
          <p:nvPr/>
        </p:nvSpPr>
        <p:spPr>
          <a:xfrm>
            <a:off x="715422" y="2696742"/>
            <a:ext cx="1832434" cy="1472626"/>
          </a:xfrm>
          <a:prstGeom prst="roundRect">
            <a:avLst>
              <a:gd name="adj" fmla="val 8986"/>
            </a:avLst>
          </a:prstGeom>
          <a:ln w="3175">
            <a:miter lim="400000"/>
          </a:ln>
          <a:extLst>
            <a:ext uri="{C572A759-6A51-4108-AA02-DFA0A04FC94B}">
              <ma14:wrappingTextBoxFlag xmlns:ma14="http://schemas.microsoft.com/office/mac/drawingml/2011/main" val="1"/>
            </a:ext>
          </a:extLst>
        </p:spPr>
        <p:txBody>
          <a:bodyPr lIns="22502" tIns="22502" rIns="22502" bIns="22502" anchor="ctr"/>
          <a:lstStyle/>
          <a:p>
            <a:pPr algn="ctr" defTabSz="245359" hangingPunct="0">
              <a:defRPr sz="5200" i="1"/>
            </a:pPr>
            <a:r>
              <a:rPr sz="2200" i="1" kern="0">
                <a:solidFill>
                  <a:srgbClr val="000000"/>
                </a:solidFill>
                <a:latin typeface="Calibri"/>
                <a:ea typeface="Calibri"/>
                <a:cs typeface="Calibri"/>
                <a:sym typeface="Calibri"/>
              </a:rPr>
              <a:t>Is there a red shape above </a:t>
            </a:r>
            <a:br>
              <a:rPr sz="2200" i="1" kern="0">
                <a:solidFill>
                  <a:srgbClr val="000000"/>
                </a:solidFill>
                <a:latin typeface="Calibri"/>
                <a:ea typeface="Calibri"/>
                <a:cs typeface="Calibri"/>
                <a:sym typeface="Calibri"/>
              </a:rPr>
            </a:br>
            <a:r>
              <a:rPr sz="2200" i="1" kern="0">
                <a:solidFill>
                  <a:srgbClr val="000000"/>
                </a:solidFill>
                <a:latin typeface="Calibri"/>
                <a:ea typeface="Calibri"/>
                <a:cs typeface="Calibri"/>
                <a:sym typeface="Calibri"/>
              </a:rPr>
              <a:t>a circle?</a:t>
            </a:r>
          </a:p>
        </p:txBody>
      </p:sp>
      <p:sp>
        <p:nvSpPr>
          <p:cNvPr id="33" name="TextBox 32"/>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Jacob Andreas</a:t>
            </a:r>
            <a:endParaRPr lang="en-US" sz="1200" dirty="0"/>
          </a:p>
        </p:txBody>
      </p:sp>
    </p:spTree>
    <p:extLst>
      <p:ext uri="{BB962C8B-B14F-4D97-AF65-F5344CB8AC3E}">
        <p14:creationId xmlns:p14="http://schemas.microsoft.com/office/powerpoint/2010/main" val="332435998"/>
      </p:ext>
    </p:extLst>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p:nvPr/>
        </p:nvSpPr>
        <p:spPr>
          <a:xfrm>
            <a:off x="715422" y="2696742"/>
            <a:ext cx="1832434" cy="1472626"/>
          </a:xfrm>
          <a:prstGeom prst="roundRect">
            <a:avLst>
              <a:gd name="adj" fmla="val 8986"/>
            </a:avLst>
          </a:prstGeom>
          <a:solidFill>
            <a:srgbClr val="DCDEE0"/>
          </a:solidFill>
          <a:ln w="3175">
            <a:miter lim="400000"/>
          </a:ln>
        </p:spPr>
        <p:txBody>
          <a:bodyPr lIns="22502" tIns="22502" rIns="22502" bIns="22502" anchor="ctr"/>
          <a:lstStyle/>
          <a:p>
            <a:pPr algn="ctr" defTabSz="245359" hangingPunct="0">
              <a:defRPr sz="5200" i="1"/>
            </a:pPr>
            <a:endParaRPr sz="2200" i="1" kern="0">
              <a:solidFill>
                <a:srgbClr val="000000"/>
              </a:solidFill>
              <a:latin typeface="Calibri"/>
              <a:ea typeface="Calibri"/>
              <a:cs typeface="Calibri"/>
              <a:sym typeface="Calibri"/>
            </a:endParaRPr>
          </a:p>
        </p:txBody>
      </p:sp>
      <p:sp>
        <p:nvSpPr>
          <p:cNvPr id="318" name="Shape 318"/>
          <p:cNvSpPr/>
          <p:nvPr/>
        </p:nvSpPr>
        <p:spPr>
          <a:xfrm>
            <a:off x="1141800" y="3661454"/>
            <a:ext cx="979677" cy="387948"/>
          </a:xfrm>
          <a:prstGeom prst="roundRect">
            <a:avLst>
              <a:gd name="adj" fmla="val 25926"/>
            </a:avLst>
          </a:prstGeom>
          <a:solidFill>
            <a:schemeClr val="accent3">
              <a:satOff val="18648"/>
              <a:lumOff val="5971"/>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19" name="Shape 319"/>
          <p:cNvSpPr/>
          <p:nvPr/>
        </p:nvSpPr>
        <p:spPr>
          <a:xfrm>
            <a:off x="3695627" y="2688633"/>
            <a:ext cx="1105351" cy="1472626"/>
          </a:xfrm>
          <a:prstGeom prst="rect">
            <a:avLst/>
          </a:prstGeom>
          <a:solidFill>
            <a:srgbClr val="DCDEE0"/>
          </a:solidFill>
          <a:ln w="50800">
            <a:solidFill>
              <a:srgbClr val="53585F"/>
            </a:solidFill>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0" name="Shape 320"/>
          <p:cNvSpPr/>
          <p:nvPr/>
        </p:nvSpPr>
        <p:spPr>
          <a:xfrm>
            <a:off x="4427103" y="3185289"/>
            <a:ext cx="360375" cy="948305"/>
          </a:xfrm>
          <a:prstGeom prst="roundRect">
            <a:avLst>
              <a:gd name="adj" fmla="val 10839"/>
            </a:avLst>
          </a:prstGeom>
          <a:solidFill>
            <a:schemeClr val="accent3">
              <a:satOff val="18648"/>
              <a:lumOff val="5971"/>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1" name="Shape 321"/>
          <p:cNvSpPr/>
          <p:nvPr/>
        </p:nvSpPr>
        <p:spPr>
          <a:xfrm>
            <a:off x="1608636" y="3262025"/>
            <a:ext cx="681536" cy="387948"/>
          </a:xfrm>
          <a:prstGeom prst="roundRect">
            <a:avLst>
              <a:gd name="adj" fmla="val 25926"/>
            </a:avLst>
          </a:prstGeom>
          <a:solidFill>
            <a:schemeClr val="accent3">
              <a:satOff val="18648"/>
              <a:lumOff val="5971"/>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2" name="Shape 322"/>
          <p:cNvSpPr/>
          <p:nvPr/>
        </p:nvSpPr>
        <p:spPr>
          <a:xfrm>
            <a:off x="4133093" y="3271334"/>
            <a:ext cx="230418" cy="307224"/>
          </a:xfrm>
          <a:prstGeom prst="ellipse">
            <a:avLst/>
          </a:prstGeom>
          <a:solidFill>
            <a:schemeClr val="accent5"/>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3" name="Shape 323"/>
          <p:cNvSpPr/>
          <p:nvPr/>
        </p:nvSpPr>
        <p:spPr>
          <a:xfrm>
            <a:off x="4506369" y="3779277"/>
            <a:ext cx="230418" cy="307224"/>
          </a:xfrm>
          <a:prstGeom prst="ellipse">
            <a:avLst/>
          </a:prstGeom>
          <a:solidFill>
            <a:schemeClr val="accent1"/>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4" name="Shape 324"/>
          <p:cNvSpPr/>
          <p:nvPr/>
        </p:nvSpPr>
        <p:spPr>
          <a:xfrm>
            <a:off x="4506369" y="3271334"/>
            <a:ext cx="230418" cy="307224"/>
          </a:xfrm>
          <a:prstGeom prst="rect">
            <a:avLst/>
          </a:prstGeom>
          <a:solidFill>
            <a:schemeClr val="accent2">
              <a:hueOff val="-2473792"/>
              <a:satOff val="-50209"/>
              <a:lumOff val="23543"/>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5" name="Shape 325"/>
          <p:cNvSpPr/>
          <p:nvPr/>
        </p:nvSpPr>
        <p:spPr>
          <a:xfrm>
            <a:off x="3758280" y="3779277"/>
            <a:ext cx="230418" cy="307224"/>
          </a:xfrm>
          <a:prstGeom prst="rect">
            <a:avLst/>
          </a:prstGeom>
          <a:solidFill>
            <a:schemeClr val="accent2">
              <a:hueOff val="-2473792"/>
              <a:satOff val="-50209"/>
              <a:lumOff val="23543"/>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6" name="Shape 326"/>
          <p:cNvSpPr/>
          <p:nvPr/>
        </p:nvSpPr>
        <p:spPr>
          <a:xfrm>
            <a:off x="4114917" y="2778607"/>
            <a:ext cx="266769" cy="3072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7" name="Shape 327"/>
          <p:cNvSpPr>
            <a:spLocks noGrp="1"/>
          </p:cNvSpPr>
          <p:nvPr>
            <p:ph type="title"/>
          </p:nvPr>
        </p:nvSpPr>
        <p:spPr>
          <a:xfrm>
            <a:off x="1665387" y="226743"/>
            <a:ext cx="7099746" cy="788296"/>
          </a:xfrm>
          <a:prstGeom prst="rect">
            <a:avLst/>
          </a:prstGeom>
        </p:spPr>
        <p:txBody>
          <a:bodyPr/>
          <a:lstStyle>
            <a:lvl1pPr>
              <a:defRPr sz="8300"/>
            </a:lvl1pPr>
          </a:lstStyle>
          <a:p>
            <a:r>
              <a:rPr sz="3800" dirty="0"/>
              <a:t>Semantic parsers learn composition</a:t>
            </a:r>
          </a:p>
        </p:txBody>
      </p:sp>
      <p:sp>
        <p:nvSpPr>
          <p:cNvPr id="328" name="Shape 328"/>
          <p:cNvSpPr/>
          <p:nvPr/>
        </p:nvSpPr>
        <p:spPr>
          <a:xfrm>
            <a:off x="5938162" y="3094843"/>
            <a:ext cx="761008" cy="676425"/>
          </a:xfrm>
          <a:prstGeom prst="rightArrow">
            <a:avLst>
              <a:gd name="adj1" fmla="val 35931"/>
              <a:gd name="adj2" fmla="val 77771"/>
            </a:avLst>
          </a:prstGeom>
          <a:solidFill>
            <a:srgbClr val="A6AAA9"/>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29" name="Shape 329"/>
          <p:cNvSpPr/>
          <p:nvPr/>
        </p:nvSpPr>
        <p:spPr>
          <a:xfrm>
            <a:off x="7518078" y="3148641"/>
            <a:ext cx="889331" cy="568829"/>
          </a:xfrm>
          <a:prstGeom prst="roundRect">
            <a:avLst>
              <a:gd name="adj" fmla="val 9332"/>
            </a:avLst>
          </a:prstGeom>
          <a:solidFill>
            <a:srgbClr val="DCDEE0"/>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800"/>
              </a:lnSpc>
              <a:defRPr sz="5200" i="1"/>
            </a:lvl1pPr>
          </a:lstStyle>
          <a:p>
            <a:pPr algn="ctr" defTabSz="245359" hangingPunct="0"/>
            <a:r>
              <a:rPr sz="2200" kern="0" dirty="0">
                <a:solidFill>
                  <a:srgbClr val="000000"/>
                </a:solidFill>
                <a:latin typeface="Calibri"/>
                <a:ea typeface="Calibri"/>
                <a:cs typeface="Calibri"/>
                <a:sym typeface="Calibri"/>
              </a:rPr>
              <a:t>yes</a:t>
            </a:r>
          </a:p>
        </p:txBody>
      </p:sp>
      <p:grpSp>
        <p:nvGrpSpPr>
          <p:cNvPr id="338" name="Group 338"/>
          <p:cNvGrpSpPr/>
          <p:nvPr/>
        </p:nvGrpSpPr>
        <p:grpSpPr>
          <a:xfrm>
            <a:off x="5839290" y="1603733"/>
            <a:ext cx="958752" cy="948305"/>
            <a:chOff x="0" y="0"/>
            <a:chExt cx="2556669" cy="1896608"/>
          </a:xfrm>
        </p:grpSpPr>
        <p:sp>
          <p:nvSpPr>
            <p:cNvPr id="330" name="Shape 330"/>
            <p:cNvSpPr/>
            <p:nvPr/>
          </p:nvSpPr>
          <p:spPr>
            <a:xfrm>
              <a:off x="454166" y="144487"/>
              <a:ext cx="816117" cy="10991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443"/>
                  </a:lnTo>
                  <a:lnTo>
                    <a:pt x="0" y="21600"/>
                  </a:lnTo>
                </a:path>
              </a:pathLst>
            </a:custGeom>
            <a:no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1" name="Shape 331"/>
            <p:cNvSpPr/>
            <p:nvPr/>
          </p:nvSpPr>
          <p:spPr>
            <a:xfrm>
              <a:off x="1276270" y="682769"/>
              <a:ext cx="1020749" cy="1067850"/>
            </a:xfrm>
            <a:custGeom>
              <a:avLst/>
              <a:gdLst/>
              <a:ahLst/>
              <a:cxnLst>
                <a:cxn ang="0">
                  <a:pos x="wd2" y="hd2"/>
                </a:cxn>
                <a:cxn ang="5400000">
                  <a:pos x="wd2" y="hd2"/>
                </a:cxn>
                <a:cxn ang="10800000">
                  <a:pos x="wd2" y="hd2"/>
                </a:cxn>
                <a:cxn ang="16200000">
                  <a:pos x="wd2" y="hd2"/>
                </a:cxn>
              </a:cxnLst>
              <a:rect l="0" t="0" r="r" b="b"/>
              <a:pathLst>
                <a:path w="21600" h="21600" extrusionOk="0">
                  <a:moveTo>
                    <a:pt x="4231" y="11221"/>
                  </a:moveTo>
                  <a:lnTo>
                    <a:pt x="0" y="0"/>
                  </a:lnTo>
                  <a:lnTo>
                    <a:pt x="21600" y="11064"/>
                  </a:lnTo>
                  <a:lnTo>
                    <a:pt x="21600" y="21600"/>
                  </a:lnTo>
                </a:path>
              </a:pathLst>
            </a:custGeom>
            <a:no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32" name="Shape 332"/>
            <p:cNvSpPr/>
            <p:nvPr/>
          </p:nvSpPr>
          <p:spPr>
            <a:xfrm>
              <a:off x="841213" y="0"/>
              <a:ext cx="874244" cy="332843"/>
            </a:xfrm>
            <a:prstGeom prst="roundRect">
              <a:avLst>
                <a:gd name="adj" fmla="val 11759"/>
              </a:avLst>
            </a:prstGeom>
            <a:solidFill>
              <a:srgbClr val="FFE359"/>
            </a:solid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lnSpc>
                  <a:spcPts val="1932"/>
                </a:lnSpc>
                <a:defRPr sz="4000">
                  <a:latin typeface="Consolas"/>
                  <a:ea typeface="Consolas"/>
                  <a:cs typeface="Consolas"/>
                  <a:sym typeface="Consolas"/>
                </a:defRPr>
              </a:pPr>
              <a:endParaRPr sz="1700" kern="0">
                <a:solidFill>
                  <a:srgbClr val="000000"/>
                </a:solidFill>
                <a:latin typeface="Consolas"/>
                <a:ea typeface="Consolas"/>
                <a:cs typeface="Consolas"/>
                <a:sym typeface="Consolas"/>
              </a:endParaRPr>
            </a:p>
          </p:txBody>
        </p:sp>
        <p:sp>
          <p:nvSpPr>
            <p:cNvPr id="333" name="Shape 333"/>
            <p:cNvSpPr/>
            <p:nvPr/>
          </p:nvSpPr>
          <p:spPr>
            <a:xfrm>
              <a:off x="841213" y="528613"/>
              <a:ext cx="874244" cy="332844"/>
            </a:xfrm>
            <a:prstGeom prst="roundRect">
              <a:avLst>
                <a:gd name="adj" fmla="val 11759"/>
              </a:avLst>
            </a:prstGeom>
            <a:solidFill>
              <a:srgbClr val="FFE359"/>
            </a:solid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lnSpc>
                  <a:spcPts val="1932"/>
                </a:lnSpc>
                <a:defRPr sz="4000">
                  <a:latin typeface="Consolas"/>
                  <a:ea typeface="Consolas"/>
                  <a:cs typeface="Consolas"/>
                  <a:sym typeface="Consolas"/>
                </a:defRPr>
              </a:pPr>
              <a:endParaRPr sz="1700" kern="0">
                <a:solidFill>
                  <a:srgbClr val="000000"/>
                </a:solidFill>
                <a:latin typeface="Consolas"/>
                <a:ea typeface="Consolas"/>
                <a:cs typeface="Consolas"/>
                <a:sym typeface="Consolas"/>
              </a:endParaRPr>
            </a:p>
          </p:txBody>
        </p:sp>
        <p:sp>
          <p:nvSpPr>
            <p:cNvPr id="334" name="Shape 334"/>
            <p:cNvSpPr/>
            <p:nvPr/>
          </p:nvSpPr>
          <p:spPr>
            <a:xfrm>
              <a:off x="0" y="1057227"/>
              <a:ext cx="931162" cy="332844"/>
            </a:xfrm>
            <a:prstGeom prst="roundRect">
              <a:avLst>
                <a:gd name="adj" fmla="val 11759"/>
              </a:avLst>
            </a:prstGeom>
            <a:solidFill>
              <a:srgbClr val="FFE359"/>
            </a:solid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lnSpc>
                  <a:spcPts val="1932"/>
                </a:lnSpc>
                <a:defRPr sz="4000">
                  <a:latin typeface="Consolas"/>
                  <a:ea typeface="Consolas"/>
                  <a:cs typeface="Consolas"/>
                  <a:sym typeface="Consolas"/>
                </a:defRPr>
              </a:pPr>
              <a:endParaRPr sz="1700" kern="0">
                <a:solidFill>
                  <a:srgbClr val="000000"/>
                </a:solidFill>
                <a:latin typeface="Consolas"/>
                <a:ea typeface="Consolas"/>
                <a:cs typeface="Consolas"/>
                <a:sym typeface="Consolas"/>
              </a:endParaRPr>
            </a:p>
          </p:txBody>
        </p:sp>
        <p:sp>
          <p:nvSpPr>
            <p:cNvPr id="335" name="Shape 335"/>
            <p:cNvSpPr/>
            <p:nvPr/>
          </p:nvSpPr>
          <p:spPr>
            <a:xfrm>
              <a:off x="1074149" y="1057227"/>
              <a:ext cx="798802" cy="332844"/>
            </a:xfrm>
            <a:prstGeom prst="roundRect">
              <a:avLst>
                <a:gd name="adj" fmla="val 11759"/>
              </a:avLst>
            </a:prstGeom>
            <a:solidFill>
              <a:srgbClr val="FFE359"/>
            </a:solid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lnSpc>
                  <a:spcPts val="1932"/>
                </a:lnSpc>
                <a:defRPr sz="4000">
                  <a:latin typeface="Consolas"/>
                  <a:ea typeface="Consolas"/>
                  <a:cs typeface="Consolas"/>
                  <a:sym typeface="Consolas"/>
                </a:defRPr>
              </a:pPr>
              <a:endParaRPr sz="1700" kern="0">
                <a:solidFill>
                  <a:srgbClr val="000000"/>
                </a:solidFill>
                <a:latin typeface="Consolas"/>
                <a:ea typeface="Consolas"/>
                <a:cs typeface="Consolas"/>
                <a:sym typeface="Consolas"/>
              </a:endParaRPr>
            </a:p>
          </p:txBody>
        </p:sp>
        <p:sp>
          <p:nvSpPr>
            <p:cNvPr id="336" name="Shape 336"/>
            <p:cNvSpPr/>
            <p:nvPr/>
          </p:nvSpPr>
          <p:spPr>
            <a:xfrm>
              <a:off x="2015937" y="1057227"/>
              <a:ext cx="540733" cy="332844"/>
            </a:xfrm>
            <a:prstGeom prst="roundRect">
              <a:avLst>
                <a:gd name="adj" fmla="val 11759"/>
              </a:avLst>
            </a:prstGeom>
            <a:solidFill>
              <a:srgbClr val="FFE359"/>
            </a:solid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lnSpc>
                  <a:spcPts val="1932"/>
                </a:lnSpc>
                <a:defRPr sz="4000">
                  <a:latin typeface="Consolas"/>
                  <a:ea typeface="Consolas"/>
                  <a:cs typeface="Consolas"/>
                  <a:sym typeface="Consolas"/>
                </a:defRPr>
              </a:pPr>
              <a:endParaRPr sz="1700" kern="0">
                <a:solidFill>
                  <a:srgbClr val="000000"/>
                </a:solidFill>
                <a:latin typeface="Consolas"/>
                <a:ea typeface="Consolas"/>
                <a:cs typeface="Consolas"/>
                <a:sym typeface="Consolas"/>
              </a:endParaRPr>
            </a:p>
          </p:txBody>
        </p:sp>
        <p:sp>
          <p:nvSpPr>
            <p:cNvPr id="337" name="Shape 337"/>
            <p:cNvSpPr/>
            <p:nvPr/>
          </p:nvSpPr>
          <p:spPr>
            <a:xfrm>
              <a:off x="2015937" y="1563765"/>
              <a:ext cx="540733" cy="332844"/>
            </a:xfrm>
            <a:prstGeom prst="roundRect">
              <a:avLst>
                <a:gd name="adj" fmla="val 11759"/>
              </a:avLst>
            </a:prstGeom>
            <a:solidFill>
              <a:srgbClr val="FFE359"/>
            </a:solid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lnSpc>
                  <a:spcPts val="1932"/>
                </a:lnSpc>
                <a:defRPr sz="4000">
                  <a:latin typeface="Consolas"/>
                  <a:ea typeface="Consolas"/>
                  <a:cs typeface="Consolas"/>
                  <a:sym typeface="Consolas"/>
                </a:defRPr>
              </a:pPr>
              <a:endParaRPr sz="1700" kern="0">
                <a:solidFill>
                  <a:srgbClr val="000000"/>
                </a:solidFill>
                <a:latin typeface="Consolas"/>
                <a:ea typeface="Consolas"/>
                <a:cs typeface="Consolas"/>
                <a:sym typeface="Consolas"/>
              </a:endParaRPr>
            </a:p>
          </p:txBody>
        </p:sp>
      </p:grpSp>
      <p:sp>
        <p:nvSpPr>
          <p:cNvPr id="339" name="Shape 339"/>
          <p:cNvSpPr>
            <a:spLocks noGrp="1"/>
          </p:cNvSpPr>
          <p:nvPr>
            <p:ph type="sldNum" sz="quarter" idx="2"/>
          </p:nvPr>
        </p:nvSpPr>
        <p:spPr>
          <a:xfrm>
            <a:off x="8765133" y="6319528"/>
            <a:ext cx="155940" cy="30705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latin typeface="Calibri"/>
                <a:ea typeface="Calibri"/>
                <a:cs typeface="Calibri"/>
              </a:rPr>
              <a:pPr/>
              <a:t>118</a:t>
            </a:fld>
            <a:endParaRPr>
              <a:latin typeface="Calibri"/>
              <a:ea typeface="Calibri"/>
              <a:cs typeface="Calibri"/>
            </a:endParaRPr>
          </a:p>
        </p:txBody>
      </p:sp>
      <p:sp>
        <p:nvSpPr>
          <p:cNvPr id="340" name="Shape 340"/>
          <p:cNvSpPr/>
          <p:nvPr/>
        </p:nvSpPr>
        <p:spPr>
          <a:xfrm>
            <a:off x="69691" y="5832943"/>
            <a:ext cx="6129140" cy="784107"/>
          </a:xfrm>
          <a:prstGeom prst="rect">
            <a:avLst/>
          </a:prstGeom>
          <a:ln w="3175">
            <a:miter lim="400000"/>
          </a:ln>
          <a:extLst>
            <a:ext uri="{C572A759-6A51-4108-AA02-DFA0A04FC94B}">
              <ma14:wrappingTextBoxFlag xmlns:ma14="http://schemas.microsoft.com/office/mac/drawingml/2011/main" val="1"/>
            </a:ext>
          </a:extLst>
        </p:spPr>
        <p:txBody>
          <a:bodyPr wrap="none" lIns="22502" tIns="22502" rIns="22502" bIns="22502" anchor="ctr">
            <a:spAutoFit/>
          </a:bodyPr>
          <a:lstStyle/>
          <a:p>
            <a:pPr defTabSz="245359" hangingPunct="0">
              <a:defRPr>
                <a:solidFill>
                  <a:srgbClr val="53585F"/>
                </a:solidFill>
              </a:defRPr>
            </a:pPr>
            <a:r>
              <a:rPr sz="2400" kern="0" dirty="0">
                <a:solidFill>
                  <a:srgbClr val="53585F"/>
                </a:solidFill>
                <a:latin typeface="Calibri"/>
                <a:ea typeface="Calibri"/>
                <a:cs typeface="Calibri"/>
                <a:sym typeface="Calibri"/>
              </a:rPr>
              <a:t>[Wong &amp; Mooney 2007, Kwiatkowski et al. 2010,</a:t>
            </a:r>
          </a:p>
          <a:p>
            <a:pPr defTabSz="245359" hangingPunct="0">
              <a:defRPr>
                <a:solidFill>
                  <a:srgbClr val="53585F"/>
                </a:solidFill>
              </a:defRPr>
            </a:pPr>
            <a:r>
              <a:rPr sz="2400" kern="0" dirty="0">
                <a:solidFill>
                  <a:srgbClr val="53585F"/>
                </a:solidFill>
                <a:latin typeface="Calibri"/>
                <a:ea typeface="Calibri"/>
                <a:cs typeface="Calibri"/>
                <a:sym typeface="Calibri"/>
              </a:rPr>
              <a:t>Liang et al. 2011, A et al. 2013]</a:t>
            </a:r>
          </a:p>
        </p:txBody>
      </p:sp>
      <p:sp>
        <p:nvSpPr>
          <p:cNvPr id="341" name="Shape 341"/>
          <p:cNvSpPr/>
          <p:nvPr/>
        </p:nvSpPr>
        <p:spPr>
          <a:xfrm>
            <a:off x="715422" y="2696742"/>
            <a:ext cx="1832434" cy="1472626"/>
          </a:xfrm>
          <a:prstGeom prst="roundRect">
            <a:avLst>
              <a:gd name="adj" fmla="val 8986"/>
            </a:avLst>
          </a:prstGeom>
          <a:ln w="3175">
            <a:miter lim="400000"/>
          </a:ln>
          <a:extLst>
            <a:ext uri="{C572A759-6A51-4108-AA02-DFA0A04FC94B}">
              <ma14:wrappingTextBoxFlag xmlns:ma14="http://schemas.microsoft.com/office/mac/drawingml/2011/main" val="1"/>
            </a:ext>
          </a:extLst>
        </p:spPr>
        <p:txBody>
          <a:bodyPr lIns="22502" tIns="22502" rIns="22502" bIns="22502" anchor="ctr"/>
          <a:lstStyle/>
          <a:p>
            <a:pPr algn="ctr" defTabSz="245359" hangingPunct="0">
              <a:defRPr sz="5200" i="1"/>
            </a:pPr>
            <a:r>
              <a:rPr sz="2200" i="1" kern="0">
                <a:solidFill>
                  <a:srgbClr val="000000"/>
                </a:solidFill>
                <a:latin typeface="Calibri"/>
                <a:ea typeface="Calibri"/>
                <a:cs typeface="Calibri"/>
                <a:sym typeface="Calibri"/>
              </a:rPr>
              <a:t>Is there a red shape above </a:t>
            </a:r>
            <a:br>
              <a:rPr sz="2200" i="1" kern="0">
                <a:solidFill>
                  <a:srgbClr val="000000"/>
                </a:solidFill>
                <a:latin typeface="Calibri"/>
                <a:ea typeface="Calibri"/>
                <a:cs typeface="Calibri"/>
                <a:sym typeface="Calibri"/>
              </a:rPr>
            </a:br>
            <a:r>
              <a:rPr sz="2200" i="1" kern="0">
                <a:solidFill>
                  <a:srgbClr val="000000"/>
                </a:solidFill>
                <a:latin typeface="Calibri"/>
                <a:ea typeface="Calibri"/>
                <a:cs typeface="Calibri"/>
                <a:sym typeface="Calibri"/>
              </a:rPr>
              <a:t>a circle?</a:t>
            </a:r>
          </a:p>
        </p:txBody>
      </p:sp>
      <p:sp>
        <p:nvSpPr>
          <p:cNvPr id="27" name="TextBox 26"/>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Jacob Andreas</a:t>
            </a:r>
            <a:endParaRPr lang="en-US" sz="1200" dirty="0"/>
          </a:p>
        </p:txBody>
      </p:sp>
    </p:spTree>
    <p:extLst>
      <p:ext uri="{BB962C8B-B14F-4D97-AF65-F5344CB8AC3E}">
        <p14:creationId xmlns:p14="http://schemas.microsoft.com/office/powerpoint/2010/main" val="406502301"/>
      </p:ext>
    </p:extLst>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p:nvPr/>
        </p:nvSpPr>
        <p:spPr>
          <a:xfrm>
            <a:off x="3695627" y="2688633"/>
            <a:ext cx="1105351" cy="1472626"/>
          </a:xfrm>
          <a:prstGeom prst="rect">
            <a:avLst/>
          </a:prstGeom>
          <a:solidFill>
            <a:srgbClr val="DCDEE0"/>
          </a:solidFill>
          <a:ln w="50800">
            <a:solidFill>
              <a:srgbClr val="53585F"/>
            </a:solidFill>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6" name="Shape 346"/>
          <p:cNvSpPr/>
          <p:nvPr/>
        </p:nvSpPr>
        <p:spPr>
          <a:xfrm>
            <a:off x="4133093" y="3271334"/>
            <a:ext cx="230418" cy="307224"/>
          </a:xfrm>
          <a:prstGeom prst="ellipse">
            <a:avLst/>
          </a:prstGeom>
          <a:solidFill>
            <a:schemeClr val="accent5"/>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7" name="Shape 347"/>
          <p:cNvSpPr/>
          <p:nvPr/>
        </p:nvSpPr>
        <p:spPr>
          <a:xfrm>
            <a:off x="4506369" y="3779277"/>
            <a:ext cx="230418" cy="307224"/>
          </a:xfrm>
          <a:prstGeom prst="ellipse">
            <a:avLst/>
          </a:prstGeom>
          <a:solidFill>
            <a:schemeClr val="accent1"/>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8" name="Shape 348"/>
          <p:cNvSpPr/>
          <p:nvPr/>
        </p:nvSpPr>
        <p:spPr>
          <a:xfrm>
            <a:off x="4506369" y="3271334"/>
            <a:ext cx="230418" cy="307224"/>
          </a:xfrm>
          <a:prstGeom prst="rect">
            <a:avLst/>
          </a:prstGeom>
          <a:solidFill>
            <a:schemeClr val="accent2">
              <a:hueOff val="-2473792"/>
              <a:satOff val="-50209"/>
              <a:lumOff val="23543"/>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49" name="Shape 349"/>
          <p:cNvSpPr/>
          <p:nvPr/>
        </p:nvSpPr>
        <p:spPr>
          <a:xfrm>
            <a:off x="3758280" y="3779277"/>
            <a:ext cx="230418" cy="307224"/>
          </a:xfrm>
          <a:prstGeom prst="rect">
            <a:avLst/>
          </a:prstGeom>
          <a:solidFill>
            <a:schemeClr val="accent2">
              <a:hueOff val="-2473792"/>
              <a:satOff val="-50209"/>
              <a:lumOff val="23543"/>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0" name="Shape 350"/>
          <p:cNvSpPr/>
          <p:nvPr/>
        </p:nvSpPr>
        <p:spPr>
          <a:xfrm>
            <a:off x="4114917" y="2778607"/>
            <a:ext cx="266769" cy="30722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1" name="Shape 351"/>
          <p:cNvSpPr>
            <a:spLocks noGrp="1"/>
          </p:cNvSpPr>
          <p:nvPr>
            <p:ph type="title"/>
          </p:nvPr>
        </p:nvSpPr>
        <p:spPr>
          <a:xfrm>
            <a:off x="1665386" y="226743"/>
            <a:ext cx="7478613" cy="788296"/>
          </a:xfrm>
          <a:prstGeom prst="rect">
            <a:avLst/>
          </a:prstGeom>
        </p:spPr>
        <p:txBody>
          <a:bodyPr/>
          <a:lstStyle>
            <a:lvl1pPr>
              <a:defRPr sz="8300"/>
            </a:lvl1pPr>
          </a:lstStyle>
          <a:p>
            <a:r>
              <a:rPr sz="3800" dirty="0"/>
              <a:t>Neural module networks learn both!</a:t>
            </a:r>
          </a:p>
        </p:txBody>
      </p:sp>
      <p:sp>
        <p:nvSpPr>
          <p:cNvPr id="352" name="Shape 352"/>
          <p:cNvSpPr/>
          <p:nvPr/>
        </p:nvSpPr>
        <p:spPr>
          <a:xfrm>
            <a:off x="715422" y="2696742"/>
            <a:ext cx="1832434" cy="1472626"/>
          </a:xfrm>
          <a:prstGeom prst="roundRect">
            <a:avLst>
              <a:gd name="adj" fmla="val 8986"/>
            </a:avLst>
          </a:prstGeom>
          <a:solidFill>
            <a:srgbClr val="DCDEE0"/>
          </a:solidFill>
          <a:ln w="3175">
            <a:miter lim="400000"/>
          </a:ln>
        </p:spPr>
        <p:txBody>
          <a:bodyPr lIns="22502" tIns="22502" rIns="22502" bIns="22502" anchor="ctr"/>
          <a:lstStyle/>
          <a:p>
            <a:pPr algn="ctr" defTabSz="245359" hangingPunct="0">
              <a:defRPr sz="5200" i="1"/>
            </a:pPr>
            <a:endParaRPr sz="2200" i="1" kern="0">
              <a:solidFill>
                <a:srgbClr val="000000"/>
              </a:solidFill>
              <a:latin typeface="Calibri"/>
              <a:ea typeface="Calibri"/>
              <a:cs typeface="Calibri"/>
              <a:sym typeface="Calibri"/>
            </a:endParaRPr>
          </a:p>
        </p:txBody>
      </p:sp>
      <p:sp>
        <p:nvSpPr>
          <p:cNvPr id="353" name="Shape 353"/>
          <p:cNvSpPr/>
          <p:nvPr/>
        </p:nvSpPr>
        <p:spPr>
          <a:xfrm>
            <a:off x="5938162" y="3094843"/>
            <a:ext cx="761008" cy="676425"/>
          </a:xfrm>
          <a:prstGeom prst="rightArrow">
            <a:avLst>
              <a:gd name="adj1" fmla="val 35931"/>
              <a:gd name="adj2" fmla="val 77771"/>
            </a:avLst>
          </a:prstGeom>
          <a:solidFill>
            <a:srgbClr val="A6AAA9"/>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4" name="Shape 354"/>
          <p:cNvSpPr/>
          <p:nvPr/>
        </p:nvSpPr>
        <p:spPr>
          <a:xfrm>
            <a:off x="7518078" y="3148641"/>
            <a:ext cx="889331" cy="568829"/>
          </a:xfrm>
          <a:prstGeom prst="roundRect">
            <a:avLst>
              <a:gd name="adj" fmla="val 9332"/>
            </a:avLst>
          </a:prstGeom>
          <a:solidFill>
            <a:srgbClr val="DCDEE0"/>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800"/>
              </a:lnSpc>
              <a:defRPr sz="5200" i="1"/>
            </a:lvl1pPr>
          </a:lstStyle>
          <a:p>
            <a:pPr algn="ctr" defTabSz="245359" hangingPunct="0"/>
            <a:r>
              <a:rPr sz="2200" kern="0" dirty="0">
                <a:solidFill>
                  <a:srgbClr val="000000"/>
                </a:solidFill>
                <a:latin typeface="Calibri"/>
                <a:ea typeface="Calibri"/>
                <a:cs typeface="Calibri"/>
                <a:sym typeface="Calibri"/>
              </a:rPr>
              <a:t>yes</a:t>
            </a:r>
          </a:p>
        </p:txBody>
      </p:sp>
      <p:sp>
        <p:nvSpPr>
          <p:cNvPr id="355" name="Shape 355"/>
          <p:cNvSpPr/>
          <p:nvPr/>
        </p:nvSpPr>
        <p:spPr>
          <a:xfrm>
            <a:off x="715422" y="2696742"/>
            <a:ext cx="1832434" cy="1472626"/>
          </a:xfrm>
          <a:prstGeom prst="roundRect">
            <a:avLst>
              <a:gd name="adj" fmla="val 8986"/>
            </a:avLst>
          </a:prstGeom>
          <a:ln w="3175">
            <a:miter lim="400000"/>
          </a:ln>
          <a:extLst>
            <a:ext uri="{C572A759-6A51-4108-AA02-DFA0A04FC94B}">
              <ma14:wrappingTextBoxFlag xmlns:ma14="http://schemas.microsoft.com/office/mac/drawingml/2011/main" val="1"/>
            </a:ext>
          </a:extLst>
        </p:spPr>
        <p:txBody>
          <a:bodyPr lIns="22502" tIns="22502" rIns="22502" bIns="22502" anchor="ctr"/>
          <a:lstStyle/>
          <a:p>
            <a:pPr algn="ctr" defTabSz="245359" hangingPunct="0">
              <a:defRPr sz="5200" i="1"/>
            </a:pPr>
            <a:r>
              <a:rPr sz="2200" i="1" kern="0">
                <a:solidFill>
                  <a:srgbClr val="000000"/>
                </a:solidFill>
                <a:latin typeface="Calibri"/>
                <a:ea typeface="Calibri"/>
                <a:cs typeface="Calibri"/>
                <a:sym typeface="Calibri"/>
              </a:rPr>
              <a:t>Is there a red shape above </a:t>
            </a:r>
            <a:br>
              <a:rPr sz="2200" i="1" kern="0">
                <a:solidFill>
                  <a:srgbClr val="000000"/>
                </a:solidFill>
                <a:latin typeface="Calibri"/>
                <a:ea typeface="Calibri"/>
                <a:cs typeface="Calibri"/>
                <a:sym typeface="Calibri"/>
              </a:rPr>
            </a:br>
            <a:r>
              <a:rPr sz="2200" i="1" kern="0">
                <a:solidFill>
                  <a:srgbClr val="000000"/>
                </a:solidFill>
                <a:latin typeface="Calibri"/>
                <a:ea typeface="Calibri"/>
                <a:cs typeface="Calibri"/>
                <a:sym typeface="Calibri"/>
              </a:rPr>
              <a:t>a circle?</a:t>
            </a:r>
          </a:p>
        </p:txBody>
      </p:sp>
      <p:sp>
        <p:nvSpPr>
          <p:cNvPr id="356" name="Shape 356"/>
          <p:cNvSpPr/>
          <p:nvPr/>
        </p:nvSpPr>
        <p:spPr>
          <a:xfrm>
            <a:off x="6318514" y="2342537"/>
            <a:ext cx="380657" cy="251405"/>
          </a:xfrm>
          <a:prstGeom prst="roundRect">
            <a:avLst>
              <a:gd name="adj" fmla="val 0"/>
            </a:avLst>
          </a:prstGeom>
          <a:solidFill>
            <a:srgbClr val="F5D32A"/>
          </a:solidFill>
          <a:ln w="3175">
            <a:miter lim="400000"/>
          </a:ln>
        </p:spPr>
        <p:txBody>
          <a:bodyPr lIns="22502" tIns="22502" rIns="22502" bIns="22502" anchor="ctr"/>
          <a:lstStyle/>
          <a:p>
            <a:pPr algn="ctr" defTabSz="245359" hangingPunct="0">
              <a:lnSpc>
                <a:spcPts val="1932"/>
              </a:lnSpc>
              <a:defRPr sz="3700">
                <a:solidFill>
                  <a:srgbClr val="F5D32A"/>
                </a:solidFill>
                <a:latin typeface="Consolas"/>
                <a:ea typeface="Consolas"/>
                <a:cs typeface="Consolas"/>
                <a:sym typeface="Consolas"/>
              </a:defRPr>
            </a:pPr>
            <a:endParaRPr sz="1600" kern="0">
              <a:solidFill>
                <a:srgbClr val="F5D32A"/>
              </a:solidFill>
              <a:latin typeface="Consolas"/>
              <a:ea typeface="Consolas"/>
              <a:cs typeface="Consolas"/>
              <a:sym typeface="Consolas"/>
            </a:endParaRPr>
          </a:p>
        </p:txBody>
      </p:sp>
      <p:sp>
        <p:nvSpPr>
          <p:cNvPr id="357" name="Shape 357"/>
          <p:cNvSpPr/>
          <p:nvPr/>
        </p:nvSpPr>
        <p:spPr>
          <a:xfrm>
            <a:off x="6318514" y="2339253"/>
            <a:ext cx="380657" cy="3529"/>
          </a:xfrm>
          <a:prstGeom prst="rect">
            <a:avLst/>
          </a:prstGeom>
          <a:solidFill>
            <a:srgbClr val="FBE896"/>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8" name="Shape 358"/>
          <p:cNvSpPr/>
          <p:nvPr/>
        </p:nvSpPr>
        <p:spPr>
          <a:xfrm>
            <a:off x="6367281" y="2304302"/>
            <a:ext cx="95629" cy="37577"/>
          </a:xfrm>
          <a:prstGeom prst="rect">
            <a:avLst/>
          </a:prstGeom>
          <a:solidFill>
            <a:srgbClr val="F5D32A"/>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59" name="Shape 359"/>
          <p:cNvSpPr/>
          <p:nvPr/>
        </p:nvSpPr>
        <p:spPr>
          <a:xfrm>
            <a:off x="6556471" y="2304302"/>
            <a:ext cx="95629" cy="37577"/>
          </a:xfrm>
          <a:prstGeom prst="rect">
            <a:avLst/>
          </a:prstGeom>
          <a:solidFill>
            <a:srgbClr val="F5D32A"/>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0" name="Shape 360"/>
          <p:cNvSpPr/>
          <p:nvPr/>
        </p:nvSpPr>
        <p:spPr>
          <a:xfrm>
            <a:off x="5938163" y="2092642"/>
            <a:ext cx="380657" cy="251405"/>
          </a:xfrm>
          <a:prstGeom prst="roundRect">
            <a:avLst>
              <a:gd name="adj" fmla="val 0"/>
            </a:avLst>
          </a:prstGeom>
          <a:solidFill>
            <a:srgbClr val="F5D32A"/>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600"/>
              </a:lnSpc>
              <a:defRPr sz="3700">
                <a:solidFill>
                  <a:srgbClr val="F5D32A"/>
                </a:solidFill>
                <a:latin typeface="Consolas"/>
                <a:ea typeface="Consolas"/>
                <a:cs typeface="Consolas"/>
                <a:sym typeface="Consolas"/>
              </a:defRPr>
            </a:lvl1pPr>
          </a:lstStyle>
          <a:p>
            <a:pPr algn="ctr" defTabSz="245359" hangingPunct="0"/>
            <a:endParaRPr sz="2200" kern="0" dirty="0"/>
          </a:p>
        </p:txBody>
      </p:sp>
      <p:sp>
        <p:nvSpPr>
          <p:cNvPr id="361" name="Shape 361"/>
          <p:cNvSpPr/>
          <p:nvPr/>
        </p:nvSpPr>
        <p:spPr>
          <a:xfrm>
            <a:off x="6318514" y="2092642"/>
            <a:ext cx="380657" cy="251405"/>
          </a:xfrm>
          <a:prstGeom prst="roundRect">
            <a:avLst>
              <a:gd name="adj" fmla="val 0"/>
            </a:avLst>
          </a:prstGeom>
          <a:solidFill>
            <a:srgbClr val="8DCB69"/>
          </a:solidFill>
          <a:ln w="3175">
            <a:miter lim="400000"/>
          </a:ln>
        </p:spPr>
        <p:txBody>
          <a:bodyPr lIns="22502" tIns="22502" rIns="22502" bIns="22502" anchor="ctr"/>
          <a:lstStyle/>
          <a:p>
            <a:pPr algn="ctr" defTabSz="245359" hangingPunct="0">
              <a:lnSpc>
                <a:spcPts val="1932"/>
              </a:lnSpc>
              <a:defRPr sz="3700">
                <a:solidFill>
                  <a:srgbClr val="8DCB69"/>
                </a:solidFill>
                <a:latin typeface="Consolas"/>
                <a:ea typeface="Consolas"/>
                <a:cs typeface="Consolas"/>
                <a:sym typeface="Consolas"/>
              </a:defRPr>
            </a:pPr>
            <a:endParaRPr sz="1600" kern="0">
              <a:solidFill>
                <a:srgbClr val="8DCB69"/>
              </a:solidFill>
              <a:latin typeface="Consolas"/>
              <a:ea typeface="Consolas"/>
              <a:cs typeface="Consolas"/>
              <a:sym typeface="Consolas"/>
            </a:endParaRPr>
          </a:p>
        </p:txBody>
      </p:sp>
      <p:sp>
        <p:nvSpPr>
          <p:cNvPr id="362" name="Shape 362"/>
          <p:cNvSpPr/>
          <p:nvPr/>
        </p:nvSpPr>
        <p:spPr>
          <a:xfrm>
            <a:off x="5986082" y="2060514"/>
            <a:ext cx="95629" cy="37577"/>
          </a:xfrm>
          <a:prstGeom prst="rect">
            <a:avLst/>
          </a:prstGeom>
          <a:solidFill>
            <a:srgbClr val="F5D32A"/>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3" name="Shape 363"/>
          <p:cNvSpPr/>
          <p:nvPr/>
        </p:nvSpPr>
        <p:spPr>
          <a:xfrm>
            <a:off x="6175273" y="2060514"/>
            <a:ext cx="95629" cy="37577"/>
          </a:xfrm>
          <a:prstGeom prst="rect">
            <a:avLst/>
          </a:prstGeom>
          <a:solidFill>
            <a:srgbClr val="F5D32A"/>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4" name="Shape 364"/>
          <p:cNvSpPr/>
          <p:nvPr/>
        </p:nvSpPr>
        <p:spPr>
          <a:xfrm>
            <a:off x="6366433" y="2060514"/>
            <a:ext cx="95629" cy="37577"/>
          </a:xfrm>
          <a:prstGeom prst="rect">
            <a:avLst/>
          </a:prstGeom>
          <a:solidFill>
            <a:srgbClr val="8DCB69"/>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5" name="Shape 365"/>
          <p:cNvSpPr/>
          <p:nvPr/>
        </p:nvSpPr>
        <p:spPr>
          <a:xfrm>
            <a:off x="6555623" y="2060514"/>
            <a:ext cx="95629" cy="37577"/>
          </a:xfrm>
          <a:prstGeom prst="rect">
            <a:avLst/>
          </a:prstGeom>
          <a:solidFill>
            <a:srgbClr val="8DCB69"/>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6" name="Shape 366"/>
          <p:cNvSpPr/>
          <p:nvPr/>
        </p:nvSpPr>
        <p:spPr>
          <a:xfrm>
            <a:off x="6176257" y="1811880"/>
            <a:ext cx="95629" cy="37577"/>
          </a:xfrm>
          <a:prstGeom prst="rect">
            <a:avLst/>
          </a:prstGeom>
          <a:solidFill>
            <a:srgbClr val="A6D1FA"/>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7" name="Shape 367"/>
          <p:cNvSpPr/>
          <p:nvPr/>
        </p:nvSpPr>
        <p:spPr>
          <a:xfrm>
            <a:off x="6365448" y="1811880"/>
            <a:ext cx="95629" cy="37577"/>
          </a:xfrm>
          <a:prstGeom prst="rect">
            <a:avLst/>
          </a:prstGeom>
          <a:solidFill>
            <a:srgbClr val="A6D1FA"/>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8" name="Shape 368"/>
          <p:cNvSpPr/>
          <p:nvPr/>
        </p:nvSpPr>
        <p:spPr>
          <a:xfrm>
            <a:off x="6176257" y="1561829"/>
            <a:ext cx="95629" cy="37577"/>
          </a:xfrm>
          <a:prstGeom prst="rect">
            <a:avLst/>
          </a:prstGeom>
          <a:solidFill>
            <a:srgbClr val="F4A74C"/>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69" name="Shape 369"/>
          <p:cNvSpPr/>
          <p:nvPr/>
        </p:nvSpPr>
        <p:spPr>
          <a:xfrm>
            <a:off x="6365448" y="1561829"/>
            <a:ext cx="95629" cy="37577"/>
          </a:xfrm>
          <a:prstGeom prst="rect">
            <a:avLst/>
          </a:prstGeom>
          <a:solidFill>
            <a:srgbClr val="F4A74C"/>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0" name="Shape 370"/>
          <p:cNvSpPr/>
          <p:nvPr/>
        </p:nvSpPr>
        <p:spPr>
          <a:xfrm>
            <a:off x="6128339" y="1843763"/>
            <a:ext cx="380657" cy="251405"/>
          </a:xfrm>
          <a:prstGeom prst="roundRect">
            <a:avLst>
              <a:gd name="adj" fmla="val 0"/>
            </a:avLst>
          </a:prstGeom>
          <a:solidFill>
            <a:srgbClr val="A6D1FA"/>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600"/>
              </a:lnSpc>
              <a:defRPr sz="3700">
                <a:latin typeface="Consolas"/>
                <a:ea typeface="Consolas"/>
                <a:cs typeface="Consolas"/>
                <a:sym typeface="Consolas"/>
              </a:defRPr>
            </a:lvl1pPr>
          </a:lstStyle>
          <a:p>
            <a:pPr algn="ctr" defTabSz="245359" hangingPunct="0"/>
            <a:endParaRPr kern="0" dirty="0">
              <a:solidFill>
                <a:srgbClr val="000000"/>
              </a:solidFill>
            </a:endParaRPr>
          </a:p>
        </p:txBody>
      </p:sp>
      <p:sp>
        <p:nvSpPr>
          <p:cNvPr id="371" name="Shape 371"/>
          <p:cNvSpPr/>
          <p:nvPr/>
        </p:nvSpPr>
        <p:spPr>
          <a:xfrm>
            <a:off x="6128339" y="1592349"/>
            <a:ext cx="380657" cy="251405"/>
          </a:xfrm>
          <a:prstGeom prst="roundRect">
            <a:avLst>
              <a:gd name="adj" fmla="val 0"/>
            </a:avLst>
          </a:prstGeom>
          <a:solidFill>
            <a:srgbClr val="F4A74C"/>
          </a:solidFill>
          <a:ln w="3175">
            <a:miter lim="400000"/>
          </a:ln>
        </p:spPr>
        <p:txBody>
          <a:bodyPr lIns="22502" tIns="22502" rIns="22502" bIns="22502" anchor="ctr"/>
          <a:lstStyle/>
          <a:p>
            <a:pPr algn="ctr" defTabSz="245359" hangingPunct="0">
              <a:lnSpc>
                <a:spcPts val="1932"/>
              </a:lnSpc>
              <a:defRPr sz="3700">
                <a:solidFill>
                  <a:srgbClr val="F4A74C"/>
                </a:solidFill>
                <a:latin typeface="Consolas"/>
                <a:ea typeface="Consolas"/>
                <a:cs typeface="Consolas"/>
                <a:sym typeface="Consolas"/>
              </a:defRPr>
            </a:pPr>
            <a:endParaRPr sz="1600" kern="0">
              <a:solidFill>
                <a:srgbClr val="F4A74C"/>
              </a:solidFill>
              <a:latin typeface="Consolas"/>
              <a:ea typeface="Consolas"/>
              <a:cs typeface="Consolas"/>
              <a:sym typeface="Consolas"/>
            </a:endParaRPr>
          </a:p>
        </p:txBody>
      </p:sp>
      <p:sp>
        <p:nvSpPr>
          <p:cNvPr id="372" name="Shape 372"/>
          <p:cNvSpPr/>
          <p:nvPr/>
        </p:nvSpPr>
        <p:spPr>
          <a:xfrm>
            <a:off x="6128339" y="1845528"/>
            <a:ext cx="380657" cy="251405"/>
          </a:xfrm>
          <a:prstGeom prst="roundRect">
            <a:avLst>
              <a:gd name="adj" fmla="val 0"/>
            </a:avLst>
          </a:prstGeom>
          <a:solidFill>
            <a:srgbClr val="A6D1FA"/>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600"/>
              </a:lnSpc>
              <a:defRPr sz="3700">
                <a:solidFill>
                  <a:srgbClr val="A6D1FA"/>
                </a:solidFill>
                <a:latin typeface="Consolas"/>
                <a:ea typeface="Consolas"/>
                <a:cs typeface="Consolas"/>
                <a:sym typeface="Consolas"/>
              </a:defRPr>
            </a:lvl1pPr>
          </a:lstStyle>
          <a:p>
            <a:pPr algn="ctr" defTabSz="245359" hangingPunct="0"/>
            <a:endParaRPr kern="0" dirty="0"/>
          </a:p>
        </p:txBody>
      </p:sp>
      <p:sp>
        <p:nvSpPr>
          <p:cNvPr id="373" name="Shape 373"/>
          <p:cNvSpPr>
            <a:spLocks noGrp="1"/>
          </p:cNvSpPr>
          <p:nvPr>
            <p:ph type="sldNum" sz="quarter" idx="2"/>
          </p:nvPr>
        </p:nvSpPr>
        <p:spPr>
          <a:xfrm>
            <a:off x="8765133" y="6319528"/>
            <a:ext cx="155940" cy="30705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latin typeface="Calibri"/>
                <a:ea typeface="Calibri"/>
                <a:cs typeface="Calibri"/>
              </a:rPr>
              <a:pPr/>
              <a:t>119</a:t>
            </a:fld>
            <a:endParaRPr>
              <a:latin typeface="Calibri"/>
              <a:ea typeface="Calibri"/>
              <a:cs typeface="Calibri"/>
            </a:endParaRPr>
          </a:p>
        </p:txBody>
      </p:sp>
      <p:sp>
        <p:nvSpPr>
          <p:cNvPr id="31" name="TextBox 30"/>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Jacob Andreas</a:t>
            </a:r>
            <a:endParaRPr lang="en-US" sz="1200" dirty="0"/>
          </a:p>
        </p:txBody>
      </p:sp>
    </p:spTree>
    <p:extLst>
      <p:ext uri="{BB962C8B-B14F-4D97-AF65-F5344CB8AC3E}">
        <p14:creationId xmlns:p14="http://schemas.microsoft.com/office/powerpoint/2010/main" val="122779251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53977" y="2923400"/>
            <a:ext cx="2657683" cy="2623067"/>
          </a:xfrm>
          <a:prstGeom prst="rect">
            <a:avLst/>
          </a:prstGeom>
        </p:spPr>
      </p:pic>
      <p:sp>
        <p:nvSpPr>
          <p:cNvPr id="2" name="Title 1"/>
          <p:cNvSpPr>
            <a:spLocks noGrp="1"/>
          </p:cNvSpPr>
          <p:nvPr>
            <p:ph type="title"/>
          </p:nvPr>
        </p:nvSpPr>
        <p:spPr>
          <a:xfrm>
            <a:off x="0" y="15193"/>
            <a:ext cx="9144000" cy="1143000"/>
          </a:xfrm>
        </p:spPr>
        <p:txBody>
          <a:bodyPr>
            <a:normAutofit/>
          </a:bodyPr>
          <a:lstStyle/>
          <a:p>
            <a:r>
              <a:rPr lang="en-US" dirty="0" smtClean="0"/>
              <a:t>Why Words and Pictures? 1</a:t>
            </a:r>
            <a:endParaRPr lang="en-US" dirty="0"/>
          </a:p>
        </p:txBody>
      </p:sp>
      <p:sp>
        <p:nvSpPr>
          <p:cNvPr id="6" name="Slide Number Placeholder 5"/>
          <p:cNvSpPr>
            <a:spLocks noGrp="1"/>
          </p:cNvSpPr>
          <p:nvPr>
            <p:ph type="sldNum" sz="quarter" idx="12"/>
          </p:nvPr>
        </p:nvSpPr>
        <p:spPr/>
        <p:txBody>
          <a:bodyPr/>
          <a:lstStyle/>
          <a:p>
            <a:fld id="{C8756881-B0E8-F143-BBCC-9E260CA8BD35}" type="slidenum">
              <a:rPr lang="en-US" smtClean="0"/>
              <a:t>12</a:t>
            </a:fld>
            <a:endParaRPr lang="en-US" dirty="0"/>
          </a:p>
        </p:txBody>
      </p:sp>
      <p:sp>
        <p:nvSpPr>
          <p:cNvPr id="7" name="Content Placeholder 2"/>
          <p:cNvSpPr txBox="1">
            <a:spLocks/>
          </p:cNvSpPr>
          <p:nvPr/>
        </p:nvSpPr>
        <p:spPr>
          <a:xfrm>
            <a:off x="457200" y="1159629"/>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lgn="ctr">
              <a:buFont typeface="Arial"/>
              <a:buNone/>
            </a:pPr>
            <a:r>
              <a:rPr lang="en-US" sz="4000" dirty="0" smtClean="0"/>
              <a:t>Applications</a:t>
            </a:r>
          </a:p>
        </p:txBody>
      </p:sp>
    </p:spTree>
    <p:extLst>
      <p:ext uri="{BB962C8B-B14F-4D97-AF65-F5344CB8AC3E}">
        <p14:creationId xmlns:p14="http://schemas.microsoft.com/office/powerpoint/2010/main" val="577465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p:cNvSpPr>
          <p:nvPr>
            <p:ph type="title"/>
          </p:nvPr>
        </p:nvSpPr>
        <p:spPr>
          <a:xfrm>
            <a:off x="1665387" y="226743"/>
            <a:ext cx="6223110" cy="788296"/>
          </a:xfrm>
          <a:prstGeom prst="rect">
            <a:avLst/>
          </a:prstGeom>
        </p:spPr>
        <p:txBody>
          <a:bodyPr/>
          <a:lstStyle/>
          <a:p>
            <a:r>
              <a:t>Neural module networks</a:t>
            </a:r>
          </a:p>
        </p:txBody>
      </p:sp>
      <p:sp>
        <p:nvSpPr>
          <p:cNvPr id="376" name="Shape 376"/>
          <p:cNvSpPr/>
          <p:nvPr/>
        </p:nvSpPr>
        <p:spPr>
          <a:xfrm>
            <a:off x="1634769" y="1600645"/>
            <a:ext cx="2717412" cy="1472625"/>
          </a:xfrm>
          <a:prstGeom prst="roundRect">
            <a:avLst>
              <a:gd name="adj" fmla="val 8986"/>
            </a:avLst>
          </a:prstGeom>
          <a:solidFill>
            <a:srgbClr val="DCDEE0"/>
          </a:solidFill>
          <a:ln w="3175">
            <a:miter lim="400000"/>
          </a:ln>
        </p:spPr>
        <p:txBody>
          <a:bodyPr lIns="22502" tIns="22502" rIns="22502" bIns="22502" anchor="ctr"/>
          <a:lstStyle/>
          <a:p>
            <a:pPr algn="ctr" defTabSz="245359" hangingPunct="0">
              <a:defRPr sz="5200" i="1"/>
            </a:pPr>
            <a:endParaRPr sz="2200" i="1" kern="0">
              <a:solidFill>
                <a:srgbClr val="000000"/>
              </a:solidFill>
              <a:latin typeface="Calibri"/>
              <a:ea typeface="Calibri"/>
              <a:cs typeface="Calibri"/>
              <a:sym typeface="Calibri"/>
            </a:endParaRPr>
          </a:p>
        </p:txBody>
      </p:sp>
      <p:sp>
        <p:nvSpPr>
          <p:cNvPr id="377" name="Shape 377"/>
          <p:cNvSpPr/>
          <p:nvPr/>
        </p:nvSpPr>
        <p:spPr>
          <a:xfrm>
            <a:off x="1634769" y="1600645"/>
            <a:ext cx="2717412" cy="1472625"/>
          </a:xfrm>
          <a:prstGeom prst="roundRect">
            <a:avLst>
              <a:gd name="adj" fmla="val 8986"/>
            </a:avLst>
          </a:prstGeom>
          <a:ln w="3175">
            <a:miter lim="400000"/>
          </a:ln>
          <a:extLst>
            <a:ext uri="{C572A759-6A51-4108-AA02-DFA0A04FC94B}">
              <ma14:wrappingTextBoxFlag xmlns:ma14="http://schemas.microsoft.com/office/mac/drawingml/2011/main" val="1"/>
            </a:ext>
          </a:extLst>
        </p:spPr>
        <p:txBody>
          <a:bodyPr lIns="22502" tIns="22502" rIns="22502" bIns="22502" anchor="ctr"/>
          <a:lstStyle/>
          <a:p>
            <a:pPr algn="ctr" defTabSz="245359" hangingPunct="0">
              <a:defRPr sz="5200" i="1"/>
            </a:pPr>
            <a:r>
              <a:rPr sz="2200" i="1" kern="0">
                <a:solidFill>
                  <a:srgbClr val="000000"/>
                </a:solidFill>
                <a:latin typeface="Calibri"/>
                <a:ea typeface="Calibri"/>
                <a:cs typeface="Calibri"/>
                <a:sym typeface="Calibri"/>
              </a:rPr>
              <a:t>Is there a red shape </a:t>
            </a:r>
            <a:br>
              <a:rPr sz="2200" i="1" kern="0">
                <a:solidFill>
                  <a:srgbClr val="000000"/>
                </a:solidFill>
                <a:latin typeface="Calibri"/>
                <a:ea typeface="Calibri"/>
                <a:cs typeface="Calibri"/>
                <a:sym typeface="Calibri"/>
              </a:rPr>
            </a:br>
            <a:r>
              <a:rPr sz="2200" i="1" kern="0">
                <a:solidFill>
                  <a:srgbClr val="000000"/>
                </a:solidFill>
                <a:latin typeface="Calibri"/>
                <a:ea typeface="Calibri"/>
                <a:cs typeface="Calibri"/>
                <a:sym typeface="Calibri"/>
              </a:rPr>
              <a:t>above a circle?</a:t>
            </a:r>
          </a:p>
        </p:txBody>
      </p:sp>
      <p:grpSp>
        <p:nvGrpSpPr>
          <p:cNvPr id="459" name="Group 459"/>
          <p:cNvGrpSpPr/>
          <p:nvPr/>
        </p:nvGrpSpPr>
        <p:grpSpPr>
          <a:xfrm>
            <a:off x="1626191" y="3643341"/>
            <a:ext cx="2734568" cy="2453621"/>
            <a:chOff x="0" y="0"/>
            <a:chExt cx="7292181" cy="4907240"/>
          </a:xfrm>
        </p:grpSpPr>
        <p:sp>
          <p:nvSpPr>
            <p:cNvPr id="378" name="Shape 378"/>
            <p:cNvSpPr/>
            <p:nvPr/>
          </p:nvSpPr>
          <p:spPr>
            <a:xfrm>
              <a:off x="0" y="0"/>
              <a:ext cx="7292182" cy="4907241"/>
            </a:xfrm>
            <a:prstGeom prst="roundRect">
              <a:avLst>
                <a:gd name="adj" fmla="val 3775"/>
              </a:avLst>
            </a:prstGeom>
            <a:noFill/>
            <a:ln w="127000" cap="flat">
              <a:solidFill>
                <a:srgbClr val="DCDEE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79" name="Shape 379"/>
            <p:cNvSpPr/>
            <p:nvPr/>
          </p:nvSpPr>
          <p:spPr>
            <a:xfrm>
              <a:off x="457974" y="606107"/>
              <a:ext cx="1827027" cy="904994"/>
            </a:xfrm>
            <a:prstGeom prst="roundRect">
              <a:avLst>
                <a:gd name="adj" fmla="val 0"/>
              </a:avLst>
            </a:prstGeom>
            <a:solidFill>
              <a:srgbClr val="F5D32A"/>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latin typeface="Consolas"/>
                  <a:ea typeface="Consolas"/>
                  <a:cs typeface="Consolas"/>
                  <a:sym typeface="Consolas"/>
                </a:defRPr>
              </a:lvl1pPr>
            </a:lstStyle>
            <a:p>
              <a:pPr algn="ctr" defTabSz="245359" hangingPunct="0"/>
              <a:r>
                <a:rPr sz="1200" kern="0" dirty="0">
                  <a:solidFill>
                    <a:srgbClr val="000000"/>
                  </a:solidFill>
                </a:rPr>
                <a:t>red</a:t>
              </a:r>
            </a:p>
          </p:txBody>
        </p:sp>
        <p:sp>
          <p:nvSpPr>
            <p:cNvPr id="380" name="Shape 380"/>
            <p:cNvSpPr/>
            <p:nvPr/>
          </p:nvSpPr>
          <p:spPr>
            <a:xfrm>
              <a:off x="457974" y="2058273"/>
              <a:ext cx="1827027" cy="904995"/>
            </a:xfrm>
            <a:prstGeom prst="roundRect">
              <a:avLst>
                <a:gd name="adj" fmla="val 0"/>
              </a:avLst>
            </a:prstGeom>
            <a:solidFill>
              <a:srgbClr val="F4A74C"/>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latin typeface="Consolas"/>
                  <a:ea typeface="Consolas"/>
                  <a:cs typeface="Consolas"/>
                  <a:sym typeface="Consolas"/>
                </a:defRPr>
              </a:lvl1pPr>
            </a:lstStyle>
            <a:p>
              <a:pPr algn="ctr" defTabSz="245359" hangingPunct="0"/>
              <a:r>
                <a:rPr sz="1200" kern="0" dirty="0">
                  <a:solidFill>
                    <a:srgbClr val="000000"/>
                  </a:solidFill>
                </a:rPr>
                <a:t>exists</a:t>
              </a:r>
            </a:p>
          </p:txBody>
        </p:sp>
        <p:sp>
          <p:nvSpPr>
            <p:cNvPr id="381" name="Shape 381"/>
            <p:cNvSpPr/>
            <p:nvPr/>
          </p:nvSpPr>
          <p:spPr>
            <a:xfrm>
              <a:off x="687969" y="481503"/>
              <a:ext cx="458987" cy="135267"/>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2" name="Shape 382"/>
            <p:cNvSpPr/>
            <p:nvPr/>
          </p:nvSpPr>
          <p:spPr>
            <a:xfrm>
              <a:off x="1596019" y="481503"/>
              <a:ext cx="458987" cy="135267"/>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3" name="Shape 383"/>
            <p:cNvSpPr/>
            <p:nvPr/>
          </p:nvSpPr>
          <p:spPr>
            <a:xfrm>
              <a:off x="687969" y="1943973"/>
              <a:ext cx="458987" cy="135267"/>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4" name="Shape 384"/>
            <p:cNvSpPr/>
            <p:nvPr/>
          </p:nvSpPr>
          <p:spPr>
            <a:xfrm>
              <a:off x="1596019" y="1943973"/>
              <a:ext cx="458987" cy="135267"/>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5" name="Shape 385"/>
            <p:cNvSpPr/>
            <p:nvPr/>
          </p:nvSpPr>
          <p:spPr>
            <a:xfrm>
              <a:off x="5488901" y="1818620"/>
              <a:ext cx="1632007" cy="1270001"/>
            </a:xfrm>
            <a:prstGeom prst="roundRect">
              <a:avLst>
                <a:gd name="adj" fmla="val 20839"/>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defRPr sz="5200" i="1"/>
              </a:lvl1pPr>
            </a:lstStyle>
            <a:p>
              <a:pPr algn="ctr" defTabSz="245359" hangingPunct="0"/>
              <a:r>
                <a:rPr sz="1200" kern="0">
                  <a:solidFill>
                    <a:srgbClr val="000000"/>
                  </a:solidFill>
                  <a:latin typeface="Calibri"/>
                  <a:ea typeface="Calibri"/>
                  <a:cs typeface="Calibri"/>
                  <a:sym typeface="Calibri"/>
                </a:rPr>
                <a:t>true</a:t>
              </a:r>
            </a:p>
          </p:txBody>
        </p:sp>
        <p:grpSp>
          <p:nvGrpSpPr>
            <p:cNvPr id="392" name="Group 392"/>
            <p:cNvGrpSpPr/>
            <p:nvPr/>
          </p:nvGrpSpPr>
          <p:grpSpPr>
            <a:xfrm>
              <a:off x="2759673" y="438492"/>
              <a:ext cx="1116511" cy="1115620"/>
              <a:chOff x="0" y="0"/>
              <a:chExt cx="1116509" cy="1115618"/>
            </a:xfrm>
          </p:grpSpPr>
          <p:sp>
            <p:nvSpPr>
              <p:cNvPr id="386" name="Shape 386"/>
              <p:cNvSpPr/>
              <p:nvPr/>
            </p:nvSpPr>
            <p:spPr>
              <a:xfrm>
                <a:off x="0" y="0"/>
                <a:ext cx="1116510" cy="1115619"/>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7" name="Shape 387"/>
              <p:cNvSpPr/>
              <p:nvPr/>
            </p:nvSpPr>
            <p:spPr>
              <a:xfrm>
                <a:off x="441882" y="441437"/>
                <a:ext cx="232745" cy="232745"/>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8" name="Shape 388"/>
              <p:cNvSpPr/>
              <p:nvPr/>
            </p:nvSpPr>
            <p:spPr>
              <a:xfrm>
                <a:off x="818927" y="826240"/>
                <a:ext cx="232745" cy="232745"/>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89" name="Shape 389"/>
              <p:cNvSpPr/>
              <p:nvPr/>
            </p:nvSpPr>
            <p:spPr>
              <a:xfrm>
                <a:off x="818927" y="441437"/>
                <a:ext cx="232745" cy="232745"/>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90" name="Shape 390"/>
              <p:cNvSpPr/>
              <p:nvPr/>
            </p:nvSpPr>
            <p:spPr>
              <a:xfrm>
                <a:off x="63286" y="826240"/>
                <a:ext cx="232745" cy="232745"/>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91" name="Shape 391"/>
              <p:cNvSpPr/>
              <p:nvPr/>
            </p:nvSpPr>
            <p:spPr>
              <a:xfrm>
                <a:off x="423524" y="68161"/>
                <a:ext cx="269462" cy="2327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3" name="Shape 393"/>
            <p:cNvSpPr/>
            <p:nvPr/>
          </p:nvSpPr>
          <p:spPr>
            <a:xfrm>
              <a:off x="4390507" y="1655147"/>
              <a:ext cx="802383" cy="1495267"/>
            </a:xfrm>
            <a:prstGeom prst="roundRect">
              <a:avLst>
                <a:gd name="adj" fmla="val 39758"/>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gn="l">
                <a:defRPr sz="7000"/>
              </a:lvl1pPr>
            </a:lstStyle>
            <a:p>
              <a:pPr defTabSz="245359" hangingPunct="0"/>
              <a:r>
                <a:rPr sz="1200" kern="0">
                  <a:solidFill>
                    <a:srgbClr val="000000"/>
                  </a:solidFill>
                  <a:latin typeface="Calibri"/>
                  <a:ea typeface="Calibri"/>
                  <a:cs typeface="Calibri"/>
                  <a:sym typeface="Calibri"/>
                </a:rPr>
                <a:t>↦</a:t>
              </a:r>
            </a:p>
          </p:txBody>
        </p:sp>
        <p:sp>
          <p:nvSpPr>
            <p:cNvPr id="394" name="Shape 394"/>
            <p:cNvSpPr/>
            <p:nvPr/>
          </p:nvSpPr>
          <p:spPr>
            <a:xfrm>
              <a:off x="4390507" y="110394"/>
              <a:ext cx="802383" cy="1495268"/>
            </a:xfrm>
            <a:prstGeom prst="roundRect">
              <a:avLst>
                <a:gd name="adj" fmla="val 39758"/>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gn="l">
                <a:defRPr sz="7000"/>
              </a:lvl1pPr>
            </a:lstStyle>
            <a:p>
              <a:pPr defTabSz="245359" hangingPunct="0"/>
              <a:r>
                <a:rPr sz="1200" kern="0">
                  <a:solidFill>
                    <a:srgbClr val="000000"/>
                  </a:solidFill>
                  <a:latin typeface="Calibri"/>
                  <a:ea typeface="Calibri"/>
                  <a:cs typeface="Calibri"/>
                  <a:sym typeface="Calibri"/>
                </a:rPr>
                <a:t>↦</a:t>
              </a:r>
            </a:p>
          </p:txBody>
        </p:sp>
        <p:sp>
          <p:nvSpPr>
            <p:cNvPr id="395" name="Shape 395"/>
            <p:cNvSpPr/>
            <p:nvPr/>
          </p:nvSpPr>
          <p:spPr>
            <a:xfrm>
              <a:off x="483374" y="3568000"/>
              <a:ext cx="1827027" cy="904994"/>
            </a:xfrm>
            <a:prstGeom prst="roundRect">
              <a:avLst>
                <a:gd name="adj" fmla="val 0"/>
              </a:avLst>
            </a:prstGeom>
            <a:solidFill>
              <a:srgbClr val="8DCB69"/>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latin typeface="Consolas"/>
                  <a:ea typeface="Consolas"/>
                  <a:cs typeface="Consolas"/>
                  <a:sym typeface="Consolas"/>
                </a:defRPr>
              </a:lvl1pPr>
            </a:lstStyle>
            <a:p>
              <a:pPr algn="ctr" defTabSz="245359" hangingPunct="0"/>
              <a:r>
                <a:rPr sz="1200" kern="0" dirty="0">
                  <a:solidFill>
                    <a:srgbClr val="000000"/>
                  </a:solidFill>
                </a:rPr>
                <a:t>above</a:t>
              </a:r>
            </a:p>
          </p:txBody>
        </p:sp>
        <p:sp>
          <p:nvSpPr>
            <p:cNvPr id="396" name="Shape 396"/>
            <p:cNvSpPr/>
            <p:nvPr/>
          </p:nvSpPr>
          <p:spPr>
            <a:xfrm>
              <a:off x="713369" y="3453700"/>
              <a:ext cx="458987" cy="135266"/>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97" name="Shape 397"/>
            <p:cNvSpPr/>
            <p:nvPr/>
          </p:nvSpPr>
          <p:spPr>
            <a:xfrm>
              <a:off x="1621419" y="3453700"/>
              <a:ext cx="458987" cy="135266"/>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398" name="Shape 398"/>
            <p:cNvSpPr/>
            <p:nvPr/>
          </p:nvSpPr>
          <p:spPr>
            <a:xfrm>
              <a:off x="4415907" y="3164873"/>
              <a:ext cx="802383" cy="1495267"/>
            </a:xfrm>
            <a:prstGeom prst="roundRect">
              <a:avLst>
                <a:gd name="adj" fmla="val 39758"/>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gn="l">
                <a:defRPr sz="7000"/>
              </a:lvl1pPr>
            </a:lstStyle>
            <a:p>
              <a:pPr defTabSz="245359" hangingPunct="0"/>
              <a:r>
                <a:rPr sz="1200" kern="0">
                  <a:solidFill>
                    <a:srgbClr val="000000"/>
                  </a:solidFill>
                  <a:latin typeface="Calibri"/>
                  <a:ea typeface="Calibri"/>
                  <a:cs typeface="Calibri"/>
                  <a:sym typeface="Calibri"/>
                </a:rPr>
                <a:t>↦</a:t>
              </a:r>
            </a:p>
          </p:txBody>
        </p:sp>
        <p:grpSp>
          <p:nvGrpSpPr>
            <p:cNvPr id="413" name="Group 413"/>
            <p:cNvGrpSpPr/>
            <p:nvPr/>
          </p:nvGrpSpPr>
          <p:grpSpPr>
            <a:xfrm>
              <a:off x="5802386" y="454569"/>
              <a:ext cx="1085075" cy="1083466"/>
              <a:chOff x="0" y="-1004"/>
              <a:chExt cx="1085074" cy="1083464"/>
            </a:xfrm>
          </p:grpSpPr>
          <p:sp>
            <p:nvSpPr>
              <p:cNvPr id="399" name="Shape 399"/>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0" name="Shape 400"/>
              <p:cNvSpPr/>
              <p:nvPr/>
            </p:nvSpPr>
            <p:spPr>
              <a:xfrm>
                <a:off x="733041" y="353982"/>
                <a:ext cx="352034" cy="377745"/>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1" name="Shape 401"/>
              <p:cNvSpPr/>
              <p:nvPr/>
            </p:nvSpPr>
            <p:spPr>
              <a:xfrm>
                <a:off x="735569" y="726061"/>
                <a:ext cx="349506"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2" name="Shape 402"/>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3" name="Shape 403"/>
              <p:cNvSpPr/>
              <p:nvPr/>
            </p:nvSpPr>
            <p:spPr>
              <a:xfrm>
                <a:off x="351378" y="355446"/>
                <a:ext cx="382794" cy="372289"/>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4" name="Shape 404"/>
              <p:cNvSpPr/>
              <p:nvPr/>
            </p:nvSpPr>
            <p:spPr>
              <a:xfrm>
                <a:off x="351259" y="-1005"/>
                <a:ext cx="383032" cy="356532"/>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5" name="Shape 405"/>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6" name="Shape 406"/>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7" name="Shape 407"/>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8" name="Shape 408"/>
              <p:cNvSpPr/>
              <p:nvPr/>
            </p:nvSpPr>
            <p:spPr>
              <a:xfrm>
                <a:off x="429725" y="428179"/>
                <a:ext cx="226101" cy="226101"/>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09" name="Shape 409"/>
              <p:cNvSpPr/>
              <p:nvPr/>
            </p:nvSpPr>
            <p:spPr>
              <a:xfrm>
                <a:off x="796007" y="801998"/>
                <a:ext cx="226102" cy="226102"/>
              </a:xfrm>
              <a:prstGeom prst="ellipse">
                <a:avLst/>
              </a:prstGeom>
              <a:solidFill>
                <a:schemeClr val="accent1">
                  <a:hueOff val="273561"/>
                  <a:satOff val="2937"/>
                  <a:lumOff val="-2223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0" name="Shape 410"/>
              <p:cNvSpPr/>
              <p:nvPr/>
            </p:nvSpPr>
            <p:spPr>
              <a:xfrm>
                <a:off x="796007" y="428179"/>
                <a:ext cx="226102" cy="226101"/>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1" name="Shape 411"/>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2" name="Shape 412"/>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28" name="Group 428"/>
            <p:cNvGrpSpPr/>
            <p:nvPr/>
          </p:nvGrpSpPr>
          <p:grpSpPr>
            <a:xfrm>
              <a:off x="2775391" y="1969038"/>
              <a:ext cx="1085075" cy="1083465"/>
              <a:chOff x="0" y="-1004"/>
              <a:chExt cx="1085074" cy="1083464"/>
            </a:xfrm>
          </p:grpSpPr>
          <p:sp>
            <p:nvSpPr>
              <p:cNvPr id="414" name="Shape 414"/>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5" name="Shape 415"/>
              <p:cNvSpPr/>
              <p:nvPr/>
            </p:nvSpPr>
            <p:spPr>
              <a:xfrm>
                <a:off x="733041" y="353982"/>
                <a:ext cx="352034" cy="377745"/>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6" name="Shape 416"/>
              <p:cNvSpPr/>
              <p:nvPr/>
            </p:nvSpPr>
            <p:spPr>
              <a:xfrm>
                <a:off x="735569" y="726061"/>
                <a:ext cx="349506" cy="356399"/>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7" name="Shape 417"/>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8" name="Shape 418"/>
              <p:cNvSpPr/>
              <p:nvPr/>
            </p:nvSpPr>
            <p:spPr>
              <a:xfrm>
                <a:off x="351378" y="355446"/>
                <a:ext cx="382794" cy="372289"/>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19" name="Shape 419"/>
              <p:cNvSpPr/>
              <p:nvPr/>
            </p:nvSpPr>
            <p:spPr>
              <a:xfrm>
                <a:off x="351259" y="-1005"/>
                <a:ext cx="383032" cy="356532"/>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0" name="Shape 420"/>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1" name="Shape 421"/>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2" name="Shape 422"/>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3" name="Shape 423"/>
              <p:cNvSpPr/>
              <p:nvPr/>
            </p:nvSpPr>
            <p:spPr>
              <a:xfrm>
                <a:off x="429725" y="428179"/>
                <a:ext cx="226101" cy="226101"/>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4" name="Shape 424"/>
              <p:cNvSpPr/>
              <p:nvPr/>
            </p:nvSpPr>
            <p:spPr>
              <a:xfrm>
                <a:off x="796007" y="801998"/>
                <a:ext cx="226102" cy="226102"/>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5" name="Shape 425"/>
              <p:cNvSpPr/>
              <p:nvPr/>
            </p:nvSpPr>
            <p:spPr>
              <a:xfrm>
                <a:off x="796007" y="428179"/>
                <a:ext cx="226102" cy="226101"/>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6" name="Shape 426"/>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27" name="Shape 427"/>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hueOff val="-522602"/>
                  <a:satOff val="-6700"/>
                  <a:lumOff val="-22320"/>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43" name="Group 443"/>
            <p:cNvGrpSpPr/>
            <p:nvPr/>
          </p:nvGrpSpPr>
          <p:grpSpPr>
            <a:xfrm>
              <a:off x="2775391" y="3421614"/>
              <a:ext cx="1085075" cy="1083465"/>
              <a:chOff x="0" y="-1004"/>
              <a:chExt cx="1085074" cy="1083464"/>
            </a:xfrm>
          </p:grpSpPr>
          <p:sp>
            <p:nvSpPr>
              <p:cNvPr id="429" name="Shape 429"/>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0" name="Shape 430"/>
              <p:cNvSpPr/>
              <p:nvPr/>
            </p:nvSpPr>
            <p:spPr>
              <a:xfrm>
                <a:off x="733041" y="353982"/>
                <a:ext cx="352034" cy="377745"/>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1" name="Shape 431"/>
              <p:cNvSpPr/>
              <p:nvPr/>
            </p:nvSpPr>
            <p:spPr>
              <a:xfrm>
                <a:off x="735569" y="726061"/>
                <a:ext cx="349506" cy="356399"/>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2" name="Shape 432"/>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3" name="Shape 433"/>
              <p:cNvSpPr/>
              <p:nvPr/>
            </p:nvSpPr>
            <p:spPr>
              <a:xfrm>
                <a:off x="351378" y="355446"/>
                <a:ext cx="382794" cy="372289"/>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4" name="Shape 434"/>
              <p:cNvSpPr/>
              <p:nvPr/>
            </p:nvSpPr>
            <p:spPr>
              <a:xfrm>
                <a:off x="351259" y="-1005"/>
                <a:ext cx="383032" cy="356532"/>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5" name="Shape 435"/>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6" name="Shape 436"/>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7" name="Shape 437"/>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8" name="Shape 438"/>
              <p:cNvSpPr/>
              <p:nvPr/>
            </p:nvSpPr>
            <p:spPr>
              <a:xfrm>
                <a:off x="429725" y="428179"/>
                <a:ext cx="226101" cy="226101"/>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39" name="Shape 439"/>
              <p:cNvSpPr/>
              <p:nvPr/>
            </p:nvSpPr>
            <p:spPr>
              <a:xfrm>
                <a:off x="796007" y="801998"/>
                <a:ext cx="226102" cy="226102"/>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0" name="Shape 440"/>
              <p:cNvSpPr/>
              <p:nvPr/>
            </p:nvSpPr>
            <p:spPr>
              <a:xfrm>
                <a:off x="796007" y="428179"/>
                <a:ext cx="226102" cy="226101"/>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1" name="Shape 441"/>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2" name="Shape 442"/>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hueOff val="-522602"/>
                  <a:satOff val="-6700"/>
                  <a:lumOff val="-22320"/>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458" name="Group 458"/>
            <p:cNvGrpSpPr/>
            <p:nvPr/>
          </p:nvGrpSpPr>
          <p:grpSpPr>
            <a:xfrm>
              <a:off x="5802386" y="3478764"/>
              <a:ext cx="1085075" cy="1083465"/>
              <a:chOff x="0" y="-1004"/>
              <a:chExt cx="1085074" cy="1083464"/>
            </a:xfrm>
          </p:grpSpPr>
          <p:sp>
            <p:nvSpPr>
              <p:cNvPr id="444" name="Shape 444"/>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5" name="Shape 445"/>
              <p:cNvSpPr/>
              <p:nvPr/>
            </p:nvSpPr>
            <p:spPr>
              <a:xfrm>
                <a:off x="733041" y="353982"/>
                <a:ext cx="352034" cy="377745"/>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6" name="Shape 446"/>
              <p:cNvSpPr/>
              <p:nvPr/>
            </p:nvSpPr>
            <p:spPr>
              <a:xfrm>
                <a:off x="735569" y="726061"/>
                <a:ext cx="349506"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7" name="Shape 447"/>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8" name="Shape 448"/>
              <p:cNvSpPr/>
              <p:nvPr/>
            </p:nvSpPr>
            <p:spPr>
              <a:xfrm>
                <a:off x="351378" y="355446"/>
                <a:ext cx="382794" cy="37228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49" name="Shape 449"/>
              <p:cNvSpPr/>
              <p:nvPr/>
            </p:nvSpPr>
            <p:spPr>
              <a:xfrm>
                <a:off x="351259" y="-1005"/>
                <a:ext cx="383032" cy="356532"/>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0" name="Shape 450"/>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1" name="Shape 451"/>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2" name="Shape 452"/>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3" name="Shape 453"/>
              <p:cNvSpPr/>
              <p:nvPr/>
            </p:nvSpPr>
            <p:spPr>
              <a:xfrm>
                <a:off x="429725" y="428179"/>
                <a:ext cx="226101" cy="226101"/>
              </a:xfrm>
              <a:prstGeom prst="ellipse">
                <a:avLst/>
              </a:prstGeom>
              <a:solidFill>
                <a:schemeClr val="accent5">
                  <a:hueOff val="-522602"/>
                  <a:satOff val="-6700"/>
                  <a:lumOff val="-22320"/>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4" name="Shape 454"/>
              <p:cNvSpPr/>
              <p:nvPr/>
            </p:nvSpPr>
            <p:spPr>
              <a:xfrm>
                <a:off x="796007" y="801998"/>
                <a:ext cx="226102" cy="226102"/>
              </a:xfrm>
              <a:prstGeom prst="ellipse">
                <a:avLst/>
              </a:prstGeom>
              <a:solidFill>
                <a:schemeClr val="accent1">
                  <a:hueOff val="273561"/>
                  <a:satOff val="2937"/>
                  <a:lumOff val="-2223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5" name="Shape 455"/>
              <p:cNvSpPr/>
              <p:nvPr/>
            </p:nvSpPr>
            <p:spPr>
              <a:xfrm>
                <a:off x="796007" y="428179"/>
                <a:ext cx="226102" cy="226101"/>
              </a:xfrm>
              <a:prstGeom prst="rect">
                <a:avLst/>
              </a:prstGeom>
              <a:solidFill>
                <a:schemeClr val="accent2"/>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6" name="Shape 456"/>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57" name="Shape 457"/>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sp>
        <p:nvSpPr>
          <p:cNvPr id="460" name="Shape 460"/>
          <p:cNvSpPr>
            <a:spLocks noGrp="1"/>
          </p:cNvSpPr>
          <p:nvPr>
            <p:ph type="sldNum" sz="quarter" idx="2"/>
          </p:nvPr>
        </p:nvSpPr>
        <p:spPr>
          <a:xfrm>
            <a:off x="8765133" y="6319528"/>
            <a:ext cx="155940" cy="30705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latin typeface="Calibri"/>
                <a:ea typeface="Calibri"/>
                <a:cs typeface="Calibri"/>
              </a:rPr>
              <a:pPr/>
              <a:t>120</a:t>
            </a:fld>
            <a:endParaRPr>
              <a:latin typeface="Calibri"/>
              <a:ea typeface="Calibri"/>
              <a:cs typeface="Calibri"/>
            </a:endParaRPr>
          </a:p>
        </p:txBody>
      </p:sp>
      <p:sp>
        <p:nvSpPr>
          <p:cNvPr id="88" name="TextBox 87"/>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Jacob Andreas</a:t>
            </a:r>
            <a:endParaRPr lang="en-US" sz="1200" dirty="0"/>
          </a:p>
        </p:txBody>
      </p:sp>
    </p:spTree>
    <p:extLst>
      <p:ext uri="{BB962C8B-B14F-4D97-AF65-F5344CB8AC3E}">
        <p14:creationId xmlns:p14="http://schemas.microsoft.com/office/powerpoint/2010/main" val="4073592133"/>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p:cNvSpPr>
          <p:nvPr>
            <p:ph type="title"/>
          </p:nvPr>
        </p:nvSpPr>
        <p:spPr>
          <a:xfrm>
            <a:off x="1665387" y="226743"/>
            <a:ext cx="6223110" cy="788296"/>
          </a:xfrm>
          <a:prstGeom prst="rect">
            <a:avLst/>
          </a:prstGeom>
        </p:spPr>
        <p:txBody>
          <a:bodyPr/>
          <a:lstStyle/>
          <a:p>
            <a:r>
              <a:t>Neural module networks</a:t>
            </a:r>
          </a:p>
        </p:txBody>
      </p:sp>
      <p:sp>
        <p:nvSpPr>
          <p:cNvPr id="465" name="Shape 465"/>
          <p:cNvSpPr/>
          <p:nvPr/>
        </p:nvSpPr>
        <p:spPr>
          <a:xfrm>
            <a:off x="1634769" y="1600645"/>
            <a:ext cx="2717412" cy="1472625"/>
          </a:xfrm>
          <a:prstGeom prst="roundRect">
            <a:avLst>
              <a:gd name="adj" fmla="val 8986"/>
            </a:avLst>
          </a:prstGeom>
          <a:solidFill>
            <a:srgbClr val="DCDEE0"/>
          </a:solidFill>
          <a:ln w="3175">
            <a:miter lim="400000"/>
          </a:ln>
        </p:spPr>
        <p:txBody>
          <a:bodyPr lIns="22502" tIns="22502" rIns="22502" bIns="22502" anchor="ctr"/>
          <a:lstStyle/>
          <a:p>
            <a:pPr algn="ctr" defTabSz="245359" hangingPunct="0">
              <a:defRPr sz="5200" i="1"/>
            </a:pPr>
            <a:endParaRPr sz="2200" i="1" kern="0">
              <a:solidFill>
                <a:srgbClr val="000000"/>
              </a:solidFill>
              <a:latin typeface="Calibri"/>
              <a:ea typeface="Calibri"/>
              <a:cs typeface="Calibri"/>
              <a:sym typeface="Calibri"/>
            </a:endParaRPr>
          </a:p>
        </p:txBody>
      </p:sp>
      <p:sp>
        <p:nvSpPr>
          <p:cNvPr id="466" name="Shape 466"/>
          <p:cNvSpPr/>
          <p:nvPr/>
        </p:nvSpPr>
        <p:spPr>
          <a:xfrm>
            <a:off x="1634769" y="1600645"/>
            <a:ext cx="2717412" cy="1472625"/>
          </a:xfrm>
          <a:prstGeom prst="roundRect">
            <a:avLst>
              <a:gd name="adj" fmla="val 8986"/>
            </a:avLst>
          </a:prstGeom>
          <a:ln w="3175">
            <a:miter lim="400000"/>
          </a:ln>
          <a:extLst>
            <a:ext uri="{C572A759-6A51-4108-AA02-DFA0A04FC94B}">
              <ma14:wrappingTextBoxFlag xmlns:ma14="http://schemas.microsoft.com/office/mac/drawingml/2011/main" val="1"/>
            </a:ext>
          </a:extLst>
        </p:spPr>
        <p:txBody>
          <a:bodyPr lIns="22502" tIns="22502" rIns="22502" bIns="22502" anchor="ctr"/>
          <a:lstStyle/>
          <a:p>
            <a:pPr algn="ctr" defTabSz="245359" hangingPunct="0">
              <a:defRPr sz="5200" i="1"/>
            </a:pPr>
            <a:r>
              <a:rPr sz="2200" i="1" kern="0">
                <a:solidFill>
                  <a:srgbClr val="000000"/>
                </a:solidFill>
                <a:latin typeface="Calibri"/>
                <a:ea typeface="Calibri"/>
                <a:cs typeface="Calibri"/>
                <a:sym typeface="Calibri"/>
              </a:rPr>
              <a:t>Is there a red shape </a:t>
            </a:r>
            <a:br>
              <a:rPr sz="2200" i="1" kern="0">
                <a:solidFill>
                  <a:srgbClr val="000000"/>
                </a:solidFill>
                <a:latin typeface="Calibri"/>
                <a:ea typeface="Calibri"/>
                <a:cs typeface="Calibri"/>
                <a:sym typeface="Calibri"/>
              </a:rPr>
            </a:br>
            <a:r>
              <a:rPr sz="2200" i="1" kern="0">
                <a:solidFill>
                  <a:srgbClr val="000000"/>
                </a:solidFill>
                <a:latin typeface="Calibri"/>
                <a:ea typeface="Calibri"/>
                <a:cs typeface="Calibri"/>
                <a:sym typeface="Calibri"/>
              </a:rPr>
              <a:t>above a circle?</a:t>
            </a:r>
          </a:p>
        </p:txBody>
      </p:sp>
      <p:grpSp>
        <p:nvGrpSpPr>
          <p:cNvPr id="548" name="Group 548"/>
          <p:cNvGrpSpPr/>
          <p:nvPr/>
        </p:nvGrpSpPr>
        <p:grpSpPr>
          <a:xfrm>
            <a:off x="1626191" y="3643341"/>
            <a:ext cx="2734568" cy="2453621"/>
            <a:chOff x="0" y="0"/>
            <a:chExt cx="7292181" cy="4907240"/>
          </a:xfrm>
        </p:grpSpPr>
        <p:sp>
          <p:nvSpPr>
            <p:cNvPr id="467" name="Shape 467"/>
            <p:cNvSpPr/>
            <p:nvPr/>
          </p:nvSpPr>
          <p:spPr>
            <a:xfrm>
              <a:off x="0" y="0"/>
              <a:ext cx="7292182" cy="4907241"/>
            </a:xfrm>
            <a:prstGeom prst="roundRect">
              <a:avLst>
                <a:gd name="adj" fmla="val 3775"/>
              </a:avLst>
            </a:prstGeom>
            <a:noFill/>
            <a:ln w="127000" cap="flat">
              <a:solidFill>
                <a:srgbClr val="DCDEE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68" name="Shape 468"/>
            <p:cNvSpPr/>
            <p:nvPr/>
          </p:nvSpPr>
          <p:spPr>
            <a:xfrm>
              <a:off x="457974" y="606107"/>
              <a:ext cx="1827027" cy="904994"/>
            </a:xfrm>
            <a:prstGeom prst="roundRect">
              <a:avLst>
                <a:gd name="adj" fmla="val 0"/>
              </a:avLst>
            </a:prstGeom>
            <a:solidFill>
              <a:srgbClr val="F5D32A"/>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red</a:t>
              </a:r>
            </a:p>
          </p:txBody>
        </p:sp>
        <p:sp>
          <p:nvSpPr>
            <p:cNvPr id="469" name="Shape 469"/>
            <p:cNvSpPr/>
            <p:nvPr/>
          </p:nvSpPr>
          <p:spPr>
            <a:xfrm>
              <a:off x="457974" y="2058273"/>
              <a:ext cx="1827027" cy="904995"/>
            </a:xfrm>
            <a:prstGeom prst="roundRect">
              <a:avLst>
                <a:gd name="adj" fmla="val 0"/>
              </a:avLst>
            </a:prstGeom>
            <a:solidFill>
              <a:srgbClr val="F4A74C"/>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exists</a:t>
              </a:r>
            </a:p>
          </p:txBody>
        </p:sp>
        <p:sp>
          <p:nvSpPr>
            <p:cNvPr id="470" name="Shape 470"/>
            <p:cNvSpPr/>
            <p:nvPr/>
          </p:nvSpPr>
          <p:spPr>
            <a:xfrm>
              <a:off x="687969" y="481503"/>
              <a:ext cx="458987" cy="135267"/>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1" name="Shape 471"/>
            <p:cNvSpPr/>
            <p:nvPr/>
          </p:nvSpPr>
          <p:spPr>
            <a:xfrm>
              <a:off x="1596019" y="481503"/>
              <a:ext cx="458987" cy="135267"/>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2" name="Shape 472"/>
            <p:cNvSpPr/>
            <p:nvPr/>
          </p:nvSpPr>
          <p:spPr>
            <a:xfrm>
              <a:off x="687969" y="1943973"/>
              <a:ext cx="458987" cy="135267"/>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3" name="Shape 473"/>
            <p:cNvSpPr/>
            <p:nvPr/>
          </p:nvSpPr>
          <p:spPr>
            <a:xfrm>
              <a:off x="1596019" y="1943973"/>
              <a:ext cx="458987" cy="135267"/>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4" name="Shape 474"/>
            <p:cNvSpPr/>
            <p:nvPr/>
          </p:nvSpPr>
          <p:spPr>
            <a:xfrm>
              <a:off x="5488901" y="1818620"/>
              <a:ext cx="1632007" cy="1270001"/>
            </a:xfrm>
            <a:prstGeom prst="roundRect">
              <a:avLst>
                <a:gd name="adj" fmla="val 20839"/>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defRPr sz="5200" i="1"/>
              </a:lvl1pPr>
            </a:lstStyle>
            <a:p>
              <a:pPr algn="ctr" defTabSz="245359" hangingPunct="0"/>
              <a:r>
                <a:rPr sz="1200" kern="0">
                  <a:solidFill>
                    <a:srgbClr val="000000"/>
                  </a:solidFill>
                  <a:latin typeface="Calibri"/>
                  <a:ea typeface="Calibri"/>
                  <a:cs typeface="Calibri"/>
                  <a:sym typeface="Calibri"/>
                </a:rPr>
                <a:t>true</a:t>
              </a:r>
            </a:p>
          </p:txBody>
        </p:sp>
        <p:grpSp>
          <p:nvGrpSpPr>
            <p:cNvPr id="481" name="Group 481"/>
            <p:cNvGrpSpPr/>
            <p:nvPr/>
          </p:nvGrpSpPr>
          <p:grpSpPr>
            <a:xfrm>
              <a:off x="2759673" y="438492"/>
              <a:ext cx="1116511" cy="1115620"/>
              <a:chOff x="0" y="0"/>
              <a:chExt cx="1116509" cy="1115618"/>
            </a:xfrm>
          </p:grpSpPr>
          <p:sp>
            <p:nvSpPr>
              <p:cNvPr id="475" name="Shape 475"/>
              <p:cNvSpPr/>
              <p:nvPr/>
            </p:nvSpPr>
            <p:spPr>
              <a:xfrm>
                <a:off x="0" y="0"/>
                <a:ext cx="1116510" cy="1115619"/>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6" name="Shape 476"/>
              <p:cNvSpPr/>
              <p:nvPr/>
            </p:nvSpPr>
            <p:spPr>
              <a:xfrm>
                <a:off x="441882" y="441437"/>
                <a:ext cx="232745" cy="232745"/>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7" name="Shape 477"/>
              <p:cNvSpPr/>
              <p:nvPr/>
            </p:nvSpPr>
            <p:spPr>
              <a:xfrm>
                <a:off x="818927" y="826240"/>
                <a:ext cx="232745" cy="232745"/>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8" name="Shape 478"/>
              <p:cNvSpPr/>
              <p:nvPr/>
            </p:nvSpPr>
            <p:spPr>
              <a:xfrm>
                <a:off x="818927" y="441437"/>
                <a:ext cx="232745" cy="232745"/>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79" name="Shape 479"/>
              <p:cNvSpPr/>
              <p:nvPr/>
            </p:nvSpPr>
            <p:spPr>
              <a:xfrm>
                <a:off x="63286" y="826240"/>
                <a:ext cx="232745" cy="232745"/>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0" name="Shape 480"/>
              <p:cNvSpPr/>
              <p:nvPr/>
            </p:nvSpPr>
            <p:spPr>
              <a:xfrm>
                <a:off x="423524" y="68161"/>
                <a:ext cx="269462" cy="2327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482" name="Shape 482"/>
            <p:cNvSpPr/>
            <p:nvPr/>
          </p:nvSpPr>
          <p:spPr>
            <a:xfrm>
              <a:off x="4390507" y="1655147"/>
              <a:ext cx="802383" cy="1495267"/>
            </a:xfrm>
            <a:prstGeom prst="roundRect">
              <a:avLst>
                <a:gd name="adj" fmla="val 39758"/>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gn="l">
                <a:defRPr sz="7000"/>
              </a:lvl1pPr>
            </a:lstStyle>
            <a:p>
              <a:pPr defTabSz="245359" hangingPunct="0"/>
              <a:r>
                <a:rPr sz="1200" kern="0">
                  <a:solidFill>
                    <a:srgbClr val="000000"/>
                  </a:solidFill>
                  <a:latin typeface="Calibri"/>
                  <a:ea typeface="Calibri"/>
                  <a:cs typeface="Calibri"/>
                  <a:sym typeface="Calibri"/>
                </a:rPr>
                <a:t>↦</a:t>
              </a:r>
            </a:p>
          </p:txBody>
        </p:sp>
        <p:sp>
          <p:nvSpPr>
            <p:cNvPr id="483" name="Shape 483"/>
            <p:cNvSpPr/>
            <p:nvPr/>
          </p:nvSpPr>
          <p:spPr>
            <a:xfrm>
              <a:off x="4390507" y="110394"/>
              <a:ext cx="802383" cy="1495268"/>
            </a:xfrm>
            <a:prstGeom prst="roundRect">
              <a:avLst>
                <a:gd name="adj" fmla="val 39758"/>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gn="l">
                <a:defRPr sz="7000"/>
              </a:lvl1pPr>
            </a:lstStyle>
            <a:p>
              <a:pPr defTabSz="245359" hangingPunct="0"/>
              <a:r>
                <a:rPr sz="1200" kern="0">
                  <a:solidFill>
                    <a:srgbClr val="000000"/>
                  </a:solidFill>
                  <a:latin typeface="Calibri"/>
                  <a:ea typeface="Calibri"/>
                  <a:cs typeface="Calibri"/>
                  <a:sym typeface="Calibri"/>
                </a:rPr>
                <a:t>↦</a:t>
              </a:r>
            </a:p>
          </p:txBody>
        </p:sp>
        <p:sp>
          <p:nvSpPr>
            <p:cNvPr id="484" name="Shape 484"/>
            <p:cNvSpPr/>
            <p:nvPr/>
          </p:nvSpPr>
          <p:spPr>
            <a:xfrm>
              <a:off x="483374" y="3568000"/>
              <a:ext cx="1827027" cy="904994"/>
            </a:xfrm>
            <a:prstGeom prst="roundRect">
              <a:avLst>
                <a:gd name="adj" fmla="val 0"/>
              </a:avLst>
            </a:prstGeom>
            <a:solidFill>
              <a:srgbClr val="8DCB69"/>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above</a:t>
              </a:r>
            </a:p>
          </p:txBody>
        </p:sp>
        <p:sp>
          <p:nvSpPr>
            <p:cNvPr id="485" name="Shape 485"/>
            <p:cNvSpPr/>
            <p:nvPr/>
          </p:nvSpPr>
          <p:spPr>
            <a:xfrm>
              <a:off x="713369" y="3453700"/>
              <a:ext cx="458987" cy="135266"/>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6" name="Shape 486"/>
            <p:cNvSpPr/>
            <p:nvPr/>
          </p:nvSpPr>
          <p:spPr>
            <a:xfrm>
              <a:off x="1621419" y="3453700"/>
              <a:ext cx="458987" cy="135266"/>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7" name="Shape 487"/>
            <p:cNvSpPr/>
            <p:nvPr/>
          </p:nvSpPr>
          <p:spPr>
            <a:xfrm>
              <a:off x="4415907" y="3164873"/>
              <a:ext cx="802383" cy="1495267"/>
            </a:xfrm>
            <a:prstGeom prst="roundRect">
              <a:avLst>
                <a:gd name="adj" fmla="val 39758"/>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gn="l">
                <a:defRPr sz="7000"/>
              </a:lvl1pPr>
            </a:lstStyle>
            <a:p>
              <a:pPr defTabSz="245359" hangingPunct="0"/>
              <a:r>
                <a:rPr sz="1200" kern="0">
                  <a:solidFill>
                    <a:srgbClr val="000000"/>
                  </a:solidFill>
                  <a:latin typeface="Calibri"/>
                  <a:ea typeface="Calibri"/>
                  <a:cs typeface="Calibri"/>
                  <a:sym typeface="Calibri"/>
                </a:rPr>
                <a:t>↦</a:t>
              </a:r>
            </a:p>
          </p:txBody>
        </p:sp>
        <p:grpSp>
          <p:nvGrpSpPr>
            <p:cNvPr id="502" name="Group 502"/>
            <p:cNvGrpSpPr/>
            <p:nvPr/>
          </p:nvGrpSpPr>
          <p:grpSpPr>
            <a:xfrm>
              <a:off x="5802386" y="454569"/>
              <a:ext cx="1085075" cy="1083466"/>
              <a:chOff x="0" y="-1004"/>
              <a:chExt cx="1085074" cy="1083464"/>
            </a:xfrm>
          </p:grpSpPr>
          <p:sp>
            <p:nvSpPr>
              <p:cNvPr id="488" name="Shape 488"/>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89" name="Shape 489"/>
              <p:cNvSpPr/>
              <p:nvPr/>
            </p:nvSpPr>
            <p:spPr>
              <a:xfrm>
                <a:off x="733041" y="353982"/>
                <a:ext cx="352034" cy="377745"/>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0" name="Shape 490"/>
              <p:cNvSpPr/>
              <p:nvPr/>
            </p:nvSpPr>
            <p:spPr>
              <a:xfrm>
                <a:off x="735569" y="726061"/>
                <a:ext cx="349506"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1" name="Shape 491"/>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2" name="Shape 492"/>
              <p:cNvSpPr/>
              <p:nvPr/>
            </p:nvSpPr>
            <p:spPr>
              <a:xfrm>
                <a:off x="351378" y="355446"/>
                <a:ext cx="382794" cy="372289"/>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3" name="Shape 493"/>
              <p:cNvSpPr/>
              <p:nvPr/>
            </p:nvSpPr>
            <p:spPr>
              <a:xfrm>
                <a:off x="351259" y="-1005"/>
                <a:ext cx="383032" cy="356532"/>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4" name="Shape 494"/>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5" name="Shape 495"/>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6" name="Shape 496"/>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7" name="Shape 497"/>
              <p:cNvSpPr/>
              <p:nvPr/>
            </p:nvSpPr>
            <p:spPr>
              <a:xfrm>
                <a:off x="429725" y="428179"/>
                <a:ext cx="226101" cy="226101"/>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8" name="Shape 498"/>
              <p:cNvSpPr/>
              <p:nvPr/>
            </p:nvSpPr>
            <p:spPr>
              <a:xfrm>
                <a:off x="796007" y="801998"/>
                <a:ext cx="226102" cy="226102"/>
              </a:xfrm>
              <a:prstGeom prst="ellipse">
                <a:avLst/>
              </a:prstGeom>
              <a:solidFill>
                <a:schemeClr val="accent1">
                  <a:hueOff val="273561"/>
                  <a:satOff val="2937"/>
                  <a:lumOff val="-2223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499" name="Shape 499"/>
              <p:cNvSpPr/>
              <p:nvPr/>
            </p:nvSpPr>
            <p:spPr>
              <a:xfrm>
                <a:off x="796007" y="428179"/>
                <a:ext cx="226102" cy="226101"/>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0" name="Shape 500"/>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1" name="Shape 501"/>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517" name="Group 517"/>
            <p:cNvGrpSpPr/>
            <p:nvPr/>
          </p:nvGrpSpPr>
          <p:grpSpPr>
            <a:xfrm>
              <a:off x="2775391" y="1969038"/>
              <a:ext cx="1085075" cy="1083465"/>
              <a:chOff x="0" y="-1004"/>
              <a:chExt cx="1085074" cy="1083464"/>
            </a:xfrm>
          </p:grpSpPr>
          <p:sp>
            <p:nvSpPr>
              <p:cNvPr id="503" name="Shape 503"/>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4" name="Shape 504"/>
              <p:cNvSpPr/>
              <p:nvPr/>
            </p:nvSpPr>
            <p:spPr>
              <a:xfrm>
                <a:off x="733041" y="353982"/>
                <a:ext cx="352034" cy="377745"/>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5" name="Shape 505"/>
              <p:cNvSpPr/>
              <p:nvPr/>
            </p:nvSpPr>
            <p:spPr>
              <a:xfrm>
                <a:off x="735569" y="726061"/>
                <a:ext cx="349506" cy="356399"/>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6" name="Shape 506"/>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7" name="Shape 507"/>
              <p:cNvSpPr/>
              <p:nvPr/>
            </p:nvSpPr>
            <p:spPr>
              <a:xfrm>
                <a:off x="351378" y="355446"/>
                <a:ext cx="382794" cy="372289"/>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8" name="Shape 508"/>
              <p:cNvSpPr/>
              <p:nvPr/>
            </p:nvSpPr>
            <p:spPr>
              <a:xfrm>
                <a:off x="351259" y="-1005"/>
                <a:ext cx="383032" cy="356532"/>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09" name="Shape 509"/>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0" name="Shape 510"/>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1" name="Shape 511"/>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2" name="Shape 512"/>
              <p:cNvSpPr/>
              <p:nvPr/>
            </p:nvSpPr>
            <p:spPr>
              <a:xfrm>
                <a:off x="429725" y="428179"/>
                <a:ext cx="226101" cy="226101"/>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3" name="Shape 513"/>
              <p:cNvSpPr/>
              <p:nvPr/>
            </p:nvSpPr>
            <p:spPr>
              <a:xfrm>
                <a:off x="796007" y="801998"/>
                <a:ext cx="226102" cy="226102"/>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4" name="Shape 514"/>
              <p:cNvSpPr/>
              <p:nvPr/>
            </p:nvSpPr>
            <p:spPr>
              <a:xfrm>
                <a:off x="796007" y="428179"/>
                <a:ext cx="226102" cy="226101"/>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5" name="Shape 515"/>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6" name="Shape 516"/>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hueOff val="-522602"/>
                  <a:satOff val="-6700"/>
                  <a:lumOff val="-22320"/>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532" name="Group 532"/>
            <p:cNvGrpSpPr/>
            <p:nvPr/>
          </p:nvGrpSpPr>
          <p:grpSpPr>
            <a:xfrm>
              <a:off x="2775391" y="3421614"/>
              <a:ext cx="1085075" cy="1083465"/>
              <a:chOff x="0" y="-1004"/>
              <a:chExt cx="1085074" cy="1083464"/>
            </a:xfrm>
          </p:grpSpPr>
          <p:sp>
            <p:nvSpPr>
              <p:cNvPr id="518" name="Shape 518"/>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19" name="Shape 519"/>
              <p:cNvSpPr/>
              <p:nvPr/>
            </p:nvSpPr>
            <p:spPr>
              <a:xfrm>
                <a:off x="733041" y="353982"/>
                <a:ext cx="352034" cy="377745"/>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0" name="Shape 520"/>
              <p:cNvSpPr/>
              <p:nvPr/>
            </p:nvSpPr>
            <p:spPr>
              <a:xfrm>
                <a:off x="735569" y="726061"/>
                <a:ext cx="349506" cy="356399"/>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1" name="Shape 521"/>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2" name="Shape 522"/>
              <p:cNvSpPr/>
              <p:nvPr/>
            </p:nvSpPr>
            <p:spPr>
              <a:xfrm>
                <a:off x="351378" y="355446"/>
                <a:ext cx="382794" cy="372289"/>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3" name="Shape 523"/>
              <p:cNvSpPr/>
              <p:nvPr/>
            </p:nvSpPr>
            <p:spPr>
              <a:xfrm>
                <a:off x="351259" y="-1005"/>
                <a:ext cx="383032" cy="356532"/>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4" name="Shape 524"/>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5" name="Shape 525"/>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6" name="Shape 526"/>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7" name="Shape 527"/>
              <p:cNvSpPr/>
              <p:nvPr/>
            </p:nvSpPr>
            <p:spPr>
              <a:xfrm>
                <a:off x="429725" y="428179"/>
                <a:ext cx="226101" cy="226101"/>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8" name="Shape 528"/>
              <p:cNvSpPr/>
              <p:nvPr/>
            </p:nvSpPr>
            <p:spPr>
              <a:xfrm>
                <a:off x="796007" y="801998"/>
                <a:ext cx="226102" cy="226102"/>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29" name="Shape 529"/>
              <p:cNvSpPr/>
              <p:nvPr/>
            </p:nvSpPr>
            <p:spPr>
              <a:xfrm>
                <a:off x="796007" y="428179"/>
                <a:ext cx="226102" cy="226101"/>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0" name="Shape 530"/>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1" name="Shape 531"/>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hueOff val="-522602"/>
                  <a:satOff val="-6700"/>
                  <a:lumOff val="-22320"/>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547" name="Group 547"/>
            <p:cNvGrpSpPr/>
            <p:nvPr/>
          </p:nvGrpSpPr>
          <p:grpSpPr>
            <a:xfrm>
              <a:off x="5802386" y="3478764"/>
              <a:ext cx="1085075" cy="1083465"/>
              <a:chOff x="0" y="-1004"/>
              <a:chExt cx="1085074" cy="1083464"/>
            </a:xfrm>
          </p:grpSpPr>
          <p:sp>
            <p:nvSpPr>
              <p:cNvPr id="533" name="Shape 533"/>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4" name="Shape 534"/>
              <p:cNvSpPr/>
              <p:nvPr/>
            </p:nvSpPr>
            <p:spPr>
              <a:xfrm>
                <a:off x="733041" y="353982"/>
                <a:ext cx="352034" cy="377745"/>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5" name="Shape 535"/>
              <p:cNvSpPr/>
              <p:nvPr/>
            </p:nvSpPr>
            <p:spPr>
              <a:xfrm>
                <a:off x="735569" y="726061"/>
                <a:ext cx="349506"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6" name="Shape 536"/>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7" name="Shape 537"/>
              <p:cNvSpPr/>
              <p:nvPr/>
            </p:nvSpPr>
            <p:spPr>
              <a:xfrm>
                <a:off x="351378" y="355446"/>
                <a:ext cx="382794" cy="37228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8" name="Shape 538"/>
              <p:cNvSpPr/>
              <p:nvPr/>
            </p:nvSpPr>
            <p:spPr>
              <a:xfrm>
                <a:off x="351259" y="-1005"/>
                <a:ext cx="383032" cy="356532"/>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39" name="Shape 539"/>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0" name="Shape 540"/>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1" name="Shape 541"/>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2" name="Shape 542"/>
              <p:cNvSpPr/>
              <p:nvPr/>
            </p:nvSpPr>
            <p:spPr>
              <a:xfrm>
                <a:off x="429725" y="428179"/>
                <a:ext cx="226101" cy="226101"/>
              </a:xfrm>
              <a:prstGeom prst="ellipse">
                <a:avLst/>
              </a:prstGeom>
              <a:solidFill>
                <a:schemeClr val="accent5">
                  <a:hueOff val="-522602"/>
                  <a:satOff val="-6700"/>
                  <a:lumOff val="-22320"/>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3" name="Shape 543"/>
              <p:cNvSpPr/>
              <p:nvPr/>
            </p:nvSpPr>
            <p:spPr>
              <a:xfrm>
                <a:off x="796007" y="801998"/>
                <a:ext cx="226102" cy="226102"/>
              </a:xfrm>
              <a:prstGeom prst="ellipse">
                <a:avLst/>
              </a:prstGeom>
              <a:solidFill>
                <a:schemeClr val="accent1">
                  <a:hueOff val="273561"/>
                  <a:satOff val="2937"/>
                  <a:lumOff val="-2223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4" name="Shape 544"/>
              <p:cNvSpPr/>
              <p:nvPr/>
            </p:nvSpPr>
            <p:spPr>
              <a:xfrm>
                <a:off x="796007" y="428179"/>
                <a:ext cx="226102" cy="226101"/>
              </a:xfrm>
              <a:prstGeom prst="rect">
                <a:avLst/>
              </a:prstGeom>
              <a:solidFill>
                <a:schemeClr val="accent2"/>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5" name="Shape 545"/>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46" name="Shape 546"/>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grpSp>
        <p:nvGrpSpPr>
          <p:cNvPr id="564" name="Group 564"/>
          <p:cNvGrpSpPr/>
          <p:nvPr/>
        </p:nvGrpSpPr>
        <p:grpSpPr>
          <a:xfrm>
            <a:off x="5681073" y="2518409"/>
            <a:ext cx="1339317" cy="1821182"/>
            <a:chOff x="0" y="0"/>
            <a:chExt cx="3571511" cy="3642361"/>
          </a:xfrm>
        </p:grpSpPr>
        <p:sp>
          <p:nvSpPr>
            <p:cNvPr id="549" name="Shape 549"/>
            <p:cNvSpPr/>
            <p:nvPr/>
          </p:nvSpPr>
          <p:spPr>
            <a:xfrm>
              <a:off x="1785038" y="2757456"/>
              <a:ext cx="1786474" cy="884906"/>
            </a:xfrm>
            <a:prstGeom prst="roundRect">
              <a:avLst>
                <a:gd name="adj" fmla="val 0"/>
              </a:avLst>
            </a:prstGeom>
            <a:solidFill>
              <a:srgbClr val="F5D32A"/>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F5D32A"/>
                  </a:solidFill>
                  <a:latin typeface="Consolas"/>
                  <a:ea typeface="Consolas"/>
                  <a:cs typeface="Consolas"/>
                  <a:sym typeface="Consolas"/>
                </a:defRPr>
              </a:lvl1pPr>
            </a:lstStyle>
            <a:p>
              <a:pPr algn="ctr" defTabSz="245359" hangingPunct="0"/>
              <a:r>
                <a:rPr sz="1200" kern="0"/>
                <a:t>circle</a:t>
              </a:r>
            </a:p>
          </p:txBody>
        </p:sp>
        <p:sp>
          <p:nvSpPr>
            <p:cNvPr id="550" name="Shape 550"/>
            <p:cNvSpPr/>
            <p:nvPr/>
          </p:nvSpPr>
          <p:spPr>
            <a:xfrm>
              <a:off x="2013906" y="2622875"/>
              <a:ext cx="448799" cy="132264"/>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1" name="Shape 551"/>
            <p:cNvSpPr/>
            <p:nvPr/>
          </p:nvSpPr>
          <p:spPr>
            <a:xfrm>
              <a:off x="2901801" y="2622875"/>
              <a:ext cx="448799" cy="132264"/>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2" name="Shape 552"/>
            <p:cNvSpPr/>
            <p:nvPr/>
          </p:nvSpPr>
          <p:spPr>
            <a:xfrm>
              <a:off x="0" y="1877864"/>
              <a:ext cx="1786473" cy="884906"/>
            </a:xfrm>
            <a:prstGeom prst="roundRect">
              <a:avLst>
                <a:gd name="adj" fmla="val 0"/>
              </a:avLst>
            </a:prstGeom>
            <a:solidFill>
              <a:srgbClr val="F5D32A"/>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F5D32A"/>
                  </a:solidFill>
                  <a:latin typeface="Consolas"/>
                  <a:ea typeface="Consolas"/>
                  <a:cs typeface="Consolas"/>
                  <a:sym typeface="Consolas"/>
                </a:defRPr>
              </a:lvl1pPr>
            </a:lstStyle>
            <a:p>
              <a:pPr algn="ctr" defTabSz="245359" hangingPunct="0"/>
              <a:r>
                <a:rPr sz="1200" kern="0"/>
                <a:t>red</a:t>
              </a:r>
            </a:p>
          </p:txBody>
        </p:sp>
        <p:sp>
          <p:nvSpPr>
            <p:cNvPr id="553" name="Shape 553"/>
            <p:cNvSpPr/>
            <p:nvPr/>
          </p:nvSpPr>
          <p:spPr>
            <a:xfrm>
              <a:off x="1785038" y="1877864"/>
              <a:ext cx="1786474" cy="884906"/>
            </a:xfrm>
            <a:prstGeom prst="roundRect">
              <a:avLst>
                <a:gd name="adj" fmla="val 0"/>
              </a:avLst>
            </a:prstGeom>
            <a:solidFill>
              <a:srgbClr val="8DCB69"/>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8DCB69"/>
                  </a:solidFill>
                  <a:latin typeface="Consolas"/>
                  <a:ea typeface="Consolas"/>
                  <a:cs typeface="Consolas"/>
                  <a:sym typeface="Consolas"/>
                </a:defRPr>
              </a:lvl1pPr>
            </a:lstStyle>
            <a:p>
              <a:pPr algn="ctr" defTabSz="245359" hangingPunct="0"/>
              <a:r>
                <a:rPr sz="1200" kern="0"/>
                <a:t>above</a:t>
              </a:r>
            </a:p>
          </p:txBody>
        </p:sp>
        <p:sp>
          <p:nvSpPr>
            <p:cNvPr id="554" name="Shape 554"/>
            <p:cNvSpPr/>
            <p:nvPr/>
          </p:nvSpPr>
          <p:spPr>
            <a:xfrm>
              <a:off x="224889" y="1764777"/>
              <a:ext cx="448799" cy="132264"/>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5" name="Shape 555"/>
            <p:cNvSpPr/>
            <p:nvPr/>
          </p:nvSpPr>
          <p:spPr>
            <a:xfrm>
              <a:off x="1112785" y="1764777"/>
              <a:ext cx="448799" cy="132264"/>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6" name="Shape 556"/>
            <p:cNvSpPr/>
            <p:nvPr/>
          </p:nvSpPr>
          <p:spPr>
            <a:xfrm>
              <a:off x="2009928" y="1764777"/>
              <a:ext cx="448799" cy="132264"/>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7" name="Shape 557"/>
            <p:cNvSpPr/>
            <p:nvPr/>
          </p:nvSpPr>
          <p:spPr>
            <a:xfrm>
              <a:off x="2897823" y="1764777"/>
              <a:ext cx="448799" cy="132264"/>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8" name="Shape 558"/>
            <p:cNvSpPr/>
            <p:nvPr/>
          </p:nvSpPr>
          <p:spPr>
            <a:xfrm>
              <a:off x="1117409" y="870662"/>
              <a:ext cx="448799" cy="132264"/>
            </a:xfrm>
            <a:prstGeom prst="rect">
              <a:avLst/>
            </a:prstGeom>
            <a:solidFill>
              <a:srgbClr val="A6D1F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59" name="Shape 559"/>
            <p:cNvSpPr/>
            <p:nvPr/>
          </p:nvSpPr>
          <p:spPr>
            <a:xfrm>
              <a:off x="2005304" y="870662"/>
              <a:ext cx="448799" cy="132264"/>
            </a:xfrm>
            <a:prstGeom prst="rect">
              <a:avLst/>
            </a:prstGeom>
            <a:solidFill>
              <a:srgbClr val="A6D1F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0" name="Shape 560"/>
            <p:cNvSpPr/>
            <p:nvPr/>
          </p:nvSpPr>
          <p:spPr>
            <a:xfrm>
              <a:off x="1117409" y="0"/>
              <a:ext cx="448799" cy="132264"/>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1" name="Shape 561"/>
            <p:cNvSpPr/>
            <p:nvPr/>
          </p:nvSpPr>
          <p:spPr>
            <a:xfrm>
              <a:off x="2005304" y="0"/>
              <a:ext cx="448799" cy="132264"/>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2" name="Shape 562"/>
            <p:cNvSpPr/>
            <p:nvPr/>
          </p:nvSpPr>
          <p:spPr>
            <a:xfrm>
              <a:off x="892518" y="107426"/>
              <a:ext cx="1786474" cy="884907"/>
            </a:xfrm>
            <a:prstGeom prst="roundRect">
              <a:avLst>
                <a:gd name="adj" fmla="val 0"/>
              </a:avLst>
            </a:prstGeom>
            <a:solidFill>
              <a:srgbClr val="F4A74C"/>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F4A74C"/>
                  </a:solidFill>
                  <a:latin typeface="Consolas"/>
                  <a:ea typeface="Consolas"/>
                  <a:cs typeface="Consolas"/>
                  <a:sym typeface="Consolas"/>
                </a:defRPr>
              </a:lvl1pPr>
            </a:lstStyle>
            <a:p>
              <a:pPr algn="ctr" defTabSz="245359" hangingPunct="0"/>
              <a:r>
                <a:rPr sz="1200" kern="0" dirty="0"/>
                <a:t>exists</a:t>
              </a:r>
            </a:p>
          </p:txBody>
        </p:sp>
        <p:sp>
          <p:nvSpPr>
            <p:cNvPr id="563" name="Shape 563"/>
            <p:cNvSpPr/>
            <p:nvPr/>
          </p:nvSpPr>
          <p:spPr>
            <a:xfrm>
              <a:off x="892518" y="989100"/>
              <a:ext cx="1786474" cy="884907"/>
            </a:xfrm>
            <a:prstGeom prst="roundRect">
              <a:avLst>
                <a:gd name="adj" fmla="val 0"/>
              </a:avLst>
            </a:prstGeom>
            <a:solidFill>
              <a:srgbClr val="A6D1FA"/>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A6D1FA"/>
                  </a:solidFill>
                  <a:latin typeface="Consolas"/>
                  <a:ea typeface="Consolas"/>
                  <a:cs typeface="Consolas"/>
                  <a:sym typeface="Consolas"/>
                </a:defRPr>
              </a:lvl1pPr>
            </a:lstStyle>
            <a:p>
              <a:pPr algn="ctr" defTabSz="245359" hangingPunct="0"/>
              <a:r>
                <a:rPr sz="1200" kern="0"/>
                <a:t>and</a:t>
              </a:r>
            </a:p>
          </p:txBody>
        </p:sp>
      </p:grpSp>
      <p:grpSp>
        <p:nvGrpSpPr>
          <p:cNvPr id="596" name="Group 596"/>
          <p:cNvGrpSpPr/>
          <p:nvPr/>
        </p:nvGrpSpPr>
        <p:grpSpPr>
          <a:xfrm>
            <a:off x="5738338" y="2743583"/>
            <a:ext cx="1224784" cy="1456741"/>
            <a:chOff x="0" y="0"/>
            <a:chExt cx="3266088" cy="2913479"/>
          </a:xfrm>
        </p:grpSpPr>
        <p:sp>
          <p:nvSpPr>
            <p:cNvPr id="565" name="Shape 565"/>
            <p:cNvSpPr/>
            <p:nvPr/>
          </p:nvSpPr>
          <p:spPr>
            <a:xfrm>
              <a:off x="1170496" y="875660"/>
              <a:ext cx="925097" cy="300631"/>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6" name="Shape 566"/>
            <p:cNvSpPr/>
            <p:nvPr/>
          </p:nvSpPr>
          <p:spPr>
            <a:xfrm>
              <a:off x="1766313" y="2612850"/>
              <a:ext cx="1499776" cy="300630"/>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7" name="Shape 567"/>
            <p:cNvSpPr/>
            <p:nvPr/>
          </p:nvSpPr>
          <p:spPr>
            <a:xfrm>
              <a:off x="2053653" y="1746424"/>
              <a:ext cx="925096" cy="300630"/>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8" name="Shape 568"/>
            <p:cNvSpPr/>
            <p:nvPr/>
          </p:nvSpPr>
          <p:spPr>
            <a:xfrm>
              <a:off x="1829373" y="2666837"/>
              <a:ext cx="199710"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69" name="Shape 569"/>
            <p:cNvSpPr/>
            <p:nvPr/>
          </p:nvSpPr>
          <p:spPr>
            <a:xfrm flipV="1">
              <a:off x="1929228" y="1876684"/>
              <a:ext cx="286209" cy="929669"/>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0" name="Shape 570"/>
            <p:cNvSpPr/>
            <p:nvPr/>
          </p:nvSpPr>
          <p:spPr>
            <a:xfrm flipV="1">
              <a:off x="1927902" y="1883194"/>
              <a:ext cx="916647" cy="916648"/>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1" name="Shape 571"/>
            <p:cNvSpPr/>
            <p:nvPr/>
          </p:nvSpPr>
          <p:spPr>
            <a:xfrm flipV="1">
              <a:off x="2499483" y="1888607"/>
              <a:ext cx="312402" cy="905822"/>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2" name="Shape 572"/>
            <p:cNvSpPr/>
            <p:nvPr/>
          </p:nvSpPr>
          <p:spPr>
            <a:xfrm flipH="1" flipV="1">
              <a:off x="2769553" y="1863047"/>
              <a:ext cx="312290" cy="914022"/>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3" name="Shape 573"/>
            <p:cNvSpPr/>
            <p:nvPr/>
          </p:nvSpPr>
          <p:spPr>
            <a:xfrm flipH="1" flipV="1">
              <a:off x="2208331" y="1887112"/>
              <a:ext cx="299248" cy="889372"/>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4" name="Shape 574"/>
            <p:cNvSpPr/>
            <p:nvPr/>
          </p:nvSpPr>
          <p:spPr>
            <a:xfrm flipH="1" flipV="1">
              <a:off x="2202012" y="1902749"/>
              <a:ext cx="884220" cy="884219"/>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5" name="Shape 575"/>
            <p:cNvSpPr/>
            <p:nvPr/>
          </p:nvSpPr>
          <p:spPr>
            <a:xfrm>
              <a:off x="2416346" y="2666837"/>
              <a:ext cx="199710"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6" name="Shape 576"/>
            <p:cNvSpPr/>
            <p:nvPr/>
          </p:nvSpPr>
          <p:spPr>
            <a:xfrm>
              <a:off x="2984144" y="2668320"/>
              <a:ext cx="199710"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7" name="Shape 577"/>
            <p:cNvSpPr/>
            <p:nvPr/>
          </p:nvSpPr>
          <p:spPr>
            <a:xfrm>
              <a:off x="0" y="1744878"/>
              <a:ext cx="1499776" cy="300630"/>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8" name="Shape 578"/>
            <p:cNvSpPr/>
            <p:nvPr/>
          </p:nvSpPr>
          <p:spPr>
            <a:xfrm>
              <a:off x="63060" y="1798865"/>
              <a:ext cx="199709"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79" name="Shape 579"/>
            <p:cNvSpPr/>
            <p:nvPr/>
          </p:nvSpPr>
          <p:spPr>
            <a:xfrm flipV="1">
              <a:off x="161587" y="1008701"/>
              <a:ext cx="1178943" cy="923169"/>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0" name="Shape 580"/>
            <p:cNvSpPr/>
            <p:nvPr/>
          </p:nvSpPr>
          <p:spPr>
            <a:xfrm flipV="1">
              <a:off x="1315528" y="1036454"/>
              <a:ext cx="637917" cy="872643"/>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1" name="Shape 581"/>
            <p:cNvSpPr/>
            <p:nvPr/>
          </p:nvSpPr>
          <p:spPr>
            <a:xfrm flipV="1">
              <a:off x="741264" y="1014768"/>
              <a:ext cx="1214411" cy="893744"/>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2" name="Shape 582"/>
            <p:cNvSpPr/>
            <p:nvPr/>
          </p:nvSpPr>
          <p:spPr>
            <a:xfrm flipV="1">
              <a:off x="1319918" y="1041089"/>
              <a:ext cx="1" cy="877907"/>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3" name="Shape 583"/>
            <p:cNvSpPr/>
            <p:nvPr/>
          </p:nvSpPr>
          <p:spPr>
            <a:xfrm>
              <a:off x="650033" y="1798865"/>
              <a:ext cx="199709"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4" name="Shape 584"/>
            <p:cNvSpPr/>
            <p:nvPr/>
          </p:nvSpPr>
          <p:spPr>
            <a:xfrm>
              <a:off x="1217830" y="1800348"/>
              <a:ext cx="199710"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5" name="Shape 585"/>
            <p:cNvSpPr/>
            <p:nvPr/>
          </p:nvSpPr>
          <p:spPr>
            <a:xfrm flipH="1" flipV="1">
              <a:off x="1922710" y="1025209"/>
              <a:ext cx="299248" cy="889372"/>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6" name="Shape 586"/>
            <p:cNvSpPr/>
            <p:nvPr/>
          </p:nvSpPr>
          <p:spPr>
            <a:xfrm flipH="1" flipV="1">
              <a:off x="1917066" y="1008910"/>
              <a:ext cx="884219" cy="884220"/>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7" name="Shape 587"/>
            <p:cNvSpPr/>
            <p:nvPr/>
          </p:nvSpPr>
          <p:spPr>
            <a:xfrm>
              <a:off x="2703686" y="1802612"/>
              <a:ext cx="199710"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8" name="Shape 588"/>
            <p:cNvSpPr/>
            <p:nvPr/>
          </p:nvSpPr>
          <p:spPr>
            <a:xfrm>
              <a:off x="2116714" y="1802612"/>
              <a:ext cx="199709"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89" name="Shape 589"/>
            <p:cNvSpPr/>
            <p:nvPr/>
          </p:nvSpPr>
          <p:spPr>
            <a:xfrm flipH="1" flipV="1">
              <a:off x="1307667" y="1016581"/>
              <a:ext cx="898044" cy="869330"/>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0" name="Shape 590"/>
            <p:cNvSpPr/>
            <p:nvPr/>
          </p:nvSpPr>
          <p:spPr>
            <a:xfrm>
              <a:off x="1420378" y="0"/>
              <a:ext cx="425331" cy="300630"/>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1" name="Shape 591"/>
            <p:cNvSpPr/>
            <p:nvPr/>
          </p:nvSpPr>
          <p:spPr>
            <a:xfrm flipH="1" flipV="1">
              <a:off x="1637080" y="117188"/>
              <a:ext cx="269233" cy="881515"/>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2" name="Shape 592"/>
            <p:cNvSpPr/>
            <p:nvPr/>
          </p:nvSpPr>
          <p:spPr>
            <a:xfrm flipV="1">
              <a:off x="1314086" y="142208"/>
              <a:ext cx="294422" cy="923407"/>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3" name="Shape 593"/>
            <p:cNvSpPr/>
            <p:nvPr/>
          </p:nvSpPr>
          <p:spPr>
            <a:xfrm>
              <a:off x="1533190" y="50460"/>
              <a:ext cx="199709"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4" name="Shape 594"/>
            <p:cNvSpPr/>
            <p:nvPr/>
          </p:nvSpPr>
          <p:spPr>
            <a:xfrm>
              <a:off x="1233557" y="931848"/>
              <a:ext cx="199710"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5" name="Shape 595"/>
            <p:cNvSpPr/>
            <p:nvPr/>
          </p:nvSpPr>
          <p:spPr>
            <a:xfrm>
              <a:off x="1820529" y="931848"/>
              <a:ext cx="199710"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597" name="Shape 597"/>
          <p:cNvSpPr>
            <a:spLocks noGrp="1"/>
          </p:cNvSpPr>
          <p:nvPr>
            <p:ph type="sldNum" sz="quarter" idx="2"/>
          </p:nvPr>
        </p:nvSpPr>
        <p:spPr>
          <a:xfrm>
            <a:off x="8765133" y="6319528"/>
            <a:ext cx="160862" cy="30705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latin typeface="Calibri"/>
                <a:ea typeface="Calibri"/>
                <a:cs typeface="Calibri"/>
              </a:rPr>
              <a:pPr/>
              <a:t>121</a:t>
            </a:fld>
            <a:endParaRPr>
              <a:latin typeface="Calibri"/>
              <a:ea typeface="Calibri"/>
              <a:cs typeface="Calibri"/>
            </a:endParaRPr>
          </a:p>
        </p:txBody>
      </p:sp>
      <p:sp>
        <p:nvSpPr>
          <p:cNvPr id="598" name="Shape 598"/>
          <p:cNvSpPr/>
          <p:nvPr/>
        </p:nvSpPr>
        <p:spPr>
          <a:xfrm flipV="1">
            <a:off x="4722828" y="4265652"/>
            <a:ext cx="599437" cy="529556"/>
          </a:xfrm>
          <a:prstGeom prst="line">
            <a:avLst/>
          </a:prstGeom>
          <a:ln w="114300">
            <a:solidFill>
              <a:srgbClr val="000000"/>
            </a:solidFill>
            <a:prstDash val="sysDot"/>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599" name="Shape 599"/>
          <p:cNvSpPr/>
          <p:nvPr/>
        </p:nvSpPr>
        <p:spPr>
          <a:xfrm>
            <a:off x="4722828" y="2305883"/>
            <a:ext cx="599437" cy="529556"/>
          </a:xfrm>
          <a:prstGeom prst="line">
            <a:avLst/>
          </a:prstGeom>
          <a:ln w="114300">
            <a:solidFill>
              <a:srgbClr val="000000"/>
            </a:solidFill>
            <a:prstDash val="sysDot"/>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38" name="TextBox 137"/>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Jacob Andreas</a:t>
            </a:r>
            <a:endParaRPr lang="en-US" sz="1200" dirty="0"/>
          </a:p>
        </p:txBody>
      </p:sp>
    </p:spTree>
    <p:extLst>
      <p:ext uri="{BB962C8B-B14F-4D97-AF65-F5344CB8AC3E}">
        <p14:creationId xmlns:p14="http://schemas.microsoft.com/office/powerpoint/2010/main" val="4263231964"/>
      </p:ext>
    </p:extLst>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9" name="Group 609"/>
          <p:cNvGrpSpPr/>
          <p:nvPr/>
        </p:nvGrpSpPr>
        <p:grpSpPr>
          <a:xfrm>
            <a:off x="5848911" y="4779736"/>
            <a:ext cx="1003638" cy="1337116"/>
            <a:chOff x="0" y="0"/>
            <a:chExt cx="2676365" cy="2674230"/>
          </a:xfrm>
        </p:grpSpPr>
        <p:sp>
          <p:nvSpPr>
            <p:cNvPr id="603" name="Shape 603"/>
            <p:cNvSpPr/>
            <p:nvPr/>
          </p:nvSpPr>
          <p:spPr>
            <a:xfrm>
              <a:off x="0" y="0"/>
              <a:ext cx="2676366" cy="2674231"/>
            </a:xfrm>
            <a:prstGeom prst="rect">
              <a:avLst/>
            </a:prstGeom>
            <a:solidFill>
              <a:srgbClr val="DCDEE0"/>
            </a:solidFill>
            <a:ln w="508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4" name="Shape 604"/>
            <p:cNvSpPr/>
            <p:nvPr/>
          </p:nvSpPr>
          <p:spPr>
            <a:xfrm>
              <a:off x="1059229" y="1058162"/>
              <a:ext cx="557907" cy="557907"/>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5" name="Shape 605"/>
            <p:cNvSpPr/>
            <p:nvPr/>
          </p:nvSpPr>
          <p:spPr>
            <a:xfrm>
              <a:off x="1963037" y="1980567"/>
              <a:ext cx="557907" cy="557907"/>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6" name="Shape 606"/>
            <p:cNvSpPr/>
            <p:nvPr/>
          </p:nvSpPr>
          <p:spPr>
            <a:xfrm>
              <a:off x="1963037" y="1058162"/>
              <a:ext cx="557907" cy="557907"/>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7" name="Shape 607"/>
            <p:cNvSpPr/>
            <p:nvPr/>
          </p:nvSpPr>
          <p:spPr>
            <a:xfrm>
              <a:off x="151702" y="1980567"/>
              <a:ext cx="557907" cy="557907"/>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08" name="Shape 608"/>
            <p:cNvSpPr/>
            <p:nvPr/>
          </p:nvSpPr>
          <p:spPr>
            <a:xfrm>
              <a:off x="1015222" y="163389"/>
              <a:ext cx="645923" cy="5579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610" name="Shape 610"/>
          <p:cNvSpPr>
            <a:spLocks noGrp="1"/>
          </p:cNvSpPr>
          <p:nvPr>
            <p:ph type="title"/>
          </p:nvPr>
        </p:nvSpPr>
        <p:spPr>
          <a:xfrm>
            <a:off x="1665387" y="226743"/>
            <a:ext cx="6223110" cy="788296"/>
          </a:xfrm>
          <a:prstGeom prst="rect">
            <a:avLst/>
          </a:prstGeom>
        </p:spPr>
        <p:txBody>
          <a:bodyPr/>
          <a:lstStyle/>
          <a:p>
            <a:r>
              <a:t>Neural module networks</a:t>
            </a:r>
          </a:p>
        </p:txBody>
      </p:sp>
      <p:sp>
        <p:nvSpPr>
          <p:cNvPr id="611" name="Shape 611"/>
          <p:cNvSpPr/>
          <p:nvPr/>
        </p:nvSpPr>
        <p:spPr>
          <a:xfrm>
            <a:off x="1634769" y="1600645"/>
            <a:ext cx="2717412" cy="1472625"/>
          </a:xfrm>
          <a:prstGeom prst="roundRect">
            <a:avLst>
              <a:gd name="adj" fmla="val 8986"/>
            </a:avLst>
          </a:prstGeom>
          <a:solidFill>
            <a:srgbClr val="DCDEE0"/>
          </a:solidFill>
          <a:ln w="3175">
            <a:miter lim="400000"/>
          </a:ln>
        </p:spPr>
        <p:txBody>
          <a:bodyPr lIns="22502" tIns="22502" rIns="22502" bIns="22502" anchor="ctr"/>
          <a:lstStyle/>
          <a:p>
            <a:pPr algn="ctr" defTabSz="245359" hangingPunct="0">
              <a:defRPr sz="5200" i="1"/>
            </a:pPr>
            <a:endParaRPr sz="2200" i="1" kern="0">
              <a:solidFill>
                <a:srgbClr val="000000"/>
              </a:solidFill>
              <a:latin typeface="Calibri"/>
              <a:ea typeface="Calibri"/>
              <a:cs typeface="Calibri"/>
              <a:sym typeface="Calibri"/>
            </a:endParaRPr>
          </a:p>
        </p:txBody>
      </p:sp>
      <p:sp>
        <p:nvSpPr>
          <p:cNvPr id="612" name="Shape 612"/>
          <p:cNvSpPr/>
          <p:nvPr/>
        </p:nvSpPr>
        <p:spPr>
          <a:xfrm>
            <a:off x="5906066" y="1595343"/>
            <a:ext cx="889331" cy="568829"/>
          </a:xfrm>
          <a:prstGeom prst="roundRect">
            <a:avLst>
              <a:gd name="adj" fmla="val 9332"/>
            </a:avLst>
          </a:prstGeom>
          <a:solidFill>
            <a:srgbClr val="DCDEE0"/>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800"/>
              </a:lnSpc>
              <a:defRPr sz="5200" i="1"/>
            </a:lvl1pPr>
          </a:lstStyle>
          <a:p>
            <a:pPr algn="ctr" defTabSz="245359" hangingPunct="0"/>
            <a:r>
              <a:rPr sz="2200" kern="0" dirty="0">
                <a:solidFill>
                  <a:srgbClr val="000000"/>
                </a:solidFill>
                <a:latin typeface="Calibri"/>
                <a:ea typeface="Calibri"/>
                <a:cs typeface="Calibri"/>
                <a:sym typeface="Calibri"/>
              </a:rPr>
              <a:t>yes</a:t>
            </a:r>
          </a:p>
        </p:txBody>
      </p:sp>
      <p:sp>
        <p:nvSpPr>
          <p:cNvPr id="613" name="Shape 613"/>
          <p:cNvSpPr/>
          <p:nvPr/>
        </p:nvSpPr>
        <p:spPr>
          <a:xfrm>
            <a:off x="1634769" y="1600645"/>
            <a:ext cx="2717412" cy="1472625"/>
          </a:xfrm>
          <a:prstGeom prst="roundRect">
            <a:avLst>
              <a:gd name="adj" fmla="val 8986"/>
            </a:avLst>
          </a:prstGeom>
          <a:ln w="3175">
            <a:miter lim="400000"/>
          </a:ln>
          <a:extLst>
            <a:ext uri="{C572A759-6A51-4108-AA02-DFA0A04FC94B}">
              <ma14:wrappingTextBoxFlag xmlns:ma14="http://schemas.microsoft.com/office/mac/drawingml/2011/main" val="1"/>
            </a:ext>
          </a:extLst>
        </p:spPr>
        <p:txBody>
          <a:bodyPr lIns="22502" tIns="22502" rIns="22502" bIns="22502" anchor="ctr"/>
          <a:lstStyle/>
          <a:p>
            <a:pPr algn="ctr" defTabSz="245359" hangingPunct="0">
              <a:defRPr sz="5200" i="1"/>
            </a:pPr>
            <a:r>
              <a:rPr sz="2200" i="1" kern="0">
                <a:solidFill>
                  <a:srgbClr val="000000"/>
                </a:solidFill>
                <a:latin typeface="Calibri"/>
                <a:ea typeface="Calibri"/>
                <a:cs typeface="Calibri"/>
                <a:sym typeface="Calibri"/>
              </a:rPr>
              <a:t>Is there a red shape </a:t>
            </a:r>
            <a:br>
              <a:rPr sz="2200" i="1" kern="0">
                <a:solidFill>
                  <a:srgbClr val="000000"/>
                </a:solidFill>
                <a:latin typeface="Calibri"/>
                <a:ea typeface="Calibri"/>
                <a:cs typeface="Calibri"/>
                <a:sym typeface="Calibri"/>
              </a:rPr>
            </a:br>
            <a:r>
              <a:rPr sz="2200" i="1" kern="0">
                <a:solidFill>
                  <a:srgbClr val="000000"/>
                </a:solidFill>
                <a:latin typeface="Calibri"/>
                <a:ea typeface="Calibri"/>
                <a:cs typeface="Calibri"/>
                <a:sym typeface="Calibri"/>
              </a:rPr>
              <a:t>above a circle?</a:t>
            </a:r>
          </a:p>
        </p:txBody>
      </p:sp>
      <p:grpSp>
        <p:nvGrpSpPr>
          <p:cNvPr id="695" name="Group 695"/>
          <p:cNvGrpSpPr/>
          <p:nvPr/>
        </p:nvGrpSpPr>
        <p:grpSpPr>
          <a:xfrm>
            <a:off x="1626191" y="3643341"/>
            <a:ext cx="2734568" cy="2453621"/>
            <a:chOff x="0" y="0"/>
            <a:chExt cx="7292181" cy="4907240"/>
          </a:xfrm>
        </p:grpSpPr>
        <p:sp>
          <p:nvSpPr>
            <p:cNvPr id="614" name="Shape 614"/>
            <p:cNvSpPr/>
            <p:nvPr/>
          </p:nvSpPr>
          <p:spPr>
            <a:xfrm>
              <a:off x="0" y="0"/>
              <a:ext cx="7292182" cy="4907241"/>
            </a:xfrm>
            <a:prstGeom prst="roundRect">
              <a:avLst>
                <a:gd name="adj" fmla="val 3775"/>
              </a:avLst>
            </a:prstGeom>
            <a:noFill/>
            <a:ln w="127000" cap="flat">
              <a:solidFill>
                <a:srgbClr val="DCDEE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15" name="Shape 615"/>
            <p:cNvSpPr/>
            <p:nvPr/>
          </p:nvSpPr>
          <p:spPr>
            <a:xfrm>
              <a:off x="457974" y="606107"/>
              <a:ext cx="1827027" cy="904994"/>
            </a:xfrm>
            <a:prstGeom prst="roundRect">
              <a:avLst>
                <a:gd name="adj" fmla="val 0"/>
              </a:avLst>
            </a:prstGeom>
            <a:solidFill>
              <a:srgbClr val="F5D32A"/>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red</a:t>
              </a:r>
            </a:p>
          </p:txBody>
        </p:sp>
        <p:sp>
          <p:nvSpPr>
            <p:cNvPr id="616" name="Shape 616"/>
            <p:cNvSpPr/>
            <p:nvPr/>
          </p:nvSpPr>
          <p:spPr>
            <a:xfrm>
              <a:off x="457974" y="2058273"/>
              <a:ext cx="1827027" cy="904995"/>
            </a:xfrm>
            <a:prstGeom prst="roundRect">
              <a:avLst>
                <a:gd name="adj" fmla="val 0"/>
              </a:avLst>
            </a:prstGeom>
            <a:solidFill>
              <a:srgbClr val="F4A74C"/>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exists</a:t>
              </a:r>
            </a:p>
          </p:txBody>
        </p:sp>
        <p:sp>
          <p:nvSpPr>
            <p:cNvPr id="617" name="Shape 617"/>
            <p:cNvSpPr/>
            <p:nvPr/>
          </p:nvSpPr>
          <p:spPr>
            <a:xfrm>
              <a:off x="687969" y="481503"/>
              <a:ext cx="458987" cy="135267"/>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18" name="Shape 618"/>
            <p:cNvSpPr/>
            <p:nvPr/>
          </p:nvSpPr>
          <p:spPr>
            <a:xfrm>
              <a:off x="1596019" y="481503"/>
              <a:ext cx="458987" cy="135267"/>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19" name="Shape 619"/>
            <p:cNvSpPr/>
            <p:nvPr/>
          </p:nvSpPr>
          <p:spPr>
            <a:xfrm>
              <a:off x="687969" y="1943973"/>
              <a:ext cx="458987" cy="135267"/>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0" name="Shape 620"/>
            <p:cNvSpPr/>
            <p:nvPr/>
          </p:nvSpPr>
          <p:spPr>
            <a:xfrm>
              <a:off x="1596019" y="1943973"/>
              <a:ext cx="458987" cy="135267"/>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1" name="Shape 621"/>
            <p:cNvSpPr/>
            <p:nvPr/>
          </p:nvSpPr>
          <p:spPr>
            <a:xfrm>
              <a:off x="5488901" y="1818620"/>
              <a:ext cx="1632007" cy="1270001"/>
            </a:xfrm>
            <a:prstGeom prst="roundRect">
              <a:avLst>
                <a:gd name="adj" fmla="val 20839"/>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defRPr sz="5200" i="1"/>
              </a:lvl1pPr>
            </a:lstStyle>
            <a:p>
              <a:pPr algn="ctr" defTabSz="245359" hangingPunct="0"/>
              <a:r>
                <a:rPr sz="1200" kern="0">
                  <a:solidFill>
                    <a:srgbClr val="000000"/>
                  </a:solidFill>
                  <a:latin typeface="Calibri"/>
                  <a:ea typeface="Calibri"/>
                  <a:cs typeface="Calibri"/>
                  <a:sym typeface="Calibri"/>
                </a:rPr>
                <a:t>true</a:t>
              </a:r>
            </a:p>
          </p:txBody>
        </p:sp>
        <p:grpSp>
          <p:nvGrpSpPr>
            <p:cNvPr id="628" name="Group 628"/>
            <p:cNvGrpSpPr/>
            <p:nvPr/>
          </p:nvGrpSpPr>
          <p:grpSpPr>
            <a:xfrm>
              <a:off x="2759673" y="438492"/>
              <a:ext cx="1116511" cy="1115620"/>
              <a:chOff x="0" y="0"/>
              <a:chExt cx="1116509" cy="1115618"/>
            </a:xfrm>
          </p:grpSpPr>
          <p:sp>
            <p:nvSpPr>
              <p:cNvPr id="622" name="Shape 622"/>
              <p:cNvSpPr/>
              <p:nvPr/>
            </p:nvSpPr>
            <p:spPr>
              <a:xfrm>
                <a:off x="0" y="0"/>
                <a:ext cx="1116510" cy="1115619"/>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3" name="Shape 623"/>
              <p:cNvSpPr/>
              <p:nvPr/>
            </p:nvSpPr>
            <p:spPr>
              <a:xfrm>
                <a:off x="441882" y="441437"/>
                <a:ext cx="232745" cy="232745"/>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4" name="Shape 624"/>
              <p:cNvSpPr/>
              <p:nvPr/>
            </p:nvSpPr>
            <p:spPr>
              <a:xfrm>
                <a:off x="818927" y="826240"/>
                <a:ext cx="232745" cy="232745"/>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5" name="Shape 625"/>
              <p:cNvSpPr/>
              <p:nvPr/>
            </p:nvSpPr>
            <p:spPr>
              <a:xfrm>
                <a:off x="818927" y="441437"/>
                <a:ext cx="232745" cy="232745"/>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6" name="Shape 626"/>
              <p:cNvSpPr/>
              <p:nvPr/>
            </p:nvSpPr>
            <p:spPr>
              <a:xfrm>
                <a:off x="63286" y="826240"/>
                <a:ext cx="232745" cy="232745"/>
              </a:xfrm>
              <a:prstGeom prst="rect">
                <a:avLst/>
              </a:prstGeom>
              <a:solidFill>
                <a:schemeClr val="accent2">
                  <a:hueOff val="-2473792"/>
                  <a:satOff val="-50209"/>
                  <a:lumOff val="2354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27" name="Shape 627"/>
              <p:cNvSpPr/>
              <p:nvPr/>
            </p:nvSpPr>
            <p:spPr>
              <a:xfrm>
                <a:off x="423524" y="68161"/>
                <a:ext cx="269462" cy="2327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629" name="Shape 629"/>
            <p:cNvSpPr/>
            <p:nvPr/>
          </p:nvSpPr>
          <p:spPr>
            <a:xfrm>
              <a:off x="4390507" y="1655147"/>
              <a:ext cx="802383" cy="1495267"/>
            </a:xfrm>
            <a:prstGeom prst="roundRect">
              <a:avLst>
                <a:gd name="adj" fmla="val 39758"/>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gn="l">
                <a:defRPr sz="7000"/>
              </a:lvl1pPr>
            </a:lstStyle>
            <a:p>
              <a:pPr defTabSz="245359" hangingPunct="0"/>
              <a:r>
                <a:rPr sz="1200" kern="0">
                  <a:solidFill>
                    <a:srgbClr val="000000"/>
                  </a:solidFill>
                  <a:latin typeface="Calibri"/>
                  <a:ea typeface="Calibri"/>
                  <a:cs typeface="Calibri"/>
                  <a:sym typeface="Calibri"/>
                </a:rPr>
                <a:t>↦</a:t>
              </a:r>
            </a:p>
          </p:txBody>
        </p:sp>
        <p:sp>
          <p:nvSpPr>
            <p:cNvPr id="630" name="Shape 630"/>
            <p:cNvSpPr/>
            <p:nvPr/>
          </p:nvSpPr>
          <p:spPr>
            <a:xfrm>
              <a:off x="4390507" y="110394"/>
              <a:ext cx="802383" cy="1495268"/>
            </a:xfrm>
            <a:prstGeom prst="roundRect">
              <a:avLst>
                <a:gd name="adj" fmla="val 39758"/>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gn="l">
                <a:defRPr sz="7000"/>
              </a:lvl1pPr>
            </a:lstStyle>
            <a:p>
              <a:pPr defTabSz="245359" hangingPunct="0"/>
              <a:r>
                <a:rPr sz="1200" kern="0">
                  <a:solidFill>
                    <a:srgbClr val="000000"/>
                  </a:solidFill>
                  <a:latin typeface="Calibri"/>
                  <a:ea typeface="Calibri"/>
                  <a:cs typeface="Calibri"/>
                  <a:sym typeface="Calibri"/>
                </a:rPr>
                <a:t>↦</a:t>
              </a:r>
            </a:p>
          </p:txBody>
        </p:sp>
        <p:sp>
          <p:nvSpPr>
            <p:cNvPr id="631" name="Shape 631"/>
            <p:cNvSpPr/>
            <p:nvPr/>
          </p:nvSpPr>
          <p:spPr>
            <a:xfrm>
              <a:off x="483374" y="3568000"/>
              <a:ext cx="1827027" cy="904994"/>
            </a:xfrm>
            <a:prstGeom prst="roundRect">
              <a:avLst>
                <a:gd name="adj" fmla="val 0"/>
              </a:avLst>
            </a:prstGeom>
            <a:solidFill>
              <a:srgbClr val="8DCB69"/>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above</a:t>
              </a:r>
            </a:p>
          </p:txBody>
        </p:sp>
        <p:sp>
          <p:nvSpPr>
            <p:cNvPr id="632" name="Shape 632"/>
            <p:cNvSpPr/>
            <p:nvPr/>
          </p:nvSpPr>
          <p:spPr>
            <a:xfrm>
              <a:off x="713369" y="3453700"/>
              <a:ext cx="458987" cy="135266"/>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3" name="Shape 633"/>
            <p:cNvSpPr/>
            <p:nvPr/>
          </p:nvSpPr>
          <p:spPr>
            <a:xfrm>
              <a:off x="1621419" y="3453700"/>
              <a:ext cx="458987" cy="135266"/>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4" name="Shape 634"/>
            <p:cNvSpPr/>
            <p:nvPr/>
          </p:nvSpPr>
          <p:spPr>
            <a:xfrm>
              <a:off x="4415907" y="3164873"/>
              <a:ext cx="802383" cy="1495267"/>
            </a:xfrm>
            <a:prstGeom prst="roundRect">
              <a:avLst>
                <a:gd name="adj" fmla="val 39758"/>
              </a:avLst>
            </a:prstGeom>
            <a:no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gn="l">
                <a:defRPr sz="7000"/>
              </a:lvl1pPr>
            </a:lstStyle>
            <a:p>
              <a:pPr defTabSz="245359" hangingPunct="0"/>
              <a:r>
                <a:rPr sz="1200" kern="0">
                  <a:solidFill>
                    <a:srgbClr val="000000"/>
                  </a:solidFill>
                  <a:latin typeface="Calibri"/>
                  <a:ea typeface="Calibri"/>
                  <a:cs typeface="Calibri"/>
                  <a:sym typeface="Calibri"/>
                </a:rPr>
                <a:t>↦</a:t>
              </a:r>
            </a:p>
          </p:txBody>
        </p:sp>
        <p:grpSp>
          <p:nvGrpSpPr>
            <p:cNvPr id="649" name="Group 649"/>
            <p:cNvGrpSpPr/>
            <p:nvPr/>
          </p:nvGrpSpPr>
          <p:grpSpPr>
            <a:xfrm>
              <a:off x="5802386" y="454569"/>
              <a:ext cx="1085075" cy="1083466"/>
              <a:chOff x="0" y="-1004"/>
              <a:chExt cx="1085074" cy="1083464"/>
            </a:xfrm>
          </p:grpSpPr>
          <p:sp>
            <p:nvSpPr>
              <p:cNvPr id="635" name="Shape 635"/>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6" name="Shape 636"/>
              <p:cNvSpPr/>
              <p:nvPr/>
            </p:nvSpPr>
            <p:spPr>
              <a:xfrm>
                <a:off x="733041" y="353982"/>
                <a:ext cx="352034" cy="377745"/>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7" name="Shape 637"/>
              <p:cNvSpPr/>
              <p:nvPr/>
            </p:nvSpPr>
            <p:spPr>
              <a:xfrm>
                <a:off x="735569" y="726061"/>
                <a:ext cx="349506"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8" name="Shape 638"/>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39" name="Shape 639"/>
              <p:cNvSpPr/>
              <p:nvPr/>
            </p:nvSpPr>
            <p:spPr>
              <a:xfrm>
                <a:off x="351378" y="355446"/>
                <a:ext cx="382794" cy="372289"/>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0" name="Shape 640"/>
              <p:cNvSpPr/>
              <p:nvPr/>
            </p:nvSpPr>
            <p:spPr>
              <a:xfrm>
                <a:off x="351259" y="-1005"/>
                <a:ext cx="383032" cy="356532"/>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1" name="Shape 641"/>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2" name="Shape 642"/>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3" name="Shape 643"/>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4" name="Shape 644"/>
              <p:cNvSpPr/>
              <p:nvPr/>
            </p:nvSpPr>
            <p:spPr>
              <a:xfrm>
                <a:off x="429725" y="428179"/>
                <a:ext cx="226101" cy="226101"/>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5" name="Shape 645"/>
              <p:cNvSpPr/>
              <p:nvPr/>
            </p:nvSpPr>
            <p:spPr>
              <a:xfrm>
                <a:off x="796007" y="801998"/>
                <a:ext cx="226102" cy="226102"/>
              </a:xfrm>
              <a:prstGeom prst="ellipse">
                <a:avLst/>
              </a:prstGeom>
              <a:solidFill>
                <a:schemeClr val="accent1">
                  <a:hueOff val="273561"/>
                  <a:satOff val="2937"/>
                  <a:lumOff val="-2223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6" name="Shape 646"/>
              <p:cNvSpPr/>
              <p:nvPr/>
            </p:nvSpPr>
            <p:spPr>
              <a:xfrm>
                <a:off x="796007" y="428179"/>
                <a:ext cx="226102" cy="226101"/>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7" name="Shape 647"/>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48" name="Shape 648"/>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664" name="Group 664"/>
            <p:cNvGrpSpPr/>
            <p:nvPr/>
          </p:nvGrpSpPr>
          <p:grpSpPr>
            <a:xfrm>
              <a:off x="2775391" y="1969038"/>
              <a:ext cx="1085075" cy="1083465"/>
              <a:chOff x="0" y="-1004"/>
              <a:chExt cx="1085074" cy="1083464"/>
            </a:xfrm>
          </p:grpSpPr>
          <p:sp>
            <p:nvSpPr>
              <p:cNvPr id="650" name="Shape 650"/>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1" name="Shape 651"/>
              <p:cNvSpPr/>
              <p:nvPr/>
            </p:nvSpPr>
            <p:spPr>
              <a:xfrm>
                <a:off x="733041" y="353982"/>
                <a:ext cx="352034" cy="377745"/>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2" name="Shape 652"/>
              <p:cNvSpPr/>
              <p:nvPr/>
            </p:nvSpPr>
            <p:spPr>
              <a:xfrm>
                <a:off x="735569" y="726061"/>
                <a:ext cx="349506" cy="356399"/>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3" name="Shape 653"/>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4" name="Shape 654"/>
              <p:cNvSpPr/>
              <p:nvPr/>
            </p:nvSpPr>
            <p:spPr>
              <a:xfrm>
                <a:off x="351378" y="355446"/>
                <a:ext cx="382794" cy="372289"/>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5" name="Shape 655"/>
              <p:cNvSpPr/>
              <p:nvPr/>
            </p:nvSpPr>
            <p:spPr>
              <a:xfrm>
                <a:off x="351259" y="-1005"/>
                <a:ext cx="383032" cy="356532"/>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6" name="Shape 656"/>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7" name="Shape 657"/>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8" name="Shape 658"/>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59" name="Shape 659"/>
              <p:cNvSpPr/>
              <p:nvPr/>
            </p:nvSpPr>
            <p:spPr>
              <a:xfrm>
                <a:off x="429725" y="428179"/>
                <a:ext cx="226101" cy="226101"/>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0" name="Shape 660"/>
              <p:cNvSpPr/>
              <p:nvPr/>
            </p:nvSpPr>
            <p:spPr>
              <a:xfrm>
                <a:off x="796007" y="801998"/>
                <a:ext cx="226102" cy="226102"/>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1" name="Shape 661"/>
              <p:cNvSpPr/>
              <p:nvPr/>
            </p:nvSpPr>
            <p:spPr>
              <a:xfrm>
                <a:off x="796007" y="428179"/>
                <a:ext cx="226102" cy="226101"/>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2" name="Shape 662"/>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3" name="Shape 663"/>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hueOff val="-522602"/>
                  <a:satOff val="-6700"/>
                  <a:lumOff val="-22320"/>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679" name="Group 679"/>
            <p:cNvGrpSpPr/>
            <p:nvPr/>
          </p:nvGrpSpPr>
          <p:grpSpPr>
            <a:xfrm>
              <a:off x="2775391" y="3421614"/>
              <a:ext cx="1085075" cy="1083465"/>
              <a:chOff x="0" y="-1004"/>
              <a:chExt cx="1085074" cy="1083464"/>
            </a:xfrm>
          </p:grpSpPr>
          <p:sp>
            <p:nvSpPr>
              <p:cNvPr id="665" name="Shape 665"/>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6" name="Shape 666"/>
              <p:cNvSpPr/>
              <p:nvPr/>
            </p:nvSpPr>
            <p:spPr>
              <a:xfrm>
                <a:off x="733041" y="353982"/>
                <a:ext cx="352034" cy="377745"/>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7" name="Shape 667"/>
              <p:cNvSpPr/>
              <p:nvPr/>
            </p:nvSpPr>
            <p:spPr>
              <a:xfrm>
                <a:off x="735569" y="726061"/>
                <a:ext cx="349506" cy="356399"/>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8" name="Shape 668"/>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69" name="Shape 669"/>
              <p:cNvSpPr/>
              <p:nvPr/>
            </p:nvSpPr>
            <p:spPr>
              <a:xfrm>
                <a:off x="351378" y="355446"/>
                <a:ext cx="382794" cy="372289"/>
              </a:xfrm>
              <a:prstGeom prst="rect">
                <a:avLst/>
              </a:prstGeom>
              <a:solidFill>
                <a:srgbClr val="DD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0" name="Shape 670"/>
              <p:cNvSpPr/>
              <p:nvPr/>
            </p:nvSpPr>
            <p:spPr>
              <a:xfrm>
                <a:off x="351259" y="-1005"/>
                <a:ext cx="383032" cy="356532"/>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1" name="Shape 671"/>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2" name="Shape 672"/>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3" name="Shape 673"/>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4" name="Shape 674"/>
              <p:cNvSpPr/>
              <p:nvPr/>
            </p:nvSpPr>
            <p:spPr>
              <a:xfrm>
                <a:off x="429725" y="428179"/>
                <a:ext cx="226101" cy="226101"/>
              </a:xfrm>
              <a:prstGeom prst="ellipse">
                <a:avLst/>
              </a:pr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5" name="Shape 675"/>
              <p:cNvSpPr/>
              <p:nvPr/>
            </p:nvSpPr>
            <p:spPr>
              <a:xfrm>
                <a:off x="796007" y="801998"/>
                <a:ext cx="226102" cy="226102"/>
              </a:xfrm>
              <a:prstGeom prst="ellipse">
                <a:avLst/>
              </a:prstGeom>
              <a:solidFill>
                <a:schemeClr val="accent1"/>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6" name="Shape 676"/>
              <p:cNvSpPr/>
              <p:nvPr/>
            </p:nvSpPr>
            <p:spPr>
              <a:xfrm>
                <a:off x="796007" y="428179"/>
                <a:ext cx="226102" cy="226101"/>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7" name="Shape 677"/>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78" name="Shape 678"/>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hueOff val="-522602"/>
                  <a:satOff val="-6700"/>
                  <a:lumOff val="-22320"/>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694" name="Group 694"/>
            <p:cNvGrpSpPr/>
            <p:nvPr/>
          </p:nvGrpSpPr>
          <p:grpSpPr>
            <a:xfrm>
              <a:off x="5802386" y="3478764"/>
              <a:ext cx="1085075" cy="1083465"/>
              <a:chOff x="0" y="-1004"/>
              <a:chExt cx="1085074" cy="1083464"/>
            </a:xfrm>
          </p:grpSpPr>
          <p:sp>
            <p:nvSpPr>
              <p:cNvPr id="680" name="Shape 680"/>
              <p:cNvSpPr/>
              <p:nvPr/>
            </p:nvSpPr>
            <p:spPr>
              <a:xfrm>
                <a:off x="733041" y="0"/>
                <a:ext cx="352034" cy="35721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1" name="Shape 681"/>
              <p:cNvSpPr/>
              <p:nvPr/>
            </p:nvSpPr>
            <p:spPr>
              <a:xfrm>
                <a:off x="733041" y="353982"/>
                <a:ext cx="352034" cy="377745"/>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2" name="Shape 682"/>
              <p:cNvSpPr/>
              <p:nvPr/>
            </p:nvSpPr>
            <p:spPr>
              <a:xfrm>
                <a:off x="735569" y="726061"/>
                <a:ext cx="349506"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3" name="Shape 683"/>
              <p:cNvSpPr/>
              <p:nvPr/>
            </p:nvSpPr>
            <p:spPr>
              <a:xfrm>
                <a:off x="349831" y="726061"/>
                <a:ext cx="385887"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4" name="Shape 684"/>
              <p:cNvSpPr/>
              <p:nvPr/>
            </p:nvSpPr>
            <p:spPr>
              <a:xfrm>
                <a:off x="351378" y="355446"/>
                <a:ext cx="382794" cy="37228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5" name="Shape 685"/>
              <p:cNvSpPr/>
              <p:nvPr/>
            </p:nvSpPr>
            <p:spPr>
              <a:xfrm>
                <a:off x="351259" y="-1005"/>
                <a:ext cx="383032" cy="356532"/>
              </a:xfrm>
              <a:prstGeom prst="rect">
                <a:avLst/>
              </a:prstGeom>
              <a:solidFill>
                <a:srgbClr val="DCDEE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6" name="Shape 686"/>
              <p:cNvSpPr/>
              <p:nvPr/>
            </p:nvSpPr>
            <p:spPr>
              <a:xfrm>
                <a:off x="476" y="0"/>
                <a:ext cx="352033" cy="354690"/>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7" name="Shape 687"/>
              <p:cNvSpPr/>
              <p:nvPr/>
            </p:nvSpPr>
            <p:spPr>
              <a:xfrm>
                <a:off x="476" y="354676"/>
                <a:ext cx="352033" cy="372288"/>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8" name="Shape 688"/>
              <p:cNvSpPr/>
              <p:nvPr/>
            </p:nvSpPr>
            <p:spPr>
              <a:xfrm>
                <a:off x="0" y="726061"/>
                <a:ext cx="349971" cy="356399"/>
              </a:xfrm>
              <a:prstGeom prst="rect">
                <a:avLst/>
              </a:prstGeom>
              <a:solidFill>
                <a:srgbClr val="53585F"/>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89" name="Shape 689"/>
              <p:cNvSpPr/>
              <p:nvPr/>
            </p:nvSpPr>
            <p:spPr>
              <a:xfrm>
                <a:off x="429725" y="428179"/>
                <a:ext cx="226101" cy="226101"/>
              </a:xfrm>
              <a:prstGeom prst="ellipse">
                <a:avLst/>
              </a:prstGeom>
              <a:solidFill>
                <a:schemeClr val="accent5">
                  <a:hueOff val="-522602"/>
                  <a:satOff val="-6700"/>
                  <a:lumOff val="-22320"/>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0" name="Shape 690"/>
              <p:cNvSpPr/>
              <p:nvPr/>
            </p:nvSpPr>
            <p:spPr>
              <a:xfrm>
                <a:off x="796007" y="801998"/>
                <a:ext cx="226102" cy="226102"/>
              </a:xfrm>
              <a:prstGeom prst="ellipse">
                <a:avLst/>
              </a:prstGeom>
              <a:solidFill>
                <a:schemeClr val="accent1">
                  <a:hueOff val="273561"/>
                  <a:satOff val="2937"/>
                  <a:lumOff val="-22233"/>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1" name="Shape 691"/>
              <p:cNvSpPr/>
              <p:nvPr/>
            </p:nvSpPr>
            <p:spPr>
              <a:xfrm>
                <a:off x="796007" y="428179"/>
                <a:ext cx="226102" cy="226101"/>
              </a:xfrm>
              <a:prstGeom prst="rect">
                <a:avLst/>
              </a:prstGeom>
              <a:solidFill>
                <a:schemeClr val="accent2"/>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2" name="Shape 692"/>
              <p:cNvSpPr/>
              <p:nvPr/>
            </p:nvSpPr>
            <p:spPr>
              <a:xfrm>
                <a:off x="61935" y="801998"/>
                <a:ext cx="226101" cy="226102"/>
              </a:xfrm>
              <a:prstGeom prst="rect">
                <a:avLst/>
              </a:prstGeom>
              <a:solidFill>
                <a:schemeClr val="accent2">
                  <a:hueOff val="-902888"/>
                  <a:satOff val="-15377"/>
                  <a:lumOff val="-12864"/>
                </a:schemeClr>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3" name="Shape 693"/>
              <p:cNvSpPr/>
              <p:nvPr/>
            </p:nvSpPr>
            <p:spPr>
              <a:xfrm>
                <a:off x="411890" y="65558"/>
                <a:ext cx="261771" cy="2261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grpSp>
        <p:nvGrpSpPr>
          <p:cNvPr id="711" name="Group 711"/>
          <p:cNvGrpSpPr/>
          <p:nvPr/>
        </p:nvGrpSpPr>
        <p:grpSpPr>
          <a:xfrm>
            <a:off x="5681073" y="2518409"/>
            <a:ext cx="1339317" cy="1821182"/>
            <a:chOff x="0" y="0"/>
            <a:chExt cx="3571511" cy="3642361"/>
          </a:xfrm>
        </p:grpSpPr>
        <p:sp>
          <p:nvSpPr>
            <p:cNvPr id="696" name="Shape 696"/>
            <p:cNvSpPr/>
            <p:nvPr/>
          </p:nvSpPr>
          <p:spPr>
            <a:xfrm>
              <a:off x="1785038" y="2757456"/>
              <a:ext cx="1786474" cy="884906"/>
            </a:xfrm>
            <a:prstGeom prst="roundRect">
              <a:avLst>
                <a:gd name="adj" fmla="val 0"/>
              </a:avLst>
            </a:prstGeom>
            <a:solidFill>
              <a:srgbClr val="F5D32A"/>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F5D32A"/>
                  </a:solidFill>
                  <a:latin typeface="Consolas"/>
                  <a:ea typeface="Consolas"/>
                  <a:cs typeface="Consolas"/>
                  <a:sym typeface="Consolas"/>
                </a:defRPr>
              </a:lvl1pPr>
            </a:lstStyle>
            <a:p>
              <a:pPr algn="ctr" defTabSz="245359" hangingPunct="0"/>
              <a:r>
                <a:rPr sz="1200" kern="0"/>
                <a:t>circle</a:t>
              </a:r>
            </a:p>
          </p:txBody>
        </p:sp>
        <p:sp>
          <p:nvSpPr>
            <p:cNvPr id="697" name="Shape 697"/>
            <p:cNvSpPr/>
            <p:nvPr/>
          </p:nvSpPr>
          <p:spPr>
            <a:xfrm>
              <a:off x="2013906" y="2622875"/>
              <a:ext cx="448799" cy="132264"/>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8" name="Shape 698"/>
            <p:cNvSpPr/>
            <p:nvPr/>
          </p:nvSpPr>
          <p:spPr>
            <a:xfrm>
              <a:off x="2901801" y="2622875"/>
              <a:ext cx="448799" cy="132264"/>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699" name="Shape 699"/>
            <p:cNvSpPr/>
            <p:nvPr/>
          </p:nvSpPr>
          <p:spPr>
            <a:xfrm>
              <a:off x="0" y="1877864"/>
              <a:ext cx="1786473" cy="884906"/>
            </a:xfrm>
            <a:prstGeom prst="roundRect">
              <a:avLst>
                <a:gd name="adj" fmla="val 0"/>
              </a:avLst>
            </a:prstGeom>
            <a:solidFill>
              <a:srgbClr val="F5D32A"/>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F5D32A"/>
                  </a:solidFill>
                  <a:latin typeface="Consolas"/>
                  <a:ea typeface="Consolas"/>
                  <a:cs typeface="Consolas"/>
                  <a:sym typeface="Consolas"/>
                </a:defRPr>
              </a:lvl1pPr>
            </a:lstStyle>
            <a:p>
              <a:pPr algn="ctr" defTabSz="245359" hangingPunct="0"/>
              <a:r>
                <a:rPr sz="1200" kern="0"/>
                <a:t>red</a:t>
              </a:r>
            </a:p>
          </p:txBody>
        </p:sp>
        <p:sp>
          <p:nvSpPr>
            <p:cNvPr id="700" name="Shape 700"/>
            <p:cNvSpPr/>
            <p:nvPr/>
          </p:nvSpPr>
          <p:spPr>
            <a:xfrm>
              <a:off x="1785038" y="1877864"/>
              <a:ext cx="1786474" cy="884906"/>
            </a:xfrm>
            <a:prstGeom prst="roundRect">
              <a:avLst>
                <a:gd name="adj" fmla="val 0"/>
              </a:avLst>
            </a:prstGeom>
            <a:solidFill>
              <a:srgbClr val="8DCB69"/>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8DCB69"/>
                  </a:solidFill>
                  <a:latin typeface="Consolas"/>
                  <a:ea typeface="Consolas"/>
                  <a:cs typeface="Consolas"/>
                  <a:sym typeface="Consolas"/>
                </a:defRPr>
              </a:lvl1pPr>
            </a:lstStyle>
            <a:p>
              <a:pPr algn="ctr" defTabSz="245359" hangingPunct="0"/>
              <a:r>
                <a:rPr sz="1200" kern="0"/>
                <a:t>above</a:t>
              </a:r>
            </a:p>
          </p:txBody>
        </p:sp>
        <p:sp>
          <p:nvSpPr>
            <p:cNvPr id="701" name="Shape 701"/>
            <p:cNvSpPr/>
            <p:nvPr/>
          </p:nvSpPr>
          <p:spPr>
            <a:xfrm>
              <a:off x="224889" y="1764777"/>
              <a:ext cx="448799" cy="132264"/>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2" name="Shape 702"/>
            <p:cNvSpPr/>
            <p:nvPr/>
          </p:nvSpPr>
          <p:spPr>
            <a:xfrm>
              <a:off x="1112785" y="1764777"/>
              <a:ext cx="448799" cy="132264"/>
            </a:xfrm>
            <a:prstGeom prst="rect">
              <a:avLst/>
            </a:prstGeom>
            <a:solidFill>
              <a:srgbClr val="F5D32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3" name="Shape 703"/>
            <p:cNvSpPr/>
            <p:nvPr/>
          </p:nvSpPr>
          <p:spPr>
            <a:xfrm>
              <a:off x="2009928" y="1764777"/>
              <a:ext cx="448799" cy="132264"/>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4" name="Shape 704"/>
            <p:cNvSpPr/>
            <p:nvPr/>
          </p:nvSpPr>
          <p:spPr>
            <a:xfrm>
              <a:off x="2897823" y="1764777"/>
              <a:ext cx="448799" cy="132264"/>
            </a:xfrm>
            <a:prstGeom prst="rect">
              <a:avLst/>
            </a:prstGeom>
            <a:solidFill>
              <a:srgbClr val="8DCB69"/>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5" name="Shape 705"/>
            <p:cNvSpPr/>
            <p:nvPr/>
          </p:nvSpPr>
          <p:spPr>
            <a:xfrm>
              <a:off x="1117409" y="870662"/>
              <a:ext cx="448799" cy="132264"/>
            </a:xfrm>
            <a:prstGeom prst="rect">
              <a:avLst/>
            </a:prstGeom>
            <a:solidFill>
              <a:srgbClr val="A6D1F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6" name="Shape 706"/>
            <p:cNvSpPr/>
            <p:nvPr/>
          </p:nvSpPr>
          <p:spPr>
            <a:xfrm>
              <a:off x="2005304" y="870662"/>
              <a:ext cx="448799" cy="132264"/>
            </a:xfrm>
            <a:prstGeom prst="rect">
              <a:avLst/>
            </a:prstGeom>
            <a:solidFill>
              <a:srgbClr val="A6D1FA"/>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7" name="Shape 707"/>
            <p:cNvSpPr/>
            <p:nvPr/>
          </p:nvSpPr>
          <p:spPr>
            <a:xfrm>
              <a:off x="1117409" y="0"/>
              <a:ext cx="448799" cy="132264"/>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8" name="Shape 708"/>
            <p:cNvSpPr/>
            <p:nvPr/>
          </p:nvSpPr>
          <p:spPr>
            <a:xfrm>
              <a:off x="2005304" y="0"/>
              <a:ext cx="448799" cy="132264"/>
            </a:xfrm>
            <a:prstGeom prst="rect">
              <a:avLst/>
            </a:prstGeom>
            <a:solidFill>
              <a:srgbClr val="F4A74C"/>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09" name="Shape 709"/>
            <p:cNvSpPr/>
            <p:nvPr/>
          </p:nvSpPr>
          <p:spPr>
            <a:xfrm>
              <a:off x="892518" y="107426"/>
              <a:ext cx="1786474" cy="884907"/>
            </a:xfrm>
            <a:prstGeom prst="roundRect">
              <a:avLst>
                <a:gd name="adj" fmla="val 0"/>
              </a:avLst>
            </a:prstGeom>
            <a:solidFill>
              <a:srgbClr val="F4A74C"/>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F4A74C"/>
                  </a:solidFill>
                  <a:latin typeface="Consolas"/>
                  <a:ea typeface="Consolas"/>
                  <a:cs typeface="Consolas"/>
                  <a:sym typeface="Consolas"/>
                </a:defRPr>
              </a:lvl1pPr>
            </a:lstStyle>
            <a:p>
              <a:pPr algn="ctr" defTabSz="245359" hangingPunct="0"/>
              <a:r>
                <a:rPr sz="1200" kern="0"/>
                <a:t>exists</a:t>
              </a:r>
            </a:p>
          </p:txBody>
        </p:sp>
        <p:sp>
          <p:nvSpPr>
            <p:cNvPr id="710" name="Shape 710"/>
            <p:cNvSpPr/>
            <p:nvPr/>
          </p:nvSpPr>
          <p:spPr>
            <a:xfrm>
              <a:off x="892518" y="989100"/>
              <a:ext cx="1786474" cy="884907"/>
            </a:xfrm>
            <a:prstGeom prst="roundRect">
              <a:avLst>
                <a:gd name="adj" fmla="val 0"/>
              </a:avLst>
            </a:prstGeom>
            <a:solidFill>
              <a:srgbClr val="A6D1FA"/>
            </a:solidFill>
            <a:ln w="3175" cap="flat">
              <a:noFill/>
              <a:miter lim="400000"/>
            </a:ln>
            <a:effectLst/>
            <a:extLst>
              <a:ext uri="{C572A759-6A51-4108-AA02-DFA0A04FC94B}">
                <ma14:wrappingTextBoxFlag xmlns:ma14="http://schemas.microsoft.com/office/mac/drawingml/2011/main" val="1"/>
              </a:ext>
            </a:extLst>
          </p:spPr>
          <p:txBody>
            <a:bodyPr wrap="square" lIns="53578" tIns="53578" rIns="53578" bIns="53578" numCol="1" anchor="ctr">
              <a:noAutofit/>
            </a:bodyPr>
            <a:lstStyle>
              <a:lvl1pPr>
                <a:lnSpc>
                  <a:spcPts val="4600"/>
                </a:lnSpc>
                <a:defRPr sz="3700">
                  <a:solidFill>
                    <a:srgbClr val="A6D1FA"/>
                  </a:solidFill>
                  <a:latin typeface="Consolas"/>
                  <a:ea typeface="Consolas"/>
                  <a:cs typeface="Consolas"/>
                  <a:sym typeface="Consolas"/>
                </a:defRPr>
              </a:lvl1pPr>
            </a:lstStyle>
            <a:p>
              <a:pPr algn="ctr" defTabSz="245359" hangingPunct="0"/>
              <a:r>
                <a:rPr sz="1200" kern="0"/>
                <a:t>and</a:t>
              </a:r>
            </a:p>
          </p:txBody>
        </p:sp>
      </p:grpSp>
      <p:grpSp>
        <p:nvGrpSpPr>
          <p:cNvPr id="743" name="Group 743"/>
          <p:cNvGrpSpPr/>
          <p:nvPr/>
        </p:nvGrpSpPr>
        <p:grpSpPr>
          <a:xfrm>
            <a:off x="5738338" y="2743583"/>
            <a:ext cx="1224784" cy="1456741"/>
            <a:chOff x="0" y="0"/>
            <a:chExt cx="3266088" cy="2913479"/>
          </a:xfrm>
        </p:grpSpPr>
        <p:sp>
          <p:nvSpPr>
            <p:cNvPr id="712" name="Shape 712"/>
            <p:cNvSpPr/>
            <p:nvPr/>
          </p:nvSpPr>
          <p:spPr>
            <a:xfrm>
              <a:off x="1170496" y="875660"/>
              <a:ext cx="925097" cy="300631"/>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3" name="Shape 713"/>
            <p:cNvSpPr/>
            <p:nvPr/>
          </p:nvSpPr>
          <p:spPr>
            <a:xfrm>
              <a:off x="1766313" y="2612850"/>
              <a:ext cx="1499776" cy="300630"/>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4" name="Shape 714"/>
            <p:cNvSpPr/>
            <p:nvPr/>
          </p:nvSpPr>
          <p:spPr>
            <a:xfrm>
              <a:off x="2053653" y="1746424"/>
              <a:ext cx="925096" cy="300630"/>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5" name="Shape 715"/>
            <p:cNvSpPr/>
            <p:nvPr/>
          </p:nvSpPr>
          <p:spPr>
            <a:xfrm>
              <a:off x="1829373" y="2666837"/>
              <a:ext cx="199710"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6" name="Shape 716"/>
            <p:cNvSpPr/>
            <p:nvPr/>
          </p:nvSpPr>
          <p:spPr>
            <a:xfrm flipV="1">
              <a:off x="1929228" y="1876684"/>
              <a:ext cx="286209" cy="929669"/>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7" name="Shape 717"/>
            <p:cNvSpPr/>
            <p:nvPr/>
          </p:nvSpPr>
          <p:spPr>
            <a:xfrm flipV="1">
              <a:off x="1927902" y="1883194"/>
              <a:ext cx="916647" cy="916648"/>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8" name="Shape 718"/>
            <p:cNvSpPr/>
            <p:nvPr/>
          </p:nvSpPr>
          <p:spPr>
            <a:xfrm flipV="1">
              <a:off x="2499483" y="1888607"/>
              <a:ext cx="312402" cy="905822"/>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19" name="Shape 719"/>
            <p:cNvSpPr/>
            <p:nvPr/>
          </p:nvSpPr>
          <p:spPr>
            <a:xfrm flipH="1" flipV="1">
              <a:off x="2769553" y="1863047"/>
              <a:ext cx="312290" cy="914022"/>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0" name="Shape 720"/>
            <p:cNvSpPr/>
            <p:nvPr/>
          </p:nvSpPr>
          <p:spPr>
            <a:xfrm flipH="1" flipV="1">
              <a:off x="2208331" y="1887112"/>
              <a:ext cx="299248" cy="889372"/>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1" name="Shape 721"/>
            <p:cNvSpPr/>
            <p:nvPr/>
          </p:nvSpPr>
          <p:spPr>
            <a:xfrm flipH="1" flipV="1">
              <a:off x="2202012" y="1902749"/>
              <a:ext cx="884220" cy="884219"/>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2" name="Shape 722"/>
            <p:cNvSpPr/>
            <p:nvPr/>
          </p:nvSpPr>
          <p:spPr>
            <a:xfrm>
              <a:off x="2416346" y="2666837"/>
              <a:ext cx="199710"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3" name="Shape 723"/>
            <p:cNvSpPr/>
            <p:nvPr/>
          </p:nvSpPr>
          <p:spPr>
            <a:xfrm>
              <a:off x="2984144" y="2668320"/>
              <a:ext cx="199710"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4" name="Shape 724"/>
            <p:cNvSpPr/>
            <p:nvPr/>
          </p:nvSpPr>
          <p:spPr>
            <a:xfrm>
              <a:off x="0" y="1744878"/>
              <a:ext cx="1499776" cy="300630"/>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5" name="Shape 725"/>
            <p:cNvSpPr/>
            <p:nvPr/>
          </p:nvSpPr>
          <p:spPr>
            <a:xfrm>
              <a:off x="63060" y="1798865"/>
              <a:ext cx="199709"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6" name="Shape 726"/>
            <p:cNvSpPr/>
            <p:nvPr/>
          </p:nvSpPr>
          <p:spPr>
            <a:xfrm flipV="1">
              <a:off x="161587" y="1008701"/>
              <a:ext cx="1178943" cy="923169"/>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7" name="Shape 727"/>
            <p:cNvSpPr/>
            <p:nvPr/>
          </p:nvSpPr>
          <p:spPr>
            <a:xfrm flipV="1">
              <a:off x="1315528" y="1036454"/>
              <a:ext cx="637917" cy="872643"/>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8" name="Shape 728"/>
            <p:cNvSpPr/>
            <p:nvPr/>
          </p:nvSpPr>
          <p:spPr>
            <a:xfrm flipV="1">
              <a:off x="741264" y="1014768"/>
              <a:ext cx="1214411" cy="893744"/>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29" name="Shape 729"/>
            <p:cNvSpPr/>
            <p:nvPr/>
          </p:nvSpPr>
          <p:spPr>
            <a:xfrm flipV="1">
              <a:off x="1319918" y="1041089"/>
              <a:ext cx="1" cy="877907"/>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0" name="Shape 730"/>
            <p:cNvSpPr/>
            <p:nvPr/>
          </p:nvSpPr>
          <p:spPr>
            <a:xfrm>
              <a:off x="650033" y="1798865"/>
              <a:ext cx="199709"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1" name="Shape 731"/>
            <p:cNvSpPr/>
            <p:nvPr/>
          </p:nvSpPr>
          <p:spPr>
            <a:xfrm>
              <a:off x="1217830" y="1800348"/>
              <a:ext cx="199710"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2" name="Shape 732"/>
            <p:cNvSpPr/>
            <p:nvPr/>
          </p:nvSpPr>
          <p:spPr>
            <a:xfrm flipH="1" flipV="1">
              <a:off x="1922710" y="1025209"/>
              <a:ext cx="299248" cy="889372"/>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3" name="Shape 733"/>
            <p:cNvSpPr/>
            <p:nvPr/>
          </p:nvSpPr>
          <p:spPr>
            <a:xfrm flipH="1" flipV="1">
              <a:off x="1917066" y="1008910"/>
              <a:ext cx="884219" cy="884220"/>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4" name="Shape 734"/>
            <p:cNvSpPr/>
            <p:nvPr/>
          </p:nvSpPr>
          <p:spPr>
            <a:xfrm>
              <a:off x="2703686" y="1802612"/>
              <a:ext cx="199710"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5" name="Shape 735"/>
            <p:cNvSpPr/>
            <p:nvPr/>
          </p:nvSpPr>
          <p:spPr>
            <a:xfrm>
              <a:off x="2116714" y="1802612"/>
              <a:ext cx="199709"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6" name="Shape 736"/>
            <p:cNvSpPr/>
            <p:nvPr/>
          </p:nvSpPr>
          <p:spPr>
            <a:xfrm flipH="1" flipV="1">
              <a:off x="1307667" y="1016581"/>
              <a:ext cx="898044" cy="869330"/>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7" name="Shape 737"/>
            <p:cNvSpPr/>
            <p:nvPr/>
          </p:nvSpPr>
          <p:spPr>
            <a:xfrm>
              <a:off x="1420378" y="0"/>
              <a:ext cx="425331" cy="300630"/>
            </a:xfrm>
            <a:prstGeom prst="rect">
              <a:avLst/>
            </a:prstGeom>
            <a:solidFill>
              <a:srgbClr val="A6AAA9"/>
            </a:solidFill>
            <a:ln w="254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8" name="Shape 738"/>
            <p:cNvSpPr/>
            <p:nvPr/>
          </p:nvSpPr>
          <p:spPr>
            <a:xfrm flipH="1" flipV="1">
              <a:off x="1637080" y="117188"/>
              <a:ext cx="269233" cy="881515"/>
            </a:xfrm>
            <a:prstGeom prst="line">
              <a:avLst/>
            </a:prstGeom>
            <a:noFill/>
            <a:ln w="63500" cap="flat">
              <a:solidFill>
                <a:srgbClr val="53585F"/>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39" name="Shape 739"/>
            <p:cNvSpPr/>
            <p:nvPr/>
          </p:nvSpPr>
          <p:spPr>
            <a:xfrm flipV="1">
              <a:off x="1314086" y="142208"/>
              <a:ext cx="294422" cy="923407"/>
            </a:xfrm>
            <a:prstGeom prst="line">
              <a:avLst/>
            </a:prstGeom>
            <a:noFill/>
            <a:ln w="63500" cap="flat">
              <a:solidFill>
                <a:srgbClr val="000000"/>
              </a:solidFill>
              <a:prstDash val="solid"/>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0" name="Shape 740"/>
            <p:cNvSpPr/>
            <p:nvPr/>
          </p:nvSpPr>
          <p:spPr>
            <a:xfrm>
              <a:off x="1533190" y="50460"/>
              <a:ext cx="199709" cy="199709"/>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1" name="Shape 741"/>
            <p:cNvSpPr/>
            <p:nvPr/>
          </p:nvSpPr>
          <p:spPr>
            <a:xfrm>
              <a:off x="1233557" y="931848"/>
              <a:ext cx="199710"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2" name="Shape 742"/>
            <p:cNvSpPr/>
            <p:nvPr/>
          </p:nvSpPr>
          <p:spPr>
            <a:xfrm>
              <a:off x="1820529" y="931848"/>
              <a:ext cx="199710" cy="199710"/>
            </a:xfrm>
            <a:prstGeom prst="ellipse">
              <a:avLst/>
            </a:prstGeom>
            <a:solidFill>
              <a:srgbClr val="000000"/>
            </a:solidFill>
            <a:ln w="3175" cap="flat">
              <a:noFill/>
              <a:miter lim="400000"/>
            </a:ln>
            <a:effectLst/>
          </p:spPr>
          <p:txBody>
            <a:bodyPr wrap="square" lIns="53578" tIns="53578" rIns="53578" bIns="53578" numCol="1" anchor="ctr">
              <a:noAutofit/>
            </a:bodyP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744" name="Shape 744"/>
          <p:cNvSpPr/>
          <p:nvPr/>
        </p:nvSpPr>
        <p:spPr>
          <a:xfrm flipV="1">
            <a:off x="6350730" y="4395235"/>
            <a:ext cx="0" cy="328858"/>
          </a:xfrm>
          <a:prstGeom prst="line">
            <a:avLst/>
          </a:prstGeom>
          <a:ln w="114300">
            <a:solidFill>
              <a:srgbClr val="000000"/>
            </a:solidFill>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5" name="Shape 745"/>
          <p:cNvSpPr/>
          <p:nvPr/>
        </p:nvSpPr>
        <p:spPr>
          <a:xfrm flipV="1">
            <a:off x="6350730" y="2204277"/>
            <a:ext cx="0" cy="328858"/>
          </a:xfrm>
          <a:prstGeom prst="line">
            <a:avLst/>
          </a:prstGeom>
          <a:ln w="114300">
            <a:solidFill>
              <a:srgbClr val="000000"/>
            </a:solidFill>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6" name="Shape 746"/>
          <p:cNvSpPr>
            <a:spLocks noGrp="1"/>
          </p:cNvSpPr>
          <p:nvPr>
            <p:ph type="sldNum" sz="quarter" idx="2"/>
          </p:nvPr>
        </p:nvSpPr>
        <p:spPr>
          <a:xfrm>
            <a:off x="8765133" y="6319528"/>
            <a:ext cx="155940" cy="30705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latin typeface="Calibri"/>
                <a:ea typeface="Calibri"/>
                <a:cs typeface="Calibri"/>
              </a:rPr>
              <a:pPr/>
              <a:t>122</a:t>
            </a:fld>
            <a:endParaRPr>
              <a:latin typeface="Calibri"/>
              <a:ea typeface="Calibri"/>
              <a:cs typeface="Calibri"/>
            </a:endParaRPr>
          </a:p>
        </p:txBody>
      </p:sp>
      <p:sp>
        <p:nvSpPr>
          <p:cNvPr id="747" name="Shape 747"/>
          <p:cNvSpPr/>
          <p:nvPr/>
        </p:nvSpPr>
        <p:spPr>
          <a:xfrm flipV="1">
            <a:off x="4722828" y="4265652"/>
            <a:ext cx="599437" cy="529556"/>
          </a:xfrm>
          <a:prstGeom prst="line">
            <a:avLst/>
          </a:prstGeom>
          <a:ln w="114300">
            <a:solidFill>
              <a:srgbClr val="000000"/>
            </a:solidFill>
            <a:prstDash val="sysDot"/>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748" name="Shape 748"/>
          <p:cNvSpPr/>
          <p:nvPr/>
        </p:nvSpPr>
        <p:spPr>
          <a:xfrm>
            <a:off x="4722828" y="2305883"/>
            <a:ext cx="599437" cy="529556"/>
          </a:xfrm>
          <a:prstGeom prst="line">
            <a:avLst/>
          </a:prstGeom>
          <a:ln w="114300">
            <a:solidFill>
              <a:srgbClr val="000000"/>
            </a:solidFill>
            <a:prstDash val="sysDot"/>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48" name="TextBox 147"/>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Jacob Andreas</a:t>
            </a:r>
            <a:endParaRPr lang="en-US" sz="1200" dirty="0"/>
          </a:p>
        </p:txBody>
      </p:sp>
    </p:spTree>
    <p:extLst>
      <p:ext uri="{BB962C8B-B14F-4D97-AF65-F5344CB8AC3E}">
        <p14:creationId xmlns:p14="http://schemas.microsoft.com/office/powerpoint/2010/main" val="3973636271"/>
      </p:ext>
    </p:extLst>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Shape 923"/>
          <p:cNvSpPr/>
          <p:nvPr/>
        </p:nvSpPr>
        <p:spPr>
          <a:xfrm>
            <a:off x="1171575" y="2112434"/>
            <a:ext cx="2284648" cy="3043767"/>
          </a:xfrm>
          <a:prstGeom prst="rect">
            <a:avLst/>
          </a:prstGeom>
          <a:solidFill>
            <a:srgbClr val="DCDEE0"/>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24" name="Shape 924"/>
          <p:cNvSpPr/>
          <p:nvPr/>
        </p:nvSpPr>
        <p:spPr>
          <a:xfrm>
            <a:off x="2075774" y="3316818"/>
            <a:ext cx="476250" cy="635001"/>
          </a:xfrm>
          <a:prstGeom prst="ellipse">
            <a:avLst/>
          </a:prstGeom>
          <a:solidFill>
            <a:schemeClr val="accent5"/>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25" name="Shape 925"/>
          <p:cNvSpPr/>
          <p:nvPr/>
        </p:nvSpPr>
        <p:spPr>
          <a:xfrm>
            <a:off x="2847299" y="4366684"/>
            <a:ext cx="476250" cy="635001"/>
          </a:xfrm>
          <a:prstGeom prst="ellipse">
            <a:avLst/>
          </a:prstGeom>
          <a:solidFill>
            <a:schemeClr val="accent1"/>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26" name="Shape 926"/>
          <p:cNvSpPr/>
          <p:nvPr/>
        </p:nvSpPr>
        <p:spPr>
          <a:xfrm>
            <a:off x="2847299" y="3316818"/>
            <a:ext cx="476250" cy="635001"/>
          </a:xfrm>
          <a:prstGeom prst="rect">
            <a:avLst/>
          </a:prstGeom>
          <a:solidFill>
            <a:schemeClr val="accent2">
              <a:hueOff val="-2473792"/>
              <a:satOff val="-50209"/>
              <a:lumOff val="23543"/>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27" name="Shape 927"/>
          <p:cNvSpPr/>
          <p:nvPr/>
        </p:nvSpPr>
        <p:spPr>
          <a:xfrm>
            <a:off x="1301074" y="4366684"/>
            <a:ext cx="476250" cy="635001"/>
          </a:xfrm>
          <a:prstGeom prst="rect">
            <a:avLst/>
          </a:prstGeom>
          <a:solidFill>
            <a:schemeClr val="accent2">
              <a:hueOff val="-2473792"/>
              <a:satOff val="-50209"/>
              <a:lumOff val="23543"/>
            </a:schemeClr>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28" name="Shape 928"/>
          <p:cNvSpPr/>
          <p:nvPr/>
        </p:nvSpPr>
        <p:spPr>
          <a:xfrm>
            <a:off x="2038207" y="2298401"/>
            <a:ext cx="551384" cy="635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3175">
            <a:miter lim="400000"/>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29" name="Shape 929"/>
          <p:cNvSpPr/>
          <p:nvPr/>
        </p:nvSpPr>
        <p:spPr>
          <a:xfrm>
            <a:off x="4129608" y="1553335"/>
            <a:ext cx="4252392" cy="635001"/>
          </a:xfrm>
          <a:prstGeom prst="roundRect">
            <a:avLst>
              <a:gd name="adj" fmla="val 20839"/>
            </a:avLst>
          </a:prstGeom>
          <a:ln w="3175">
            <a:miter lim="400000"/>
          </a:ln>
          <a:extLst>
            <a:ext uri="{C572A759-6A51-4108-AA02-DFA0A04FC94B}">
              <ma14:wrappingTextBoxFlag xmlns:ma14="http://schemas.microsoft.com/office/mac/drawingml/2011/main" val="1"/>
            </a:ext>
          </a:extLst>
        </p:spPr>
        <p:txBody>
          <a:bodyPr lIns="22502" tIns="22502" rIns="22502" bIns="22502" anchor="ctr"/>
          <a:lstStyle>
            <a:lvl1pPr>
              <a:defRPr sz="5200" i="1"/>
            </a:lvl1pPr>
          </a:lstStyle>
          <a:p>
            <a:pPr algn="ctr" defTabSz="245359" hangingPunct="0"/>
            <a:r>
              <a:rPr sz="2200" kern="0" dirty="0">
                <a:solidFill>
                  <a:srgbClr val="000000"/>
                </a:solidFill>
                <a:latin typeface="Calibri"/>
                <a:ea typeface="Calibri"/>
                <a:cs typeface="Calibri"/>
                <a:sym typeface="Calibri"/>
              </a:rPr>
              <a:t>Is there a red shape above a circle?</a:t>
            </a:r>
          </a:p>
        </p:txBody>
      </p:sp>
      <p:sp>
        <p:nvSpPr>
          <p:cNvPr id="930" name="Shape 930"/>
          <p:cNvSpPr/>
          <p:nvPr/>
        </p:nvSpPr>
        <p:spPr>
          <a:xfrm flipV="1">
            <a:off x="6624078" y="4769403"/>
            <a:ext cx="0" cy="224367"/>
          </a:xfrm>
          <a:prstGeom prst="line">
            <a:avLst/>
          </a:prstGeom>
          <a:ln w="63500">
            <a:solidFill>
              <a:srgbClr val="000000"/>
            </a:solidFill>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1" name="Shape 931"/>
          <p:cNvSpPr/>
          <p:nvPr/>
        </p:nvSpPr>
        <p:spPr>
          <a:xfrm flipH="1" flipV="1">
            <a:off x="6273722" y="3842808"/>
            <a:ext cx="159857" cy="213142"/>
          </a:xfrm>
          <a:prstGeom prst="line">
            <a:avLst/>
          </a:prstGeom>
          <a:ln w="63500">
            <a:solidFill>
              <a:srgbClr val="000000"/>
            </a:solidFill>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2" name="Shape 932"/>
          <p:cNvSpPr/>
          <p:nvPr/>
        </p:nvSpPr>
        <p:spPr>
          <a:xfrm flipV="1">
            <a:off x="5692697" y="3842808"/>
            <a:ext cx="159857" cy="213142"/>
          </a:xfrm>
          <a:prstGeom prst="line">
            <a:avLst/>
          </a:prstGeom>
          <a:ln w="63500">
            <a:solidFill>
              <a:srgbClr val="000000"/>
            </a:solidFill>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3" name="Shape 933"/>
          <p:cNvSpPr/>
          <p:nvPr/>
        </p:nvSpPr>
        <p:spPr>
          <a:xfrm flipV="1">
            <a:off x="6064615" y="2941867"/>
            <a:ext cx="0" cy="224368"/>
          </a:xfrm>
          <a:prstGeom prst="line">
            <a:avLst/>
          </a:prstGeom>
          <a:ln w="63500">
            <a:solidFill>
              <a:srgbClr val="000000"/>
            </a:solidFill>
            <a:miter lim="400000"/>
            <a:tailEnd type="triangle"/>
          </a:ln>
        </p:spPr>
        <p:txBody>
          <a:bodyPr lIns="22502" tIns="22502" rIns="22502" bIns="22502" anchor="ctr"/>
          <a:lstStyle/>
          <a:p>
            <a:pPr algn="ctr" defTabSz="245359" hangingPunct="0">
              <a:defRPr sz="52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12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934" name="Shape 934"/>
          <p:cNvSpPr/>
          <p:nvPr/>
        </p:nvSpPr>
        <p:spPr>
          <a:xfrm>
            <a:off x="5722047" y="2338852"/>
            <a:ext cx="685136" cy="452498"/>
          </a:xfrm>
          <a:prstGeom prst="roundRect">
            <a:avLst>
              <a:gd name="adj" fmla="val 8418"/>
            </a:avLst>
          </a:prstGeom>
          <a:solidFill>
            <a:srgbClr val="F4A74C"/>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600"/>
              </a:lnSpc>
              <a:defRPr sz="3700">
                <a:latin typeface="Consolas"/>
                <a:ea typeface="Consolas"/>
                <a:cs typeface="Consolas"/>
                <a:sym typeface="Consolas"/>
              </a:defRPr>
            </a:lvl1pPr>
          </a:lstStyle>
          <a:p>
            <a:pPr algn="ctr" defTabSz="245359" hangingPunct="0"/>
            <a:r>
              <a:rPr sz="1200" kern="0" dirty="0">
                <a:solidFill>
                  <a:srgbClr val="000000"/>
                </a:solidFill>
              </a:rPr>
              <a:t>exists</a:t>
            </a:r>
          </a:p>
        </p:txBody>
      </p:sp>
      <p:sp>
        <p:nvSpPr>
          <p:cNvPr id="935" name="Shape 935"/>
          <p:cNvSpPr/>
          <p:nvPr/>
        </p:nvSpPr>
        <p:spPr>
          <a:xfrm>
            <a:off x="5722047" y="3265447"/>
            <a:ext cx="685136" cy="452497"/>
          </a:xfrm>
          <a:prstGeom prst="roundRect">
            <a:avLst>
              <a:gd name="adj" fmla="val 8418"/>
            </a:avLst>
          </a:prstGeom>
          <a:solidFill>
            <a:srgbClr val="A6D1FA"/>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and</a:t>
            </a:r>
          </a:p>
        </p:txBody>
      </p:sp>
      <p:sp>
        <p:nvSpPr>
          <p:cNvPr id="936" name="Shape 936"/>
          <p:cNvSpPr/>
          <p:nvPr/>
        </p:nvSpPr>
        <p:spPr>
          <a:xfrm>
            <a:off x="5162586" y="4192040"/>
            <a:ext cx="685135" cy="452498"/>
          </a:xfrm>
          <a:prstGeom prst="roundRect">
            <a:avLst>
              <a:gd name="adj" fmla="val 8418"/>
            </a:avLst>
          </a:prstGeom>
          <a:solidFill>
            <a:srgbClr val="F5D32A"/>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red</a:t>
            </a:r>
          </a:p>
        </p:txBody>
      </p:sp>
      <p:sp>
        <p:nvSpPr>
          <p:cNvPr id="937" name="Shape 937"/>
          <p:cNvSpPr/>
          <p:nvPr/>
        </p:nvSpPr>
        <p:spPr>
          <a:xfrm>
            <a:off x="6281511" y="4192040"/>
            <a:ext cx="685135" cy="452498"/>
          </a:xfrm>
          <a:prstGeom prst="roundRect">
            <a:avLst>
              <a:gd name="adj" fmla="val 8418"/>
            </a:avLst>
          </a:prstGeom>
          <a:solidFill>
            <a:srgbClr val="8DCB69"/>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above</a:t>
            </a:r>
          </a:p>
        </p:txBody>
      </p:sp>
      <p:sp>
        <p:nvSpPr>
          <p:cNvPr id="938" name="Shape 938"/>
          <p:cNvSpPr/>
          <p:nvPr/>
        </p:nvSpPr>
        <p:spPr>
          <a:xfrm>
            <a:off x="6281511" y="5118635"/>
            <a:ext cx="685135" cy="452497"/>
          </a:xfrm>
          <a:prstGeom prst="roundRect">
            <a:avLst>
              <a:gd name="adj" fmla="val 8418"/>
            </a:avLst>
          </a:prstGeom>
          <a:solidFill>
            <a:srgbClr val="F5D32A"/>
          </a:solidFill>
          <a:ln w="3175">
            <a:miter lim="400000"/>
          </a:ln>
          <a:extLst>
            <a:ext uri="{C572A759-6A51-4108-AA02-DFA0A04FC94B}">
              <ma14:wrappingTextBoxFlag xmlns:ma14="http://schemas.microsoft.com/office/mac/drawingml/2011/main" val="1"/>
            </a:ext>
          </a:extLst>
        </p:spPr>
        <p:txBody>
          <a:bodyPr lIns="22502" tIns="22502" rIns="22502" bIns="22502" anchor="ctr"/>
          <a:lstStyle>
            <a:lvl1pPr>
              <a:lnSpc>
                <a:spcPts val="4600"/>
              </a:lnSpc>
              <a:defRPr sz="3700">
                <a:latin typeface="Consolas"/>
                <a:ea typeface="Consolas"/>
                <a:cs typeface="Consolas"/>
                <a:sym typeface="Consolas"/>
              </a:defRPr>
            </a:lvl1pPr>
          </a:lstStyle>
          <a:p>
            <a:pPr algn="ctr" defTabSz="245359" hangingPunct="0"/>
            <a:r>
              <a:rPr sz="1200" kern="0">
                <a:solidFill>
                  <a:srgbClr val="000000"/>
                </a:solidFill>
              </a:rPr>
              <a:t>circle</a:t>
            </a:r>
          </a:p>
        </p:txBody>
      </p:sp>
      <p:sp>
        <p:nvSpPr>
          <p:cNvPr id="939" name="Shape 939"/>
          <p:cNvSpPr>
            <a:spLocks noGrp="1"/>
          </p:cNvSpPr>
          <p:nvPr>
            <p:ph type="title"/>
          </p:nvPr>
        </p:nvSpPr>
        <p:spPr>
          <a:xfrm>
            <a:off x="1606507" y="226743"/>
            <a:ext cx="7537493" cy="788296"/>
          </a:xfrm>
          <a:prstGeom prst="rect">
            <a:avLst/>
          </a:prstGeom>
        </p:spPr>
        <p:txBody>
          <a:bodyPr/>
          <a:lstStyle>
            <a:lvl1pPr>
              <a:defRPr sz="8600"/>
            </a:lvl1pPr>
          </a:lstStyle>
          <a:p>
            <a:r>
              <a:rPr sz="3800" dirty="0"/>
              <a:t>Sentence meanings are computations</a:t>
            </a:r>
          </a:p>
        </p:txBody>
      </p:sp>
      <p:sp>
        <p:nvSpPr>
          <p:cNvPr id="940" name="Shape 940"/>
          <p:cNvSpPr>
            <a:spLocks noGrp="1"/>
          </p:cNvSpPr>
          <p:nvPr>
            <p:ph type="sldNum" sz="quarter" idx="2"/>
          </p:nvPr>
        </p:nvSpPr>
        <p:spPr>
          <a:xfrm>
            <a:off x="8716385" y="6319528"/>
            <a:ext cx="266434" cy="30705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latin typeface="Calibri"/>
                <a:ea typeface="Calibri"/>
                <a:cs typeface="Calibri"/>
              </a:rPr>
              <a:pPr/>
              <a:t>123</a:t>
            </a:fld>
            <a:endParaRPr>
              <a:latin typeface="Calibri"/>
              <a:ea typeface="Calibri"/>
              <a:cs typeface="Calibri"/>
            </a:endParaRPr>
          </a:p>
        </p:txBody>
      </p:sp>
      <p:sp>
        <p:nvSpPr>
          <p:cNvPr id="21" name="TextBox 20"/>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Jacob Andreas</a:t>
            </a:r>
            <a:endParaRPr lang="en-US" sz="1200" dirty="0"/>
          </a:p>
        </p:txBody>
      </p:sp>
    </p:spTree>
    <p:extLst>
      <p:ext uri="{BB962C8B-B14F-4D97-AF65-F5344CB8AC3E}">
        <p14:creationId xmlns:p14="http://schemas.microsoft.com/office/powerpoint/2010/main" val="19929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0204A8-AFB4-894B-B7A1-210E55B1E886}" type="slidenum">
              <a:rPr lang="en-US" smtClean="0"/>
              <a:t>124</a:t>
            </a:fld>
            <a:endParaRPr lang="en-US" dirty="0"/>
          </a:p>
        </p:txBody>
      </p:sp>
      <p:grpSp>
        <p:nvGrpSpPr>
          <p:cNvPr id="5" name="Group 4"/>
          <p:cNvGrpSpPr/>
          <p:nvPr/>
        </p:nvGrpSpPr>
        <p:grpSpPr>
          <a:xfrm>
            <a:off x="1856743" y="823926"/>
            <a:ext cx="5486403" cy="954097"/>
            <a:chOff x="1142998" y="5132"/>
            <a:chExt cx="5486403" cy="954097"/>
          </a:xfrm>
        </p:grpSpPr>
        <p:sp>
          <p:nvSpPr>
            <p:cNvPr id="6" name="Rounded Rectangle 5"/>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Datasets</a:t>
              </a:r>
              <a:endParaRPr lang="en-US" sz="3000" kern="1200" dirty="0"/>
            </a:p>
          </p:txBody>
        </p:sp>
      </p:grpSp>
      <p:grpSp>
        <p:nvGrpSpPr>
          <p:cNvPr id="8" name="Group 7"/>
          <p:cNvGrpSpPr/>
          <p:nvPr/>
        </p:nvGrpSpPr>
        <p:grpSpPr>
          <a:xfrm>
            <a:off x="1843228" y="2968889"/>
            <a:ext cx="5486403" cy="954097"/>
            <a:chOff x="1142998" y="5132"/>
            <a:chExt cx="5486403" cy="954097"/>
          </a:xfrm>
        </p:grpSpPr>
        <p:sp>
          <p:nvSpPr>
            <p:cNvPr id="9" name="Rounded Rectangle 8"/>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Current Status</a:t>
              </a:r>
              <a:endParaRPr lang="en-US" sz="3000" kern="1200" dirty="0"/>
            </a:p>
          </p:txBody>
        </p:sp>
      </p:grpSp>
      <p:grpSp>
        <p:nvGrpSpPr>
          <p:cNvPr id="11" name="Group 10"/>
          <p:cNvGrpSpPr/>
          <p:nvPr/>
        </p:nvGrpSpPr>
        <p:grpSpPr>
          <a:xfrm>
            <a:off x="1871173" y="4028549"/>
            <a:ext cx="5486403" cy="954097"/>
            <a:chOff x="1142998" y="5132"/>
            <a:chExt cx="5486403" cy="954097"/>
          </a:xfrm>
        </p:grpSpPr>
        <p:sp>
          <p:nvSpPr>
            <p:cNvPr id="12" name="Rounded Rectangle 11"/>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Ongoing Efforts</a:t>
              </a:r>
              <a:endParaRPr lang="en-US" sz="3000" kern="1200" dirty="0"/>
            </a:p>
          </p:txBody>
        </p:sp>
      </p:grpSp>
      <p:grpSp>
        <p:nvGrpSpPr>
          <p:cNvPr id="17" name="Group 16"/>
          <p:cNvGrpSpPr/>
          <p:nvPr/>
        </p:nvGrpSpPr>
        <p:grpSpPr>
          <a:xfrm>
            <a:off x="1843228" y="1900620"/>
            <a:ext cx="5486403" cy="954097"/>
            <a:chOff x="1142998" y="5132"/>
            <a:chExt cx="5486403" cy="954097"/>
          </a:xfrm>
        </p:grpSpPr>
        <p:sp>
          <p:nvSpPr>
            <p:cNvPr id="18" name="Rounded Rectangle 17"/>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Models</a:t>
              </a:r>
              <a:endParaRPr lang="en-US" sz="3000" kern="1200" dirty="0"/>
            </a:p>
          </p:txBody>
        </p:sp>
      </p:grpSp>
      <p:sp>
        <p:nvSpPr>
          <p:cNvPr id="20" name="Rectangle 19"/>
          <p:cNvSpPr/>
          <p:nvPr/>
        </p:nvSpPr>
        <p:spPr>
          <a:xfrm>
            <a:off x="961571" y="576169"/>
            <a:ext cx="7384143" cy="2305032"/>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961571" y="3922985"/>
            <a:ext cx="7384143" cy="231815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83668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Papers using VQA</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125</a:t>
            </a:fld>
            <a:endParaRPr lang="en-US" dirty="0"/>
          </a:p>
        </p:txBody>
      </p:sp>
      <p:pic>
        <p:nvPicPr>
          <p:cNvPr id="8" name="Picture 7" descr="Screen Shot 2015-12-11 at 1.25.07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4471" y="1143000"/>
            <a:ext cx="3553128" cy="1143000"/>
          </a:xfrm>
          <a:prstGeom prst="rect">
            <a:avLst/>
          </a:prstGeom>
        </p:spPr>
      </p:pic>
      <p:pic>
        <p:nvPicPr>
          <p:cNvPr id="9" name="Picture 8" descr="Screen Shot 2015-12-11 at 1.26.52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4950" y="3962400"/>
            <a:ext cx="3829050" cy="1143000"/>
          </a:xfrm>
          <a:prstGeom prst="rect">
            <a:avLst/>
          </a:prstGeom>
        </p:spPr>
      </p:pic>
      <p:pic>
        <p:nvPicPr>
          <p:cNvPr id="11" name="Picture 10" descr="Screen Shot 2015-12-11 at 1.26.58 A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143000"/>
            <a:ext cx="4693325" cy="1143000"/>
          </a:xfrm>
          <a:prstGeom prst="rect">
            <a:avLst/>
          </a:prstGeom>
        </p:spPr>
      </p:pic>
      <p:pic>
        <p:nvPicPr>
          <p:cNvPr id="13" name="Picture 12" descr="Screen Shot 2015-12-11 at 1.27.14 AM.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2590800"/>
            <a:ext cx="4231532" cy="914400"/>
          </a:xfrm>
          <a:prstGeom prst="rect">
            <a:avLst/>
          </a:prstGeom>
        </p:spPr>
      </p:pic>
      <p:pic>
        <p:nvPicPr>
          <p:cNvPr id="14" name="Picture 13" descr="Screen Shot 2015-12-11 at 1.31.09 AM.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32651" y="5410200"/>
            <a:ext cx="6311349" cy="1143000"/>
          </a:xfrm>
          <a:prstGeom prst="rect">
            <a:avLst/>
          </a:prstGeom>
        </p:spPr>
      </p:pic>
      <p:pic>
        <p:nvPicPr>
          <p:cNvPr id="15" name="Picture 14" descr="Screen Shot 2015-12-11 at 1.29.37 AM.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0" y="3962400"/>
            <a:ext cx="5196664" cy="1143000"/>
          </a:xfrm>
          <a:prstGeom prst="rect">
            <a:avLst/>
          </a:prstGeom>
        </p:spPr>
      </p:pic>
      <p:pic>
        <p:nvPicPr>
          <p:cNvPr id="16" name="Picture 15" descr="Screen Shot 2015-12-11 at 1.27.23 AM.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42115" y="2590800"/>
            <a:ext cx="4101885" cy="914400"/>
          </a:xfrm>
          <a:prstGeom prst="rect">
            <a:avLst/>
          </a:prstGeom>
        </p:spPr>
      </p:pic>
      <p:pic>
        <p:nvPicPr>
          <p:cNvPr id="12" name="Picture 11" descr="Screen Shot 2015-12-11 at 1.27.05 AM.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392" y="5410200"/>
            <a:ext cx="3424654" cy="1143000"/>
          </a:xfrm>
          <a:prstGeom prst="rect">
            <a:avLst/>
          </a:prstGeom>
        </p:spPr>
      </p:pic>
      <p:sp>
        <p:nvSpPr>
          <p:cNvPr id="18" name="Rectangle 2"/>
          <p:cNvSpPr txBox="1">
            <a:spLocks noChangeArrowheads="1"/>
          </p:cNvSpPr>
          <p:nvPr/>
        </p:nvSpPr>
        <p:spPr bwMode="auto">
          <a:xfrm>
            <a:off x="0" y="1694688"/>
            <a:ext cx="9144000" cy="3621024"/>
          </a:xfrm>
          <a:prstGeom prst="rect">
            <a:avLst/>
          </a:prstGeom>
          <a:solidFill>
            <a:schemeClr val="bg1">
              <a:lumMod val="50000"/>
            </a:schemeClr>
          </a:solidFill>
          <a:ln w="9525">
            <a:noFill/>
            <a:miter lim="800000"/>
            <a:headEnd/>
            <a:tailEnd/>
          </a:ln>
        </p:spPr>
        <p:txBody>
          <a:bodyPr anchor="ctr">
            <a:prstTxWarp prst="textNoShape">
              <a:avLst/>
            </a:prstTxWarp>
          </a:bodyPr>
          <a:lstStyle/>
          <a:p>
            <a:pPr algn="ctr"/>
            <a:r>
              <a:rPr lang="en-US" sz="4000" dirty="0">
                <a:solidFill>
                  <a:schemeClr val="bg1"/>
                </a:solidFill>
              </a:rPr>
              <a:t>Academia, industry, start </a:t>
            </a:r>
            <a:r>
              <a:rPr lang="en-US" sz="4000" dirty="0" smtClean="0">
                <a:solidFill>
                  <a:schemeClr val="bg1"/>
                </a:solidFill>
              </a:rPr>
              <a:t>ups</a:t>
            </a:r>
          </a:p>
          <a:p>
            <a:pPr algn="ctr"/>
            <a:r>
              <a:rPr lang="en-US" sz="4000" dirty="0" smtClean="0">
                <a:solidFill>
                  <a:schemeClr val="bg1"/>
                </a:solidFill>
              </a:rPr>
              <a:t>Dataset: &gt;1k downloads</a:t>
            </a:r>
          </a:p>
          <a:p>
            <a:pPr algn="ctr"/>
            <a:r>
              <a:rPr lang="en-US" sz="4000" dirty="0" smtClean="0">
                <a:solidFill>
                  <a:schemeClr val="bg1"/>
                </a:solidFill>
              </a:rPr>
              <a:t>Code: &gt;1.5k views</a:t>
            </a:r>
          </a:p>
        </p:txBody>
      </p:sp>
    </p:spTree>
    <p:extLst>
      <p:ext uri="{BB962C8B-B14F-4D97-AF65-F5344CB8AC3E}">
        <p14:creationId xmlns:p14="http://schemas.microsoft.com/office/powerpoint/2010/main" val="54167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bg/>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Papers using VQA</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126</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43000"/>
            <a:ext cx="9144000" cy="4836075"/>
          </a:xfrm>
          <a:prstGeom prst="rect">
            <a:avLst/>
          </a:prstGeom>
        </p:spPr>
      </p:pic>
      <p:sp>
        <p:nvSpPr>
          <p:cNvPr id="4" name="Rectangle 3"/>
          <p:cNvSpPr/>
          <p:nvPr/>
        </p:nvSpPr>
        <p:spPr>
          <a:xfrm>
            <a:off x="0" y="4102590"/>
            <a:ext cx="9144000" cy="1876485"/>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712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127</a:t>
            </a:fld>
            <a:endParaRPr lang="en-US" dirty="0"/>
          </a:p>
        </p:txBody>
      </p:sp>
      <p:sp>
        <p:nvSpPr>
          <p:cNvPr id="7" name="Title 1"/>
          <p:cNvSpPr>
            <a:spLocks noGrp="1"/>
          </p:cNvSpPr>
          <p:nvPr>
            <p:ph type="title"/>
          </p:nvPr>
        </p:nvSpPr>
        <p:spPr>
          <a:xfrm>
            <a:off x="457200" y="-190843"/>
            <a:ext cx="8229600" cy="1143000"/>
          </a:xfrm>
        </p:spPr>
        <p:txBody>
          <a:bodyPr/>
          <a:lstStyle/>
          <a:p>
            <a:r>
              <a:rPr lang="en-US" dirty="0"/>
              <a:t>VQA Challenge @ CVPR16</a:t>
            </a: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1193" y="1049595"/>
            <a:ext cx="7490143" cy="5327756"/>
          </a:xfrm>
          <a:prstGeom prst="rect">
            <a:avLst/>
          </a:prstGeom>
        </p:spPr>
      </p:pic>
    </p:spTree>
    <p:extLst>
      <p:ext uri="{BB962C8B-B14F-4D97-AF65-F5344CB8AC3E}">
        <p14:creationId xmlns:p14="http://schemas.microsoft.com/office/powerpoint/2010/main" val="44500076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843"/>
            <a:ext cx="8229600" cy="1143000"/>
          </a:xfrm>
        </p:spPr>
        <p:txBody>
          <a:bodyPr/>
          <a:lstStyle/>
          <a:p>
            <a:r>
              <a:rPr lang="en-US" dirty="0"/>
              <a:t>VQA Challenge @ CVPR16</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128</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87528" y="811501"/>
            <a:ext cx="3604247" cy="5914534"/>
          </a:xfrm>
          <a:prstGeom prst="rect">
            <a:avLst/>
          </a:prstGeom>
        </p:spPr>
      </p:pic>
      <p:sp>
        <p:nvSpPr>
          <p:cNvPr id="4" name="TextBox 3"/>
          <p:cNvSpPr txBox="1"/>
          <p:nvPr/>
        </p:nvSpPr>
        <p:spPr>
          <a:xfrm>
            <a:off x="6452082" y="3356019"/>
            <a:ext cx="2391666" cy="584776"/>
          </a:xfrm>
          <a:prstGeom prst="rect">
            <a:avLst/>
          </a:prstGeom>
          <a:noFill/>
        </p:spPr>
        <p:txBody>
          <a:bodyPr wrap="square" rtlCol="0">
            <a:spAutoFit/>
          </a:bodyPr>
          <a:lstStyle/>
          <a:p>
            <a:r>
              <a:rPr lang="en-US" sz="3200" dirty="0" smtClean="0"/>
              <a:t>~ 30 teams</a:t>
            </a:r>
            <a:endParaRPr lang="en-US" sz="3200" dirty="0"/>
          </a:p>
        </p:txBody>
      </p:sp>
      <p:sp>
        <p:nvSpPr>
          <p:cNvPr id="6" name="TextBox 5"/>
          <p:cNvSpPr txBox="1"/>
          <p:nvPr/>
        </p:nvSpPr>
        <p:spPr>
          <a:xfrm>
            <a:off x="1514162" y="2100135"/>
            <a:ext cx="6984689" cy="2031325"/>
          </a:xfrm>
          <a:prstGeom prst="rect">
            <a:avLst/>
          </a:prstGeom>
          <a:solidFill>
            <a:srgbClr val="CCFFCC"/>
          </a:solidFill>
        </p:spPr>
        <p:txBody>
          <a:bodyPr wrap="square" rtlCol="0">
            <a:spAutoFit/>
          </a:bodyPr>
          <a:lstStyle/>
          <a:p>
            <a:pPr algn="ctr"/>
            <a:r>
              <a:rPr lang="en-US" sz="4200" dirty="0" smtClean="0"/>
              <a:t>Winning entry (MCB)</a:t>
            </a:r>
            <a:endParaRPr lang="en-US" sz="4200" dirty="0"/>
          </a:p>
          <a:p>
            <a:pPr algn="ctr"/>
            <a:r>
              <a:rPr lang="en-US" sz="4200" dirty="0" smtClean="0"/>
              <a:t>Open-ended: 66%</a:t>
            </a:r>
          </a:p>
          <a:p>
            <a:pPr algn="ctr"/>
            <a:r>
              <a:rPr lang="en-US" sz="4200" dirty="0" smtClean="0"/>
              <a:t>Multiple-choice: 70%</a:t>
            </a:r>
            <a:endParaRPr lang="en-US" sz="4200" dirty="0"/>
          </a:p>
        </p:txBody>
      </p:sp>
    </p:spTree>
    <p:extLst>
      <p:ext uri="{BB962C8B-B14F-4D97-AF65-F5344CB8AC3E}">
        <p14:creationId xmlns:p14="http://schemas.microsoft.com/office/powerpoint/2010/main" val="307060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37"/>
            <a:ext cx="8229600" cy="1143000"/>
          </a:xfrm>
        </p:spPr>
        <p:txBody>
          <a:bodyPr/>
          <a:lstStyle/>
          <a:p>
            <a:r>
              <a:rPr lang="en-US" dirty="0" smtClean="0"/>
              <a:t>Real Open-Ended Challenge</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2921038444"/>
              </p:ext>
            </p:extLst>
          </p:nvPr>
        </p:nvGraphicFramePr>
        <p:xfrm>
          <a:off x="0" y="914400"/>
          <a:ext cx="9143999" cy="606198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8327265" y="4241961"/>
            <a:ext cx="1018095" cy="323165"/>
          </a:xfrm>
          <a:prstGeom prst="rect">
            <a:avLst/>
          </a:prstGeom>
          <a:noFill/>
        </p:spPr>
        <p:txBody>
          <a:bodyPr wrap="square" rtlCol="0">
            <a:spAutoFit/>
          </a:bodyPr>
          <a:lstStyle/>
          <a:p>
            <a:r>
              <a:rPr lang="en-US" sz="1500" b="1" dirty="0" smtClean="0">
                <a:latin typeface="Calibri" panose="020F0502020204030204" pitchFamily="34" charset="0"/>
              </a:rPr>
              <a:t>ICCV15</a:t>
            </a:r>
            <a:endParaRPr lang="en-US" sz="1500" b="1" dirty="0">
              <a:latin typeface="Calibri" panose="020F0502020204030204" pitchFamily="34" charset="0"/>
            </a:endParaRPr>
          </a:p>
        </p:txBody>
      </p:sp>
      <p:sp>
        <p:nvSpPr>
          <p:cNvPr id="5" name="TextBox 4"/>
          <p:cNvSpPr txBox="1"/>
          <p:nvPr/>
        </p:nvSpPr>
        <p:spPr>
          <a:xfrm>
            <a:off x="6417587" y="2969669"/>
            <a:ext cx="949864" cy="323165"/>
          </a:xfrm>
          <a:prstGeom prst="rect">
            <a:avLst/>
          </a:prstGeom>
          <a:noFill/>
        </p:spPr>
        <p:txBody>
          <a:bodyPr wrap="square" rtlCol="0">
            <a:spAutoFit/>
          </a:bodyPr>
          <a:lstStyle/>
          <a:p>
            <a:r>
              <a:rPr lang="en-US" sz="1500" b="1" dirty="0" err="1" smtClean="0">
                <a:latin typeface="Calibri" panose="020F0502020204030204" pitchFamily="34" charset="0"/>
              </a:rPr>
              <a:t>arXiv</a:t>
            </a:r>
            <a:r>
              <a:rPr lang="en-US" sz="1500" b="1" smtClean="0">
                <a:latin typeface="Calibri" panose="020F0502020204030204" pitchFamily="34" charset="0"/>
              </a:rPr>
              <a:t> v6</a:t>
            </a:r>
            <a:endParaRPr lang="en-US" sz="1500" b="1" dirty="0">
              <a:latin typeface="Calibri" panose="020F0502020204030204" pitchFamily="34" charset="0"/>
            </a:endParaRPr>
          </a:p>
        </p:txBody>
      </p:sp>
      <p:sp>
        <p:nvSpPr>
          <p:cNvPr id="4" name="Slide Number Placeholder 3"/>
          <p:cNvSpPr>
            <a:spLocks noGrp="1"/>
          </p:cNvSpPr>
          <p:nvPr>
            <p:ph type="sldNum" sz="quarter" idx="12"/>
          </p:nvPr>
        </p:nvSpPr>
        <p:spPr/>
        <p:txBody>
          <a:bodyPr/>
          <a:lstStyle/>
          <a:p>
            <a:fld id="{7E65B861-FFF3-40C3-BB44-6E440278AF89}" type="slidenum">
              <a:rPr lang="en-US" smtClean="0"/>
              <a:t>129</a:t>
            </a:fld>
            <a:endParaRPr lang="en-US"/>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24068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93"/>
            <a:ext cx="9144000" cy="1143000"/>
          </a:xfrm>
        </p:spPr>
        <p:txBody>
          <a:bodyPr>
            <a:normAutofit/>
          </a:bodyPr>
          <a:lstStyle/>
          <a:p>
            <a:r>
              <a:rPr lang="en-US" dirty="0" smtClean="0"/>
              <a:t>Why Words and Pictures? 1</a:t>
            </a:r>
            <a:endParaRPr lang="en-US" dirty="0"/>
          </a:p>
        </p:txBody>
      </p:sp>
      <p:sp>
        <p:nvSpPr>
          <p:cNvPr id="3" name="Content Placeholder 2"/>
          <p:cNvSpPr>
            <a:spLocks noGrp="1"/>
          </p:cNvSpPr>
          <p:nvPr>
            <p:ph idx="1"/>
          </p:nvPr>
        </p:nvSpPr>
        <p:spPr>
          <a:xfrm>
            <a:off x="457200" y="1159629"/>
            <a:ext cx="8229600" cy="4525963"/>
          </a:xfrm>
        </p:spPr>
        <p:txBody>
          <a:bodyPr>
            <a:normAutofit/>
          </a:bodyPr>
          <a:lstStyle/>
          <a:p>
            <a:pPr marL="457200" lvl="1" indent="0" algn="ctr">
              <a:buNone/>
            </a:pPr>
            <a:r>
              <a:rPr lang="en-US" sz="4000" dirty="0" smtClean="0"/>
              <a:t>Applications</a:t>
            </a:r>
          </a:p>
          <a:p>
            <a:pPr marL="457200" lvl="1" indent="0" algn="ctr">
              <a:buNone/>
            </a:pPr>
            <a:r>
              <a:rPr lang="en-US" dirty="0" smtClean="0"/>
              <a:t>Interact with, organize, and navigate visual data</a:t>
            </a:r>
          </a:p>
        </p:txBody>
      </p:sp>
      <p:sp>
        <p:nvSpPr>
          <p:cNvPr id="6" name="Slide Number Placeholder 5"/>
          <p:cNvSpPr>
            <a:spLocks noGrp="1"/>
          </p:cNvSpPr>
          <p:nvPr>
            <p:ph type="sldNum" sz="quarter" idx="12"/>
          </p:nvPr>
        </p:nvSpPr>
        <p:spPr/>
        <p:txBody>
          <a:bodyPr/>
          <a:lstStyle/>
          <a:p>
            <a:fld id="{C8756881-B0E8-F143-BBCC-9E260CA8BD35}" type="slidenum">
              <a:rPr lang="en-US" smtClean="0"/>
              <a:t>13</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3629" y="2280600"/>
            <a:ext cx="5711767" cy="4599635"/>
          </a:xfrm>
          <a:prstGeom prst="rect">
            <a:avLst/>
          </a:prstGeom>
        </p:spPr>
      </p:pic>
    </p:spTree>
    <p:extLst>
      <p:ext uri="{BB962C8B-B14F-4D97-AF65-F5344CB8AC3E}">
        <p14:creationId xmlns:p14="http://schemas.microsoft.com/office/powerpoint/2010/main" val="577465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1"/>
            <a:ext cx="8229600" cy="1143000"/>
          </a:xfrm>
        </p:spPr>
        <p:txBody>
          <a:bodyPr/>
          <a:lstStyle/>
          <a:p>
            <a:r>
              <a:rPr lang="en-US" dirty="0" smtClean="0"/>
              <a:t>Real Open-Ended Challenge</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1637628543"/>
              </p:ext>
            </p:extLst>
          </p:nvPr>
        </p:nvGraphicFramePr>
        <p:xfrm>
          <a:off x="0" y="914400"/>
          <a:ext cx="9143999" cy="6061982"/>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bwMode="auto">
          <a:xfrm>
            <a:off x="8711776" y="2538551"/>
            <a:ext cx="432223" cy="2373082"/>
          </a:xfrm>
          <a:prstGeom prst="rect">
            <a:avLst/>
          </a:prstGeom>
          <a:solidFill>
            <a:schemeClr val="bg1">
              <a:alpha val="5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ectangle 8"/>
          <p:cNvSpPr/>
          <p:nvPr/>
        </p:nvSpPr>
        <p:spPr bwMode="auto">
          <a:xfrm>
            <a:off x="1219199" y="1427356"/>
            <a:ext cx="7178040" cy="3484277"/>
          </a:xfrm>
          <a:prstGeom prst="rect">
            <a:avLst/>
          </a:prstGeom>
          <a:solidFill>
            <a:schemeClr val="bg1">
              <a:alpha val="50000"/>
            </a:schemeClr>
          </a:solidFill>
          <a:ln w="1270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0" name="Straight Connector 9"/>
          <p:cNvCxnSpPr/>
          <p:nvPr/>
        </p:nvCxnSpPr>
        <p:spPr bwMode="auto">
          <a:xfrm>
            <a:off x="939660" y="1124828"/>
            <a:ext cx="7616952" cy="0"/>
          </a:xfrm>
          <a:prstGeom prst="line">
            <a:avLst/>
          </a:prstGeom>
          <a:solidFill>
            <a:schemeClr val="accent1"/>
          </a:solidFill>
          <a:ln w="19050" cap="flat" cmpd="sng" algn="ctr">
            <a:solidFill>
              <a:srgbClr val="3105EB"/>
            </a:solidFill>
            <a:prstDash val="lgDash"/>
            <a:round/>
            <a:headEnd type="none" w="med" len="med"/>
            <a:tailEnd type="none" w="med" len="med"/>
          </a:ln>
          <a:effectLst/>
        </p:spPr>
      </p:cxnSp>
      <p:cxnSp>
        <p:nvCxnSpPr>
          <p:cNvPr id="11" name="Straight Connector 10"/>
          <p:cNvCxnSpPr/>
          <p:nvPr/>
        </p:nvCxnSpPr>
        <p:spPr bwMode="auto">
          <a:xfrm flipV="1">
            <a:off x="941832" y="4606397"/>
            <a:ext cx="7619878" cy="9622"/>
          </a:xfrm>
          <a:prstGeom prst="line">
            <a:avLst/>
          </a:prstGeom>
          <a:solidFill>
            <a:schemeClr val="accent1"/>
          </a:solidFill>
          <a:ln w="19050" cap="flat" cmpd="sng" algn="ctr">
            <a:solidFill>
              <a:srgbClr val="3105EB"/>
            </a:solidFill>
            <a:prstDash val="lgDash"/>
            <a:round/>
            <a:headEnd type="none" w="med" len="med"/>
            <a:tailEnd type="none" w="med" len="med"/>
          </a:ln>
          <a:effectLst/>
        </p:spPr>
      </p:cxnSp>
      <p:cxnSp>
        <p:nvCxnSpPr>
          <p:cNvPr id="12" name="Straight Arrow Connector 11"/>
          <p:cNvCxnSpPr/>
          <p:nvPr/>
        </p:nvCxnSpPr>
        <p:spPr bwMode="auto">
          <a:xfrm flipH="1">
            <a:off x="8537140" y="1094557"/>
            <a:ext cx="3545" cy="3520440"/>
          </a:xfrm>
          <a:prstGeom prst="straightConnector1">
            <a:avLst/>
          </a:prstGeom>
          <a:solidFill>
            <a:schemeClr val="accent1"/>
          </a:solidFill>
          <a:ln w="19050" cap="flat" cmpd="sng" algn="ctr">
            <a:solidFill>
              <a:srgbClr val="3105EB"/>
            </a:solidFill>
            <a:prstDash val="solid"/>
            <a:round/>
            <a:headEnd type="triangle"/>
            <a:tailEnd type="triangle"/>
          </a:ln>
          <a:effectLst/>
        </p:spPr>
      </p:cxnSp>
      <p:sp>
        <p:nvSpPr>
          <p:cNvPr id="13" name="TextBox 12"/>
          <p:cNvSpPr txBox="1"/>
          <p:nvPr/>
        </p:nvSpPr>
        <p:spPr>
          <a:xfrm>
            <a:off x="6346186" y="1951751"/>
            <a:ext cx="2056452" cy="400110"/>
          </a:xfrm>
          <a:prstGeom prst="rect">
            <a:avLst/>
          </a:prstGeom>
          <a:noFill/>
        </p:spPr>
        <p:txBody>
          <a:bodyPr wrap="square" rtlCol="0">
            <a:spAutoFit/>
          </a:bodyPr>
          <a:lstStyle/>
          <a:p>
            <a:r>
              <a:rPr lang="en-US" sz="2000" dirty="0" smtClean="0">
                <a:solidFill>
                  <a:srgbClr val="3105EB"/>
                </a:solidFill>
                <a:latin typeface="Calibri" panose="020F0502020204030204" pitchFamily="34" charset="0"/>
              </a:rPr>
              <a:t>+12.76% absolute</a:t>
            </a:r>
          </a:p>
        </p:txBody>
      </p:sp>
      <p:sp>
        <p:nvSpPr>
          <p:cNvPr id="3" name="Slide Number Placeholder 2"/>
          <p:cNvSpPr>
            <a:spLocks noGrp="1"/>
          </p:cNvSpPr>
          <p:nvPr>
            <p:ph type="sldNum" sz="quarter" idx="12"/>
          </p:nvPr>
        </p:nvSpPr>
        <p:spPr/>
        <p:txBody>
          <a:bodyPr/>
          <a:lstStyle/>
          <a:p>
            <a:fld id="{7E65B861-FFF3-40C3-BB44-6E440278AF89}" type="slidenum">
              <a:rPr lang="en-US" smtClean="0"/>
              <a:t>130</a:t>
            </a:fld>
            <a:endParaRPr lang="en-US"/>
          </a:p>
        </p:txBody>
      </p:sp>
      <p:sp>
        <p:nvSpPr>
          <p:cNvPr id="14" name="TextBox 13"/>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349542657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40561" y="301752"/>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4000">
                <a:solidFill>
                  <a:schemeClr val="tx1"/>
                </a:solidFill>
                <a:latin typeface="Calibri" panose="020F0502020204030204" pitchFamily="34" charset="0"/>
                <a:ea typeface="+mj-ea"/>
                <a:cs typeface="+mj-cs"/>
              </a:defRPr>
            </a:lvl1pPr>
            <a:lvl2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000" kern="0" dirty="0" smtClean="0"/>
              <a:t>Easy vs. Difficult Questions</a:t>
            </a:r>
          </a:p>
          <a:p>
            <a:r>
              <a:rPr lang="en-US" sz="3000" kern="0" dirty="0" smtClean="0"/>
              <a:t>(Real Open-Ended Challenge)</a:t>
            </a:r>
            <a:endParaRPr lang="en-US" sz="3000" kern="0" dirty="0"/>
          </a:p>
        </p:txBody>
      </p:sp>
      <p:sp>
        <p:nvSpPr>
          <p:cNvPr id="2" name="Slide Number Placeholder 1"/>
          <p:cNvSpPr>
            <a:spLocks noGrp="1"/>
          </p:cNvSpPr>
          <p:nvPr>
            <p:ph type="sldNum" sz="quarter" idx="12"/>
          </p:nvPr>
        </p:nvSpPr>
        <p:spPr/>
        <p:txBody>
          <a:bodyPr/>
          <a:lstStyle/>
          <a:p>
            <a:fld id="{7E65B861-FFF3-40C3-BB44-6E440278AF89}" type="slidenum">
              <a:rPr lang="en-US" smtClean="0"/>
              <a:t>131</a:t>
            </a:fld>
            <a:endParaRPr lang="en-US"/>
          </a:p>
        </p:txBody>
      </p:sp>
      <p:sp>
        <p:nvSpPr>
          <p:cNvPr id="4" name="TextBox 3"/>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38628178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25321" y="300292"/>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4000">
                <a:solidFill>
                  <a:schemeClr val="tx1"/>
                </a:solidFill>
                <a:latin typeface="Calibri" panose="020F0502020204030204" pitchFamily="34" charset="0"/>
                <a:ea typeface="+mj-ea"/>
                <a:cs typeface="+mj-cs"/>
              </a:defRPr>
            </a:lvl1pPr>
            <a:lvl2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000" kern="0" dirty="0" smtClean="0"/>
              <a:t>Easy vs. Difficult Questions</a:t>
            </a:r>
          </a:p>
          <a:p>
            <a:r>
              <a:rPr lang="en-US" sz="3000" kern="0" dirty="0" smtClean="0"/>
              <a:t>(Real Open-Ended Challenge)</a:t>
            </a:r>
            <a:endParaRPr lang="en-US" sz="3000" kern="0" dirty="0"/>
          </a:p>
        </p:txBody>
      </p:sp>
      <p:graphicFrame>
        <p:nvGraphicFramePr>
          <p:cNvPr id="6" name="Chart 5"/>
          <p:cNvGraphicFramePr>
            <a:graphicFrameLocks/>
          </p:cNvGraphicFramePr>
          <p:nvPr>
            <p:extLst>
              <p:ext uri="{D42A27DB-BD31-4B8C-83A1-F6EECF244321}">
                <p14:modId xmlns:p14="http://schemas.microsoft.com/office/powerpoint/2010/main" val="3075841225"/>
              </p:ext>
            </p:extLst>
          </p:nvPr>
        </p:nvGraphicFramePr>
        <p:xfrm>
          <a:off x="0" y="1402491"/>
          <a:ext cx="9143999" cy="5010665"/>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7E65B861-FFF3-40C3-BB44-6E440278AF89}" type="slidenum">
              <a:rPr lang="en-US" smtClean="0"/>
              <a:t>132</a:t>
            </a:fld>
            <a:endParaRPr lang="en-US"/>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30605819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25321" y="300292"/>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4000">
                <a:solidFill>
                  <a:schemeClr val="tx1"/>
                </a:solidFill>
                <a:latin typeface="Calibri" panose="020F0502020204030204" pitchFamily="34" charset="0"/>
                <a:ea typeface="+mj-ea"/>
                <a:cs typeface="+mj-cs"/>
              </a:defRPr>
            </a:lvl1pPr>
            <a:lvl2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000" kern="0" dirty="0" smtClean="0"/>
              <a:t>Easy vs. Difficult Questions</a:t>
            </a:r>
          </a:p>
          <a:p>
            <a:r>
              <a:rPr lang="en-US" sz="3000" kern="0" dirty="0" smtClean="0"/>
              <a:t>(Real Open-Ended Challenge)</a:t>
            </a:r>
            <a:endParaRPr lang="en-US" sz="3000" kern="0" dirty="0"/>
          </a:p>
        </p:txBody>
      </p:sp>
      <p:graphicFrame>
        <p:nvGraphicFramePr>
          <p:cNvPr id="6" name="Chart 5"/>
          <p:cNvGraphicFramePr>
            <a:graphicFrameLocks/>
          </p:cNvGraphicFramePr>
          <p:nvPr>
            <p:extLst>
              <p:ext uri="{D42A27DB-BD31-4B8C-83A1-F6EECF244321}">
                <p14:modId xmlns:p14="http://schemas.microsoft.com/office/powerpoint/2010/main" val="2543395107"/>
              </p:ext>
            </p:extLst>
          </p:nvPr>
        </p:nvGraphicFramePr>
        <p:xfrm>
          <a:off x="0" y="1402491"/>
          <a:ext cx="9143999" cy="5010665"/>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577933" y="2269897"/>
            <a:ext cx="6539023" cy="646331"/>
          </a:xfrm>
          <a:prstGeom prst="rect">
            <a:avLst/>
          </a:prstGeom>
        </p:spPr>
        <p:txBody>
          <a:bodyPr wrap="square">
            <a:spAutoFit/>
          </a:bodyPr>
          <a:lstStyle/>
          <a:p>
            <a:pPr>
              <a:buFont typeface="Arial" panose="020B0604020202020204" pitchFamily="34" charset="0"/>
              <a:buChar char="•"/>
            </a:pPr>
            <a:endParaRPr lang="en-US" dirty="0"/>
          </a:p>
          <a:p>
            <a:r>
              <a:rPr lang="en-US" b="1" dirty="0" smtClean="0"/>
              <a:t>80.6% </a:t>
            </a:r>
            <a:r>
              <a:rPr lang="en-US" b="1" dirty="0"/>
              <a:t>of questions can be answered by at least 1 </a:t>
            </a:r>
            <a:r>
              <a:rPr lang="en-US" b="1" dirty="0" smtClean="0"/>
              <a:t>method!</a:t>
            </a:r>
            <a:endParaRPr lang="en-US" dirty="0"/>
          </a:p>
        </p:txBody>
      </p:sp>
      <p:sp>
        <p:nvSpPr>
          <p:cNvPr id="7" name="TextBox 1"/>
          <p:cNvSpPr txBox="1"/>
          <p:nvPr/>
        </p:nvSpPr>
        <p:spPr>
          <a:xfrm>
            <a:off x="1048758" y="3365810"/>
            <a:ext cx="1906074" cy="3735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smtClean="0">
                <a:solidFill>
                  <a:srgbClr val="00B0F0"/>
                </a:solidFill>
                <a:latin typeface="Calibri" panose="020F0502020204030204" pitchFamily="34" charset="0"/>
              </a:rPr>
              <a:t>Difficult Questions</a:t>
            </a:r>
            <a:endParaRPr lang="en-US" sz="1600" b="1" dirty="0">
              <a:solidFill>
                <a:srgbClr val="00B0F0"/>
              </a:solidFill>
              <a:latin typeface="Calibri" panose="020F0502020204030204" pitchFamily="34" charset="0"/>
            </a:endParaRPr>
          </a:p>
        </p:txBody>
      </p:sp>
      <p:sp>
        <p:nvSpPr>
          <p:cNvPr id="2" name="Slide Number Placeholder 1"/>
          <p:cNvSpPr>
            <a:spLocks noGrp="1"/>
          </p:cNvSpPr>
          <p:nvPr>
            <p:ph type="sldNum" sz="quarter" idx="12"/>
          </p:nvPr>
        </p:nvSpPr>
        <p:spPr/>
        <p:txBody>
          <a:bodyPr/>
          <a:lstStyle/>
          <a:p>
            <a:fld id="{7E65B861-FFF3-40C3-BB44-6E440278AF89}" type="slidenum">
              <a:rPr lang="en-US" smtClean="0"/>
              <a:t>133</a:t>
            </a:fld>
            <a:endParaRPr lang="en-US"/>
          </a:p>
        </p:txBody>
      </p:sp>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242385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25321" y="300292"/>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4000">
                <a:solidFill>
                  <a:schemeClr val="tx1"/>
                </a:solidFill>
                <a:latin typeface="Calibri" panose="020F0502020204030204" pitchFamily="34" charset="0"/>
                <a:ea typeface="+mj-ea"/>
                <a:cs typeface="+mj-cs"/>
              </a:defRPr>
            </a:lvl1pPr>
            <a:lvl2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000" kern="0" dirty="0" smtClean="0"/>
              <a:t>Easy vs. Difficult Questions</a:t>
            </a:r>
          </a:p>
          <a:p>
            <a:r>
              <a:rPr lang="en-US" sz="3000" kern="0" dirty="0" smtClean="0"/>
              <a:t>(Real Open-Ended Challenge)</a:t>
            </a:r>
            <a:endParaRPr lang="en-US" sz="3000" kern="0" dirty="0"/>
          </a:p>
        </p:txBody>
      </p:sp>
      <p:graphicFrame>
        <p:nvGraphicFramePr>
          <p:cNvPr id="6" name="Chart 5"/>
          <p:cNvGraphicFramePr>
            <a:graphicFrameLocks/>
          </p:cNvGraphicFramePr>
          <p:nvPr>
            <p:extLst>
              <p:ext uri="{D42A27DB-BD31-4B8C-83A1-F6EECF244321}">
                <p14:modId xmlns:p14="http://schemas.microsoft.com/office/powerpoint/2010/main" val="1717611672"/>
              </p:ext>
            </p:extLst>
          </p:nvPr>
        </p:nvGraphicFramePr>
        <p:xfrm>
          <a:off x="0" y="1402491"/>
          <a:ext cx="9143999" cy="501066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1048758" y="3365810"/>
            <a:ext cx="1906074" cy="3735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smtClean="0">
                <a:solidFill>
                  <a:srgbClr val="00B0F0"/>
                </a:solidFill>
                <a:latin typeface="Calibri" panose="020F0502020204030204" pitchFamily="34" charset="0"/>
              </a:rPr>
              <a:t>Difficult Questions</a:t>
            </a:r>
            <a:endParaRPr lang="en-US" sz="1600" b="1" dirty="0">
              <a:solidFill>
                <a:srgbClr val="00B0F0"/>
              </a:solidFill>
              <a:latin typeface="Calibri" panose="020F0502020204030204" pitchFamily="34" charset="0"/>
            </a:endParaRPr>
          </a:p>
        </p:txBody>
      </p:sp>
      <p:sp>
        <p:nvSpPr>
          <p:cNvPr id="8" name="TextBox 1"/>
          <p:cNvSpPr txBox="1"/>
          <p:nvPr/>
        </p:nvSpPr>
        <p:spPr>
          <a:xfrm>
            <a:off x="7643792" y="1483452"/>
            <a:ext cx="1500208" cy="33686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smtClean="0">
                <a:solidFill>
                  <a:srgbClr val="92D050"/>
                </a:solidFill>
                <a:latin typeface="Calibri" panose="020F0502020204030204" pitchFamily="34" charset="0"/>
              </a:rPr>
              <a:t>Easy Questions</a:t>
            </a:r>
            <a:endParaRPr lang="en-US" sz="1600" b="1" dirty="0">
              <a:solidFill>
                <a:srgbClr val="92D050"/>
              </a:solidFill>
              <a:latin typeface="Calibri" panose="020F0502020204030204" pitchFamily="34" charset="0"/>
            </a:endParaRPr>
          </a:p>
        </p:txBody>
      </p:sp>
      <p:sp>
        <p:nvSpPr>
          <p:cNvPr id="2" name="Slide Number Placeholder 1"/>
          <p:cNvSpPr>
            <a:spLocks noGrp="1"/>
          </p:cNvSpPr>
          <p:nvPr>
            <p:ph type="sldNum" sz="quarter" idx="12"/>
          </p:nvPr>
        </p:nvSpPr>
        <p:spPr/>
        <p:txBody>
          <a:bodyPr/>
          <a:lstStyle/>
          <a:p>
            <a:fld id="{7E65B861-FFF3-40C3-BB44-6E440278AF89}" type="slidenum">
              <a:rPr lang="en-US" smtClean="0"/>
              <a:t>134</a:t>
            </a:fld>
            <a:endParaRPr lang="en-US"/>
          </a:p>
        </p:txBody>
      </p:sp>
      <p:sp>
        <p:nvSpPr>
          <p:cNvPr id="9" name="TextBox 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225563248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4751"/>
            <a:ext cx="7772400" cy="685800"/>
          </a:xfrm>
        </p:spPr>
        <p:txBody>
          <a:bodyPr/>
          <a:lstStyle/>
          <a:p>
            <a:r>
              <a:rPr lang="en-US" sz="3000" dirty="0" smtClean="0"/>
              <a:t>Difficult Questions with Rare Answers</a:t>
            </a:r>
            <a:endParaRPr lang="en-US" sz="3000" dirty="0"/>
          </a:p>
        </p:txBody>
      </p:sp>
      <p:sp>
        <p:nvSpPr>
          <p:cNvPr id="4" name="Content Placeholder 3"/>
          <p:cNvSpPr>
            <a:spLocks noGrp="1"/>
          </p:cNvSpPr>
          <p:nvPr>
            <p:ph idx="1"/>
          </p:nvPr>
        </p:nvSpPr>
        <p:spPr/>
        <p:txBody>
          <a:bodyPr/>
          <a:lstStyle/>
          <a:p>
            <a:endParaRPr lang="en-US"/>
          </a:p>
        </p:txBody>
      </p:sp>
      <p:sp>
        <p:nvSpPr>
          <p:cNvPr id="5" name="TextBox 4"/>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369910551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172"/>
            <a:ext cx="7772400" cy="685800"/>
          </a:xfrm>
        </p:spPr>
        <p:txBody>
          <a:bodyPr/>
          <a:lstStyle/>
          <a:p>
            <a:r>
              <a:rPr lang="en-US" sz="3000" dirty="0" smtClean="0"/>
              <a:t>Difficult Questions with Rare Answers</a:t>
            </a:r>
            <a:endParaRPr lang="en-US" sz="3000"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81775" y="784820"/>
            <a:ext cx="6061963" cy="5943600"/>
          </a:xfrm>
        </p:spPr>
      </p:pic>
      <p:sp>
        <p:nvSpPr>
          <p:cNvPr id="6" name="TextBox 5"/>
          <p:cNvSpPr txBox="1"/>
          <p:nvPr/>
        </p:nvSpPr>
        <p:spPr>
          <a:xfrm>
            <a:off x="5745893" y="763176"/>
            <a:ext cx="3781166" cy="2800767"/>
          </a:xfrm>
          <a:prstGeom prst="rect">
            <a:avLst/>
          </a:prstGeom>
          <a:noFill/>
        </p:spPr>
        <p:txBody>
          <a:bodyPr wrap="square" rtlCol="0">
            <a:spAutoFit/>
          </a:bodyPr>
          <a:lstStyle/>
          <a:p>
            <a:r>
              <a:rPr lang="en-US" sz="2200" dirty="0" smtClean="0">
                <a:latin typeface="Calibri" panose="020F0502020204030204" pitchFamily="34" charset="0"/>
              </a:rPr>
              <a:t>What is the name of …</a:t>
            </a:r>
          </a:p>
          <a:p>
            <a:r>
              <a:rPr lang="en-US" sz="2200" dirty="0" smtClean="0">
                <a:latin typeface="Calibri" panose="020F0502020204030204" pitchFamily="34" charset="0"/>
              </a:rPr>
              <a:t>What is the number on …</a:t>
            </a:r>
          </a:p>
          <a:p>
            <a:r>
              <a:rPr lang="en-US" sz="2200" dirty="0" smtClean="0">
                <a:latin typeface="Calibri" panose="020F0502020204030204" pitchFamily="34" charset="0"/>
              </a:rPr>
              <a:t>What is written on the …</a:t>
            </a:r>
          </a:p>
          <a:p>
            <a:r>
              <a:rPr lang="en-US" sz="2200" dirty="0" smtClean="0">
                <a:latin typeface="Calibri" panose="020F0502020204030204" pitchFamily="34" charset="0"/>
              </a:rPr>
              <a:t>What does the sign say?</a:t>
            </a:r>
          </a:p>
          <a:p>
            <a:r>
              <a:rPr lang="en-US" sz="2200" dirty="0" smtClean="0">
                <a:latin typeface="Calibri" panose="020F0502020204030204" pitchFamily="34" charset="0"/>
              </a:rPr>
              <a:t>What time is it?</a:t>
            </a:r>
          </a:p>
          <a:p>
            <a:r>
              <a:rPr lang="en-US" sz="2200" dirty="0" smtClean="0">
                <a:latin typeface="Calibri" panose="020F0502020204030204" pitchFamily="34" charset="0"/>
              </a:rPr>
              <a:t>What kind of …</a:t>
            </a:r>
          </a:p>
          <a:p>
            <a:r>
              <a:rPr lang="en-US" sz="2200" dirty="0" smtClean="0">
                <a:latin typeface="Calibri" panose="020F0502020204030204" pitchFamily="34" charset="0"/>
              </a:rPr>
              <a:t>What type of …</a:t>
            </a:r>
          </a:p>
          <a:p>
            <a:r>
              <a:rPr lang="en-US" sz="2200" dirty="0" smtClean="0">
                <a:latin typeface="Calibri" panose="020F0502020204030204" pitchFamily="34" charset="0"/>
              </a:rPr>
              <a:t>Why …</a:t>
            </a:r>
            <a:endParaRPr lang="en-US" sz="2200" dirty="0">
              <a:latin typeface="Calibri" panose="020F0502020204030204" pitchFamily="34" charset="0"/>
            </a:endParaRPr>
          </a:p>
        </p:txBody>
      </p:sp>
      <p:sp>
        <p:nvSpPr>
          <p:cNvPr id="8" name="Right Arrow 7"/>
          <p:cNvSpPr/>
          <p:nvPr/>
        </p:nvSpPr>
        <p:spPr bwMode="auto">
          <a:xfrm rot="10800000">
            <a:off x="6259176" y="3769150"/>
            <a:ext cx="638528" cy="306895"/>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Right Arrow 13"/>
          <p:cNvSpPr/>
          <p:nvPr/>
        </p:nvSpPr>
        <p:spPr bwMode="auto">
          <a:xfrm rot="11796161">
            <a:off x="6016662" y="4634146"/>
            <a:ext cx="638528" cy="225652"/>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Right Arrow 14"/>
          <p:cNvSpPr/>
          <p:nvPr/>
        </p:nvSpPr>
        <p:spPr bwMode="auto">
          <a:xfrm>
            <a:off x="2939825" y="6291987"/>
            <a:ext cx="638528" cy="306895"/>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Right Arrow 15"/>
          <p:cNvSpPr/>
          <p:nvPr/>
        </p:nvSpPr>
        <p:spPr bwMode="auto">
          <a:xfrm>
            <a:off x="1360069" y="6192925"/>
            <a:ext cx="638528" cy="306895"/>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Right Arrow 16"/>
          <p:cNvSpPr/>
          <p:nvPr/>
        </p:nvSpPr>
        <p:spPr bwMode="auto">
          <a:xfrm rot="20183423">
            <a:off x="248664" y="4940275"/>
            <a:ext cx="638528" cy="306895"/>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Right Arrow 17"/>
          <p:cNvSpPr/>
          <p:nvPr/>
        </p:nvSpPr>
        <p:spPr bwMode="auto">
          <a:xfrm rot="21098776">
            <a:off x="304422" y="3776835"/>
            <a:ext cx="638528" cy="306895"/>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Right Arrow 19"/>
          <p:cNvSpPr/>
          <p:nvPr/>
        </p:nvSpPr>
        <p:spPr bwMode="auto">
          <a:xfrm rot="715452">
            <a:off x="326890" y="3208388"/>
            <a:ext cx="638528" cy="257962"/>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Right Arrow 20"/>
          <p:cNvSpPr/>
          <p:nvPr/>
        </p:nvSpPr>
        <p:spPr bwMode="auto">
          <a:xfrm rot="7516890">
            <a:off x="4496383" y="1175728"/>
            <a:ext cx="638528" cy="250060"/>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 name="Slide Number Placeholder 2"/>
          <p:cNvSpPr>
            <a:spLocks noGrp="1"/>
          </p:cNvSpPr>
          <p:nvPr>
            <p:ph type="sldNum" sz="quarter" idx="12"/>
          </p:nvPr>
        </p:nvSpPr>
        <p:spPr/>
        <p:txBody>
          <a:bodyPr/>
          <a:lstStyle/>
          <a:p>
            <a:fld id="{7E65B861-FFF3-40C3-BB44-6E440278AF89}" type="slidenum">
              <a:rPr lang="en-US" smtClean="0"/>
              <a:t>136</a:t>
            </a:fld>
            <a:endParaRPr lang="en-US"/>
          </a:p>
        </p:txBody>
      </p:sp>
      <p:sp>
        <p:nvSpPr>
          <p:cNvPr id="19" name="TextBox 1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371262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6" end="6"/>
                                            </p:txEl>
                                          </p:spTgt>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0" grpId="0" animBg="1"/>
      <p:bldP spid="20" grpId="1" animBg="1"/>
      <p:bldP spid="2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extBox 3"/>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
        <p:nvSpPr>
          <p:cNvPr id="5" name="Title 1"/>
          <p:cNvSpPr txBox="1">
            <a:spLocks/>
          </p:cNvSpPr>
          <p:nvPr/>
        </p:nvSpPr>
        <p:spPr bwMode="auto">
          <a:xfrm>
            <a:off x="825321" y="5555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4000">
                <a:solidFill>
                  <a:schemeClr val="tx1"/>
                </a:solidFill>
                <a:latin typeface="Calibri" panose="020F0502020204030204" pitchFamily="34" charset="0"/>
                <a:ea typeface="+mj-ea"/>
                <a:cs typeface="+mj-cs"/>
              </a:defRPr>
            </a:lvl1pPr>
            <a:lvl2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000" kern="0" dirty="0" smtClean="0"/>
              <a:t>Easy vs. Difficult Questions</a:t>
            </a:r>
          </a:p>
          <a:p>
            <a:r>
              <a:rPr lang="en-US" sz="3000" kern="0" dirty="0" smtClean="0"/>
              <a:t>(Real Open-Ended Challenge)</a:t>
            </a:r>
            <a:endParaRPr lang="en-US" sz="3000" kern="0" dirty="0"/>
          </a:p>
        </p:txBody>
      </p:sp>
    </p:spTree>
    <p:extLst>
      <p:ext uri="{BB962C8B-B14F-4D97-AF65-F5344CB8AC3E}">
        <p14:creationId xmlns:p14="http://schemas.microsoft.com/office/powerpoint/2010/main" val="198766456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0" y="1128982"/>
            <a:ext cx="4747671" cy="4717189"/>
          </a:xfr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67187" y="1372842"/>
            <a:ext cx="5022015" cy="4229467"/>
          </a:xfrm>
          <a:prstGeom prst="rect">
            <a:avLst/>
          </a:prstGeom>
        </p:spPr>
      </p:pic>
      <p:sp>
        <p:nvSpPr>
          <p:cNvPr id="9" name="Title 1"/>
          <p:cNvSpPr txBox="1">
            <a:spLocks/>
          </p:cNvSpPr>
          <p:nvPr/>
        </p:nvSpPr>
        <p:spPr bwMode="auto">
          <a:xfrm>
            <a:off x="825321" y="5555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4000">
                <a:solidFill>
                  <a:schemeClr val="tx1"/>
                </a:solidFill>
                <a:latin typeface="Calibri" panose="020F0502020204030204" pitchFamily="34" charset="0"/>
                <a:ea typeface="+mj-ea"/>
                <a:cs typeface="+mj-cs"/>
              </a:defRPr>
            </a:lvl1pPr>
            <a:lvl2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000" kern="0" dirty="0" smtClean="0"/>
              <a:t>Easy vs. Difficult Questions</a:t>
            </a:r>
          </a:p>
          <a:p>
            <a:r>
              <a:rPr lang="en-US" sz="3000" kern="0" dirty="0" smtClean="0"/>
              <a:t>(Real Open-Ended Challenge)</a:t>
            </a:r>
            <a:endParaRPr lang="en-US" sz="3000" kern="0" dirty="0"/>
          </a:p>
        </p:txBody>
      </p:sp>
      <p:sp>
        <p:nvSpPr>
          <p:cNvPr id="10" name="TextBox 9"/>
          <p:cNvSpPr txBox="1"/>
          <p:nvPr/>
        </p:nvSpPr>
        <p:spPr>
          <a:xfrm>
            <a:off x="938587" y="5834559"/>
            <a:ext cx="2961934" cy="769441"/>
          </a:xfrm>
          <a:prstGeom prst="rect">
            <a:avLst/>
          </a:prstGeom>
          <a:noFill/>
        </p:spPr>
        <p:txBody>
          <a:bodyPr wrap="square" rtlCol="0">
            <a:spAutoFit/>
          </a:bodyPr>
          <a:lstStyle/>
          <a:p>
            <a:pPr algn="ctr"/>
            <a:r>
              <a:rPr lang="en-US" sz="2200" b="1" dirty="0" smtClean="0">
                <a:latin typeface="Calibri" panose="020F0502020204030204" pitchFamily="34" charset="0"/>
              </a:rPr>
              <a:t>Difficult Questions </a:t>
            </a:r>
          </a:p>
          <a:p>
            <a:pPr algn="ctr"/>
            <a:r>
              <a:rPr lang="en-US" sz="2200" b="1" dirty="0" smtClean="0">
                <a:latin typeface="Calibri" panose="020F0502020204030204" pitchFamily="34" charset="0"/>
              </a:rPr>
              <a:t>with Frequent Answers </a:t>
            </a:r>
            <a:endParaRPr lang="en-US" sz="2200" b="1" dirty="0">
              <a:latin typeface="Calibri" panose="020F0502020204030204" pitchFamily="34" charset="0"/>
            </a:endParaRPr>
          </a:p>
        </p:txBody>
      </p:sp>
      <p:sp>
        <p:nvSpPr>
          <p:cNvPr id="11" name="TextBox 10"/>
          <p:cNvSpPr txBox="1"/>
          <p:nvPr/>
        </p:nvSpPr>
        <p:spPr>
          <a:xfrm>
            <a:off x="5779974" y="5834559"/>
            <a:ext cx="2007666" cy="430887"/>
          </a:xfrm>
          <a:prstGeom prst="rect">
            <a:avLst/>
          </a:prstGeom>
          <a:noFill/>
        </p:spPr>
        <p:txBody>
          <a:bodyPr wrap="square" rtlCol="0">
            <a:spAutoFit/>
          </a:bodyPr>
          <a:lstStyle/>
          <a:p>
            <a:pPr algn="ctr"/>
            <a:r>
              <a:rPr lang="en-US" sz="2200" b="1" dirty="0" smtClean="0">
                <a:latin typeface="Calibri" panose="020F0502020204030204" pitchFamily="34" charset="0"/>
              </a:rPr>
              <a:t>Easy Questions </a:t>
            </a:r>
            <a:endParaRPr lang="en-US" sz="2200" b="1" dirty="0">
              <a:latin typeface="Calibri" panose="020F0502020204030204" pitchFamily="34" charset="0"/>
            </a:endParaRPr>
          </a:p>
        </p:txBody>
      </p:sp>
      <p:sp>
        <p:nvSpPr>
          <p:cNvPr id="12" name="Right Arrow 11"/>
          <p:cNvSpPr/>
          <p:nvPr/>
        </p:nvSpPr>
        <p:spPr bwMode="auto">
          <a:xfrm rot="14095462">
            <a:off x="7745313" y="5294056"/>
            <a:ext cx="438912" cy="310896"/>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Right Arrow 12"/>
          <p:cNvSpPr/>
          <p:nvPr/>
        </p:nvSpPr>
        <p:spPr bwMode="auto">
          <a:xfrm rot="5400000">
            <a:off x="2200679" y="975535"/>
            <a:ext cx="437750" cy="306895"/>
          </a:xfrm>
          <a:prstGeom prst="rightArrow">
            <a:avLst/>
          </a:prstGeom>
          <a:solidFill>
            <a:srgbClr val="FF0000"/>
          </a:solid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Right Arrow 13"/>
          <p:cNvSpPr/>
          <p:nvPr/>
        </p:nvSpPr>
        <p:spPr bwMode="auto">
          <a:xfrm rot="1137866">
            <a:off x="162983" y="2219307"/>
            <a:ext cx="437750" cy="306895"/>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Right Arrow 15"/>
          <p:cNvSpPr/>
          <p:nvPr/>
        </p:nvSpPr>
        <p:spPr bwMode="auto">
          <a:xfrm rot="8076823">
            <a:off x="8238596" y="1588604"/>
            <a:ext cx="437750" cy="306895"/>
          </a:xfrm>
          <a:prstGeom prst="rightArrow">
            <a:avLst/>
          </a:prstGeom>
          <a:solidFill>
            <a:srgbClr val="3105EB"/>
          </a:solidFill>
          <a:ln w="12700" cap="flat" cmpd="sng" algn="ctr">
            <a:solidFill>
              <a:srgbClr val="3105EB"/>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 name="Slide Number Placeholder 1"/>
          <p:cNvSpPr>
            <a:spLocks noGrp="1"/>
          </p:cNvSpPr>
          <p:nvPr>
            <p:ph type="sldNum" sz="quarter" idx="12"/>
          </p:nvPr>
        </p:nvSpPr>
        <p:spPr/>
        <p:txBody>
          <a:bodyPr/>
          <a:lstStyle/>
          <a:p>
            <a:fld id="{7E65B861-FFF3-40C3-BB44-6E440278AF89}" type="slidenum">
              <a:rPr lang="en-US" smtClean="0"/>
              <a:t>138</a:t>
            </a:fld>
            <a:endParaRPr lang="en-US"/>
          </a:p>
        </p:txBody>
      </p:sp>
      <p:sp>
        <p:nvSpPr>
          <p:cNvPr id="15" name="TextBox 14"/>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401856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5540"/>
            <a:ext cx="7772400" cy="685800"/>
          </a:xfrm>
        </p:spPr>
        <p:txBody>
          <a:bodyPr/>
          <a:lstStyle/>
          <a:p>
            <a:r>
              <a:rPr lang="en-US" sz="3000" dirty="0" smtClean="0"/>
              <a:t>Success Cases</a:t>
            </a:r>
            <a:endParaRPr lang="en-US" sz="3000"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55010" y="722316"/>
            <a:ext cx="2631558" cy="1755743"/>
          </a:xfrm>
        </p:spPr>
      </p:pic>
      <p:sp>
        <p:nvSpPr>
          <p:cNvPr id="5" name="TextBox 4"/>
          <p:cNvSpPr txBox="1"/>
          <p:nvPr/>
        </p:nvSpPr>
        <p:spPr>
          <a:xfrm>
            <a:off x="226111" y="2551176"/>
            <a:ext cx="3471530" cy="923330"/>
          </a:xfrm>
          <a:prstGeom prst="rect">
            <a:avLst/>
          </a:prstGeom>
          <a:noFill/>
        </p:spPr>
        <p:txBody>
          <a:bodyPr wrap="square" rtlCol="0">
            <a:spAutoFit/>
          </a:bodyPr>
          <a:lstStyle/>
          <a:p>
            <a:r>
              <a:rPr lang="en-US" b="1" dirty="0">
                <a:latin typeface="Calibri" panose="020F0502020204030204" pitchFamily="34" charset="0"/>
              </a:rPr>
              <a:t>Q: </a:t>
            </a:r>
            <a:r>
              <a:rPr lang="en-US" dirty="0">
                <a:latin typeface="Calibri" panose="020F0502020204030204" pitchFamily="34" charset="0"/>
              </a:rPr>
              <a:t>What is the woman holding</a:t>
            </a:r>
            <a:r>
              <a:rPr lang="en-US" dirty="0" smtClean="0">
                <a:latin typeface="Calibri" panose="020F0502020204030204" pitchFamily="34" charset="0"/>
              </a:rPr>
              <a:t>?</a:t>
            </a:r>
          </a:p>
          <a:p>
            <a:r>
              <a:rPr lang="en-US" b="1" dirty="0" smtClean="0">
                <a:latin typeface="Calibri" panose="020F0502020204030204" pitchFamily="34" charset="0"/>
              </a:rPr>
              <a:t>GT A: </a:t>
            </a:r>
            <a:r>
              <a:rPr lang="en-US" dirty="0" smtClean="0">
                <a:latin typeface="Calibri" panose="020F0502020204030204" pitchFamily="34" charset="0"/>
              </a:rPr>
              <a:t>laptop</a:t>
            </a:r>
          </a:p>
          <a:p>
            <a:r>
              <a:rPr lang="en-US" b="1" dirty="0" smtClean="0">
                <a:latin typeface="Calibri" panose="020F0502020204030204" pitchFamily="34" charset="0"/>
              </a:rPr>
              <a:t>Machine A: </a:t>
            </a:r>
            <a:r>
              <a:rPr lang="en-US" dirty="0" smtClean="0">
                <a:solidFill>
                  <a:srgbClr val="00B050"/>
                </a:solidFill>
                <a:latin typeface="Calibri" panose="020F0502020204030204" pitchFamily="34" charset="0"/>
              </a:rPr>
              <a:t>laptop</a:t>
            </a:r>
            <a:endParaRPr lang="en-US" dirty="0">
              <a:solidFill>
                <a:srgbClr val="00B050"/>
              </a:solidFill>
              <a:latin typeface="Calibri" panose="020F050202020403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89648" y="305703"/>
            <a:ext cx="1652033" cy="2202710"/>
          </a:xfrm>
          <a:prstGeom prst="rect">
            <a:avLst/>
          </a:prstGeom>
        </p:spPr>
      </p:pic>
      <p:sp>
        <p:nvSpPr>
          <p:cNvPr id="7" name="TextBox 6"/>
          <p:cNvSpPr txBox="1"/>
          <p:nvPr/>
        </p:nvSpPr>
        <p:spPr>
          <a:xfrm>
            <a:off x="5932559" y="5605272"/>
            <a:ext cx="3471530" cy="923330"/>
          </a:xfrm>
          <a:prstGeom prst="rect">
            <a:avLst/>
          </a:prstGeom>
          <a:noFill/>
        </p:spPr>
        <p:txBody>
          <a:bodyPr wrap="square" rtlCol="0">
            <a:spAutoFit/>
          </a:bodyPr>
          <a:lstStyle/>
          <a:p>
            <a:r>
              <a:rPr lang="en-US" b="1" dirty="0">
                <a:latin typeface="Calibri" panose="020F0502020204030204" pitchFamily="34" charset="0"/>
              </a:rPr>
              <a:t>Q: </a:t>
            </a:r>
            <a:r>
              <a:rPr lang="en-US" dirty="0" smtClean="0">
                <a:latin typeface="Calibri" panose="020F0502020204030204" pitchFamily="34" charset="0"/>
              </a:rPr>
              <a:t>Is this a casino?</a:t>
            </a:r>
          </a:p>
          <a:p>
            <a:r>
              <a:rPr lang="en-US" b="1" dirty="0" smtClean="0">
                <a:latin typeface="Calibri" panose="020F0502020204030204" pitchFamily="34" charset="0"/>
              </a:rPr>
              <a:t>GT A: </a:t>
            </a:r>
            <a:r>
              <a:rPr lang="en-US" dirty="0" smtClean="0">
                <a:latin typeface="Calibri" panose="020F0502020204030204" pitchFamily="34" charset="0"/>
              </a:rPr>
              <a:t>no</a:t>
            </a:r>
          </a:p>
          <a:p>
            <a:r>
              <a:rPr lang="en-US" b="1" dirty="0" smtClean="0">
                <a:latin typeface="Calibri" panose="020F0502020204030204" pitchFamily="34" charset="0"/>
              </a:rPr>
              <a:t>Machine A: </a:t>
            </a:r>
            <a:r>
              <a:rPr lang="en-US" dirty="0" smtClean="0">
                <a:solidFill>
                  <a:srgbClr val="00B050"/>
                </a:solidFill>
                <a:latin typeface="Calibri" panose="020F0502020204030204" pitchFamily="34" charset="0"/>
              </a:rPr>
              <a:t>no</a:t>
            </a:r>
            <a:endParaRPr lang="en-US" dirty="0">
              <a:solidFill>
                <a:srgbClr val="00B050"/>
              </a:solidFill>
              <a:latin typeface="Calibri" panose="020F0502020204030204" pitchFamily="34" charset="0"/>
            </a:endParaRPr>
          </a:p>
        </p:txBody>
      </p:sp>
      <p:sp>
        <p:nvSpPr>
          <p:cNvPr id="8" name="TextBox 7"/>
          <p:cNvSpPr txBox="1"/>
          <p:nvPr/>
        </p:nvSpPr>
        <p:spPr>
          <a:xfrm>
            <a:off x="441509" y="5606658"/>
            <a:ext cx="3471530" cy="923330"/>
          </a:xfrm>
          <a:prstGeom prst="rect">
            <a:avLst/>
          </a:prstGeom>
          <a:noFill/>
        </p:spPr>
        <p:txBody>
          <a:bodyPr wrap="square" rtlCol="0">
            <a:spAutoFit/>
          </a:bodyPr>
          <a:lstStyle/>
          <a:p>
            <a:r>
              <a:rPr lang="en-US" b="1" dirty="0">
                <a:latin typeface="Calibri" panose="020F0502020204030204" pitchFamily="34" charset="0"/>
              </a:rPr>
              <a:t>Q: </a:t>
            </a:r>
            <a:r>
              <a:rPr lang="en-US" dirty="0">
                <a:latin typeface="Calibri" panose="020F0502020204030204" pitchFamily="34" charset="0"/>
              </a:rPr>
              <a:t>Is it going to rain soon</a:t>
            </a:r>
            <a:r>
              <a:rPr lang="en-US" dirty="0" smtClean="0">
                <a:latin typeface="Calibri" panose="020F0502020204030204" pitchFamily="34" charset="0"/>
              </a:rPr>
              <a:t>?</a:t>
            </a:r>
          </a:p>
          <a:p>
            <a:r>
              <a:rPr lang="en-US" b="1" dirty="0" smtClean="0">
                <a:latin typeface="Calibri" panose="020F0502020204030204" pitchFamily="34" charset="0"/>
              </a:rPr>
              <a:t>GT A: </a:t>
            </a:r>
            <a:r>
              <a:rPr lang="en-US" dirty="0" smtClean="0">
                <a:latin typeface="Calibri" panose="020F0502020204030204" pitchFamily="34" charset="0"/>
              </a:rPr>
              <a:t>yes</a:t>
            </a:r>
          </a:p>
          <a:p>
            <a:r>
              <a:rPr lang="en-US" b="1" dirty="0" smtClean="0">
                <a:latin typeface="Calibri" panose="020F0502020204030204" pitchFamily="34" charset="0"/>
              </a:rPr>
              <a:t>Machine A: </a:t>
            </a:r>
            <a:r>
              <a:rPr lang="en-US" dirty="0" smtClean="0">
                <a:solidFill>
                  <a:srgbClr val="00B050"/>
                </a:solidFill>
                <a:latin typeface="Calibri" panose="020F0502020204030204" pitchFamily="34" charset="0"/>
              </a:rPr>
              <a:t>yes</a:t>
            </a:r>
            <a:endParaRPr lang="en-US" dirty="0">
              <a:solidFill>
                <a:srgbClr val="00B050"/>
              </a:solidFill>
              <a:latin typeface="Calibri" panose="020F0502020204030204" pitchFamily="34" charset="0"/>
            </a:endParaRPr>
          </a:p>
        </p:txBody>
      </p:sp>
      <p:sp>
        <p:nvSpPr>
          <p:cNvPr id="9" name="TextBox 8"/>
          <p:cNvSpPr txBox="1"/>
          <p:nvPr/>
        </p:nvSpPr>
        <p:spPr>
          <a:xfrm>
            <a:off x="5713115" y="2546501"/>
            <a:ext cx="3910418" cy="923330"/>
          </a:xfrm>
          <a:prstGeom prst="rect">
            <a:avLst/>
          </a:prstGeom>
          <a:noFill/>
        </p:spPr>
        <p:txBody>
          <a:bodyPr wrap="square" rtlCol="0">
            <a:spAutoFit/>
          </a:bodyPr>
          <a:lstStyle/>
          <a:p>
            <a:r>
              <a:rPr lang="en-US" b="1" dirty="0">
                <a:latin typeface="Calibri" panose="020F0502020204030204" pitchFamily="34" charset="0"/>
              </a:rPr>
              <a:t>Q: </a:t>
            </a:r>
            <a:r>
              <a:rPr lang="en-US" dirty="0">
                <a:latin typeface="Calibri" panose="020F0502020204030204" pitchFamily="34" charset="0"/>
              </a:rPr>
              <a:t>What room is the cat located </a:t>
            </a:r>
            <a:r>
              <a:rPr lang="en-US" dirty="0" smtClean="0">
                <a:latin typeface="Calibri" panose="020F0502020204030204" pitchFamily="34" charset="0"/>
              </a:rPr>
              <a:t>in?</a:t>
            </a:r>
          </a:p>
          <a:p>
            <a:r>
              <a:rPr lang="en-US" b="1" dirty="0" smtClean="0">
                <a:latin typeface="Calibri" panose="020F0502020204030204" pitchFamily="34" charset="0"/>
              </a:rPr>
              <a:t>GT A: </a:t>
            </a:r>
            <a:r>
              <a:rPr lang="en-US" dirty="0" smtClean="0">
                <a:latin typeface="Calibri" panose="020F0502020204030204" pitchFamily="34" charset="0"/>
              </a:rPr>
              <a:t>kitchen</a:t>
            </a:r>
          </a:p>
          <a:p>
            <a:r>
              <a:rPr lang="en-US" b="1" dirty="0" smtClean="0">
                <a:latin typeface="Calibri" panose="020F0502020204030204" pitchFamily="34" charset="0"/>
              </a:rPr>
              <a:t>Machine A: </a:t>
            </a:r>
            <a:r>
              <a:rPr lang="en-US" dirty="0" smtClean="0">
                <a:solidFill>
                  <a:srgbClr val="00B050"/>
                </a:solidFill>
                <a:latin typeface="Calibri" panose="020F0502020204030204" pitchFamily="34" charset="0"/>
              </a:rPr>
              <a:t>kitchen</a:t>
            </a:r>
            <a:endParaRPr lang="en-US" dirty="0">
              <a:solidFill>
                <a:srgbClr val="00B050"/>
              </a:solidFill>
              <a:latin typeface="Calibri" panose="020F0502020204030204"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1509" y="3680931"/>
            <a:ext cx="2534684" cy="190101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73135" y="3680931"/>
            <a:ext cx="2485065" cy="1863799"/>
          </a:xfrm>
          <a:prstGeom prst="rect">
            <a:avLst/>
          </a:prstGeom>
        </p:spPr>
      </p:pic>
      <p:sp>
        <p:nvSpPr>
          <p:cNvPr id="3" name="Slide Number Placeholder 2"/>
          <p:cNvSpPr>
            <a:spLocks noGrp="1"/>
          </p:cNvSpPr>
          <p:nvPr>
            <p:ph type="sldNum" sz="quarter" idx="12"/>
          </p:nvPr>
        </p:nvSpPr>
        <p:spPr/>
        <p:txBody>
          <a:bodyPr/>
          <a:lstStyle/>
          <a:p>
            <a:fld id="{7E65B861-FFF3-40C3-BB44-6E440278AF89}" type="slidenum">
              <a:rPr lang="en-US" smtClean="0"/>
              <a:t>139</a:t>
            </a:fld>
            <a:endParaRPr lang="en-US"/>
          </a:p>
        </p:txBody>
      </p:sp>
      <p:sp>
        <p:nvSpPr>
          <p:cNvPr id="13" name="TextBox 12"/>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69663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93"/>
            <a:ext cx="9144000" cy="1143000"/>
          </a:xfrm>
        </p:spPr>
        <p:txBody>
          <a:bodyPr>
            <a:normAutofit/>
          </a:bodyPr>
          <a:lstStyle/>
          <a:p>
            <a:r>
              <a:rPr lang="en-US" dirty="0" smtClean="0"/>
              <a:t>Why Words and Pictures? 1</a:t>
            </a:r>
            <a:endParaRPr lang="en-US" dirty="0"/>
          </a:p>
        </p:txBody>
      </p:sp>
      <p:sp>
        <p:nvSpPr>
          <p:cNvPr id="6" name="Slide Number Placeholder 5"/>
          <p:cNvSpPr>
            <a:spLocks noGrp="1"/>
          </p:cNvSpPr>
          <p:nvPr>
            <p:ph type="sldNum" sz="quarter" idx="12"/>
          </p:nvPr>
        </p:nvSpPr>
        <p:spPr/>
        <p:txBody>
          <a:bodyPr/>
          <a:lstStyle/>
          <a:p>
            <a:fld id="{C8756881-B0E8-F143-BBCC-9E260CA8BD35}" type="slidenum">
              <a:rPr lang="en-US" smtClean="0"/>
              <a:t>14</a:t>
            </a:fld>
            <a:endParaRPr lang="en-US" dirty="0"/>
          </a:p>
        </p:txBody>
      </p:sp>
      <p:sp>
        <p:nvSpPr>
          <p:cNvPr id="7" name="Content Placeholder 2"/>
          <p:cNvSpPr>
            <a:spLocks noGrp="1"/>
          </p:cNvSpPr>
          <p:nvPr>
            <p:ph idx="1"/>
          </p:nvPr>
        </p:nvSpPr>
        <p:spPr>
          <a:xfrm>
            <a:off x="457200" y="1159629"/>
            <a:ext cx="8229600" cy="4525963"/>
          </a:xfrm>
        </p:spPr>
        <p:txBody>
          <a:bodyPr>
            <a:normAutofit/>
          </a:bodyPr>
          <a:lstStyle/>
          <a:p>
            <a:pPr marL="457200" lvl="1" indent="0" algn="ctr">
              <a:buNone/>
            </a:pPr>
            <a:r>
              <a:rPr lang="en-US" sz="4000" dirty="0" smtClean="0"/>
              <a:t>Applications</a:t>
            </a:r>
          </a:p>
          <a:p>
            <a:pPr marL="457200" lvl="1" indent="0" algn="ctr">
              <a:buNone/>
            </a:pPr>
            <a:r>
              <a:rPr lang="en-US" dirty="0" smtClean="0"/>
              <a:t>Leverage multi-modal information on the web</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60437" y="2375768"/>
            <a:ext cx="5502740" cy="4482232"/>
          </a:xfrm>
          <a:prstGeom prst="rect">
            <a:avLst/>
          </a:prstGeom>
        </p:spPr>
      </p:pic>
    </p:spTree>
    <p:extLst>
      <p:ext uri="{BB962C8B-B14F-4D97-AF65-F5344CB8AC3E}">
        <p14:creationId xmlns:p14="http://schemas.microsoft.com/office/powerpoint/2010/main" val="577465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2296"/>
            <a:ext cx="7772400" cy="685800"/>
          </a:xfrm>
        </p:spPr>
        <p:txBody>
          <a:bodyPr/>
          <a:lstStyle/>
          <a:p>
            <a:r>
              <a:rPr lang="en-US" sz="3000" dirty="0" smtClean="0"/>
              <a:t>Failure Cases</a:t>
            </a:r>
            <a:endParaRPr lang="en-US" sz="3000" dirty="0"/>
          </a:p>
        </p:txBody>
      </p:sp>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70337" y="617966"/>
            <a:ext cx="2505740" cy="1879305"/>
          </a:xfrm>
        </p:spPr>
      </p:pic>
      <p:sp>
        <p:nvSpPr>
          <p:cNvPr id="5" name="TextBox 4"/>
          <p:cNvSpPr txBox="1"/>
          <p:nvPr/>
        </p:nvSpPr>
        <p:spPr>
          <a:xfrm>
            <a:off x="197777" y="2494170"/>
            <a:ext cx="3471530" cy="923330"/>
          </a:xfrm>
          <a:prstGeom prst="rect">
            <a:avLst/>
          </a:prstGeom>
          <a:noFill/>
        </p:spPr>
        <p:txBody>
          <a:bodyPr wrap="square" rtlCol="0">
            <a:spAutoFit/>
          </a:bodyPr>
          <a:lstStyle/>
          <a:p>
            <a:r>
              <a:rPr lang="en-US" b="1" dirty="0">
                <a:latin typeface="Calibri" panose="020F0502020204030204" pitchFamily="34" charset="0"/>
              </a:rPr>
              <a:t>Q:</a:t>
            </a:r>
            <a:r>
              <a:rPr lang="en-US" dirty="0">
                <a:latin typeface="Calibri" panose="020F0502020204030204" pitchFamily="34" charset="0"/>
              </a:rPr>
              <a:t> What is the woman holding</a:t>
            </a:r>
            <a:r>
              <a:rPr lang="en-US" dirty="0" smtClean="0">
                <a:latin typeface="Calibri" panose="020F0502020204030204" pitchFamily="34" charset="0"/>
              </a:rPr>
              <a:t>?</a:t>
            </a:r>
          </a:p>
          <a:p>
            <a:r>
              <a:rPr lang="en-US" b="1" dirty="0" smtClean="0">
                <a:latin typeface="Calibri" panose="020F0502020204030204" pitchFamily="34" charset="0"/>
              </a:rPr>
              <a:t>GT A:</a:t>
            </a:r>
            <a:r>
              <a:rPr lang="en-US" dirty="0" smtClean="0">
                <a:latin typeface="Calibri" panose="020F0502020204030204" pitchFamily="34" charset="0"/>
              </a:rPr>
              <a:t> book</a:t>
            </a:r>
          </a:p>
          <a:p>
            <a:r>
              <a:rPr lang="en-US" b="1" dirty="0" smtClean="0">
                <a:latin typeface="Calibri" panose="020F0502020204030204" pitchFamily="34" charset="0"/>
              </a:rPr>
              <a:t>Machine A: </a:t>
            </a:r>
            <a:r>
              <a:rPr lang="en-US" dirty="0" smtClean="0">
                <a:solidFill>
                  <a:srgbClr val="FF0000"/>
                </a:solidFill>
                <a:latin typeface="Calibri" panose="020F0502020204030204" pitchFamily="34" charset="0"/>
              </a:rPr>
              <a:t>knife</a:t>
            </a:r>
            <a:endParaRPr lang="en-US" dirty="0">
              <a:solidFill>
                <a:srgbClr val="FF0000"/>
              </a:solidFill>
              <a:latin typeface="Calibri" panose="020F0502020204030204" pitchFamily="34" charset="0"/>
            </a:endParaRPr>
          </a:p>
        </p:txBody>
      </p:sp>
      <p:sp>
        <p:nvSpPr>
          <p:cNvPr id="7" name="TextBox 6"/>
          <p:cNvSpPr txBox="1"/>
          <p:nvPr/>
        </p:nvSpPr>
        <p:spPr>
          <a:xfrm>
            <a:off x="5107939" y="5559552"/>
            <a:ext cx="4752753" cy="923330"/>
          </a:xfrm>
          <a:prstGeom prst="rect">
            <a:avLst/>
          </a:prstGeom>
          <a:noFill/>
        </p:spPr>
        <p:txBody>
          <a:bodyPr wrap="square" rtlCol="0">
            <a:spAutoFit/>
          </a:bodyPr>
          <a:lstStyle/>
          <a:p>
            <a:r>
              <a:rPr lang="en-US" b="1" dirty="0">
                <a:latin typeface="Calibri" panose="020F0502020204030204" pitchFamily="34" charset="0"/>
              </a:rPr>
              <a:t>Q:</a:t>
            </a:r>
            <a:r>
              <a:rPr lang="en-US" dirty="0">
                <a:latin typeface="Calibri" panose="020F0502020204030204" pitchFamily="34" charset="0"/>
              </a:rPr>
              <a:t> Is the hydrant painted a new </a:t>
            </a:r>
            <a:r>
              <a:rPr lang="en-US" dirty="0" smtClean="0">
                <a:latin typeface="Calibri" panose="020F0502020204030204" pitchFamily="34" charset="0"/>
              </a:rPr>
              <a:t>color?</a:t>
            </a:r>
          </a:p>
          <a:p>
            <a:r>
              <a:rPr lang="en-US" b="1" dirty="0" smtClean="0">
                <a:latin typeface="Calibri" panose="020F0502020204030204" pitchFamily="34" charset="0"/>
              </a:rPr>
              <a:t>GT A:</a:t>
            </a:r>
            <a:r>
              <a:rPr lang="en-US" dirty="0" smtClean="0">
                <a:latin typeface="Calibri" panose="020F0502020204030204" pitchFamily="34" charset="0"/>
              </a:rPr>
              <a:t> yes</a:t>
            </a:r>
          </a:p>
          <a:p>
            <a:r>
              <a:rPr lang="en-US" b="1" dirty="0" smtClean="0">
                <a:latin typeface="Calibri" panose="020F0502020204030204" pitchFamily="34" charset="0"/>
              </a:rPr>
              <a:t>Machine A: </a:t>
            </a:r>
            <a:r>
              <a:rPr lang="en-US" dirty="0" smtClean="0">
                <a:solidFill>
                  <a:srgbClr val="FF0000"/>
                </a:solidFill>
                <a:latin typeface="Calibri" panose="020F0502020204030204" pitchFamily="34" charset="0"/>
              </a:rPr>
              <a:t>no</a:t>
            </a:r>
            <a:endParaRPr lang="en-US" dirty="0">
              <a:solidFill>
                <a:srgbClr val="FF0000"/>
              </a:solidFill>
              <a:latin typeface="Calibri" panose="020F0502020204030204" pitchFamily="34" charset="0"/>
            </a:endParaRPr>
          </a:p>
        </p:txBody>
      </p:sp>
      <p:sp>
        <p:nvSpPr>
          <p:cNvPr id="8" name="TextBox 7"/>
          <p:cNvSpPr txBox="1"/>
          <p:nvPr/>
        </p:nvSpPr>
        <p:spPr>
          <a:xfrm>
            <a:off x="4572000" y="2496312"/>
            <a:ext cx="5358809" cy="1200329"/>
          </a:xfrm>
          <a:prstGeom prst="rect">
            <a:avLst/>
          </a:prstGeom>
          <a:noFill/>
        </p:spPr>
        <p:txBody>
          <a:bodyPr wrap="square" rtlCol="0">
            <a:spAutoFit/>
          </a:bodyPr>
          <a:lstStyle/>
          <a:p>
            <a:r>
              <a:rPr lang="en-US" b="1" dirty="0">
                <a:latin typeface="Calibri" panose="020F0502020204030204" pitchFamily="34" charset="0"/>
              </a:rPr>
              <a:t>Q:</a:t>
            </a:r>
            <a:r>
              <a:rPr lang="en-US" dirty="0">
                <a:latin typeface="Calibri" panose="020F0502020204030204" pitchFamily="34" charset="0"/>
              </a:rPr>
              <a:t> Why is there snow on one side of </a:t>
            </a:r>
            <a:r>
              <a:rPr lang="en-US" dirty="0" smtClean="0">
                <a:latin typeface="Calibri" panose="020F0502020204030204" pitchFamily="34" charset="0"/>
              </a:rPr>
              <a:t>the </a:t>
            </a:r>
            <a:r>
              <a:rPr lang="en-US" dirty="0">
                <a:latin typeface="Calibri" panose="020F0502020204030204" pitchFamily="34" charset="0"/>
              </a:rPr>
              <a:t>stream </a:t>
            </a:r>
            <a:endParaRPr lang="en-US" dirty="0" smtClean="0">
              <a:latin typeface="Calibri" panose="020F0502020204030204" pitchFamily="34" charset="0"/>
            </a:endParaRPr>
          </a:p>
          <a:p>
            <a:r>
              <a:rPr lang="en-US" dirty="0" smtClean="0">
                <a:latin typeface="Calibri" panose="020F0502020204030204" pitchFamily="34" charset="0"/>
              </a:rPr>
              <a:t>and </a:t>
            </a:r>
            <a:r>
              <a:rPr lang="en-US" dirty="0">
                <a:latin typeface="Calibri" panose="020F0502020204030204" pitchFamily="34" charset="0"/>
              </a:rPr>
              <a:t>clear grass on the other</a:t>
            </a:r>
            <a:r>
              <a:rPr lang="en-US" dirty="0" smtClean="0">
                <a:latin typeface="Calibri" panose="020F0502020204030204" pitchFamily="34" charset="0"/>
              </a:rPr>
              <a:t>?</a:t>
            </a:r>
          </a:p>
          <a:p>
            <a:r>
              <a:rPr lang="en-US" b="1" dirty="0" smtClean="0">
                <a:latin typeface="Calibri" panose="020F0502020204030204" pitchFamily="34" charset="0"/>
              </a:rPr>
              <a:t>GT A:</a:t>
            </a:r>
            <a:r>
              <a:rPr lang="en-US" dirty="0" smtClean="0">
                <a:latin typeface="Calibri" panose="020F0502020204030204" pitchFamily="34" charset="0"/>
              </a:rPr>
              <a:t> shade</a:t>
            </a:r>
          </a:p>
          <a:p>
            <a:r>
              <a:rPr lang="en-US" b="1" dirty="0" smtClean="0">
                <a:latin typeface="Calibri" panose="020F0502020204030204" pitchFamily="34" charset="0"/>
              </a:rPr>
              <a:t>Machine A: </a:t>
            </a:r>
            <a:r>
              <a:rPr lang="en-US" dirty="0" smtClean="0">
                <a:solidFill>
                  <a:srgbClr val="FF0000"/>
                </a:solidFill>
                <a:latin typeface="Calibri" panose="020F0502020204030204" pitchFamily="34" charset="0"/>
              </a:rPr>
              <a:t>yes</a:t>
            </a:r>
            <a:endParaRPr lang="en-US" dirty="0">
              <a:solidFill>
                <a:srgbClr val="FF0000"/>
              </a:solidFill>
              <a:latin typeface="Calibri" panose="020F0502020204030204" pitchFamily="34" charset="0"/>
            </a:endParaRPr>
          </a:p>
        </p:txBody>
      </p:sp>
      <p:sp>
        <p:nvSpPr>
          <p:cNvPr id="9" name="TextBox 8"/>
          <p:cNvSpPr txBox="1"/>
          <p:nvPr/>
        </p:nvSpPr>
        <p:spPr>
          <a:xfrm>
            <a:off x="197777" y="5556453"/>
            <a:ext cx="4530765" cy="923330"/>
          </a:xfrm>
          <a:prstGeom prst="rect">
            <a:avLst/>
          </a:prstGeom>
          <a:noFill/>
        </p:spPr>
        <p:txBody>
          <a:bodyPr wrap="square" rtlCol="0">
            <a:spAutoFit/>
          </a:bodyPr>
          <a:lstStyle/>
          <a:p>
            <a:r>
              <a:rPr lang="en-US" b="1" dirty="0">
                <a:latin typeface="Calibri" panose="020F0502020204030204" pitchFamily="34" charset="0"/>
              </a:rPr>
              <a:t>Q:</a:t>
            </a:r>
            <a:r>
              <a:rPr lang="en-US" dirty="0">
                <a:latin typeface="Calibri" panose="020F0502020204030204" pitchFamily="34" charset="0"/>
              </a:rPr>
              <a:t> Where is the blue and white </a:t>
            </a:r>
            <a:r>
              <a:rPr lang="en-US" dirty="0" smtClean="0">
                <a:latin typeface="Calibri" panose="020F0502020204030204" pitchFamily="34" charset="0"/>
              </a:rPr>
              <a:t>umbrella?</a:t>
            </a:r>
          </a:p>
          <a:p>
            <a:r>
              <a:rPr lang="en-US" b="1" dirty="0" smtClean="0">
                <a:latin typeface="Calibri" panose="020F0502020204030204" pitchFamily="34" charset="0"/>
              </a:rPr>
              <a:t>GT A:</a:t>
            </a:r>
            <a:r>
              <a:rPr lang="en-US" dirty="0" smtClean="0">
                <a:latin typeface="Calibri" panose="020F0502020204030204" pitchFamily="34" charset="0"/>
              </a:rPr>
              <a:t> on left</a:t>
            </a:r>
          </a:p>
          <a:p>
            <a:r>
              <a:rPr lang="en-US" b="1" dirty="0" smtClean="0">
                <a:latin typeface="Calibri" panose="020F0502020204030204" pitchFamily="34" charset="0"/>
              </a:rPr>
              <a:t>Machine A: </a:t>
            </a:r>
            <a:r>
              <a:rPr lang="en-US" dirty="0" smtClean="0">
                <a:solidFill>
                  <a:srgbClr val="FF0000"/>
                </a:solidFill>
                <a:latin typeface="Calibri" panose="020F0502020204030204" pitchFamily="34" charset="0"/>
              </a:rPr>
              <a:t>right</a:t>
            </a:r>
            <a:endParaRPr lang="en-US" dirty="0">
              <a:solidFill>
                <a:srgbClr val="FF0000"/>
              </a:solidFill>
              <a:latin typeface="Calibri" panose="020F0502020204030204"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2450" y="621068"/>
            <a:ext cx="2497469" cy="1873102"/>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76404" y="3429858"/>
            <a:ext cx="1524596" cy="2032795"/>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8781" y="3618270"/>
            <a:ext cx="2688851" cy="1844383"/>
          </a:xfrm>
          <a:prstGeom prst="rect">
            <a:avLst/>
          </a:prstGeom>
        </p:spPr>
      </p:pic>
      <p:sp>
        <p:nvSpPr>
          <p:cNvPr id="11" name="Slide Number Placeholder 10"/>
          <p:cNvSpPr>
            <a:spLocks noGrp="1"/>
          </p:cNvSpPr>
          <p:nvPr>
            <p:ph type="sldNum" sz="quarter" idx="12"/>
          </p:nvPr>
        </p:nvSpPr>
        <p:spPr/>
        <p:txBody>
          <a:bodyPr/>
          <a:lstStyle/>
          <a:p>
            <a:fld id="{7E65B861-FFF3-40C3-BB44-6E440278AF89}" type="slidenum">
              <a:rPr lang="en-US" smtClean="0"/>
              <a:t>140</a:t>
            </a:fld>
            <a:endParaRPr lang="en-US"/>
          </a:p>
        </p:txBody>
      </p:sp>
      <p:sp>
        <p:nvSpPr>
          <p:cNvPr id="12" name="TextBox 11"/>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126221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25321" y="300292"/>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4000">
                <a:solidFill>
                  <a:schemeClr val="tx1"/>
                </a:solidFill>
                <a:latin typeface="Calibri" panose="020F0502020204030204" pitchFamily="34" charset="0"/>
                <a:ea typeface="+mj-ea"/>
                <a:cs typeface="+mj-cs"/>
              </a:defRPr>
            </a:lvl1pPr>
            <a:lvl2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000" kern="0" dirty="0" smtClean="0"/>
              <a:t>Easy vs. Difficult Questions</a:t>
            </a:r>
          </a:p>
          <a:p>
            <a:r>
              <a:rPr lang="en-US" sz="3000" kern="0" dirty="0" smtClean="0"/>
              <a:t>(Real Open-Ended Challenge)</a:t>
            </a:r>
            <a:endParaRPr lang="en-US" sz="3000" kern="0" dirty="0"/>
          </a:p>
        </p:txBody>
      </p:sp>
      <p:graphicFrame>
        <p:nvGraphicFramePr>
          <p:cNvPr id="6" name="Chart 5"/>
          <p:cNvGraphicFramePr>
            <a:graphicFrameLocks/>
          </p:cNvGraphicFramePr>
          <p:nvPr>
            <p:extLst>
              <p:ext uri="{D42A27DB-BD31-4B8C-83A1-F6EECF244321}">
                <p14:modId xmlns:p14="http://schemas.microsoft.com/office/powerpoint/2010/main" val="3536602022"/>
              </p:ext>
            </p:extLst>
          </p:nvPr>
        </p:nvGraphicFramePr>
        <p:xfrm>
          <a:off x="0" y="1402491"/>
          <a:ext cx="9143999" cy="501066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1"/>
          <p:cNvSpPr txBox="1"/>
          <p:nvPr/>
        </p:nvSpPr>
        <p:spPr>
          <a:xfrm>
            <a:off x="1048758" y="3365810"/>
            <a:ext cx="1906074" cy="3735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smtClean="0">
                <a:solidFill>
                  <a:srgbClr val="00B0F0"/>
                </a:solidFill>
                <a:latin typeface="Calibri" panose="020F0502020204030204" pitchFamily="34" charset="0"/>
              </a:rPr>
              <a:t>Difficult Questions</a:t>
            </a:r>
            <a:endParaRPr lang="en-US" sz="1600" b="1" dirty="0">
              <a:solidFill>
                <a:srgbClr val="00B0F0"/>
              </a:solidFill>
              <a:latin typeface="Calibri" panose="020F0502020204030204" pitchFamily="34" charset="0"/>
            </a:endParaRPr>
          </a:p>
        </p:txBody>
      </p:sp>
      <p:sp>
        <p:nvSpPr>
          <p:cNvPr id="8" name="TextBox 1"/>
          <p:cNvSpPr txBox="1"/>
          <p:nvPr/>
        </p:nvSpPr>
        <p:spPr>
          <a:xfrm>
            <a:off x="7643792" y="1483452"/>
            <a:ext cx="1500208" cy="33686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1" dirty="0" smtClean="0">
                <a:solidFill>
                  <a:srgbClr val="92D050"/>
                </a:solidFill>
                <a:latin typeface="Calibri" panose="020F0502020204030204" pitchFamily="34" charset="0"/>
              </a:rPr>
              <a:t>Easy Questions</a:t>
            </a:r>
            <a:endParaRPr lang="en-US" sz="1600" b="1" dirty="0">
              <a:solidFill>
                <a:srgbClr val="92D050"/>
              </a:solidFill>
              <a:latin typeface="Calibri" panose="020F0502020204030204" pitchFamily="34" charset="0"/>
            </a:endParaRPr>
          </a:p>
        </p:txBody>
      </p:sp>
      <p:sp>
        <p:nvSpPr>
          <p:cNvPr id="2" name="Slide Number Placeholder 1"/>
          <p:cNvSpPr>
            <a:spLocks noGrp="1"/>
          </p:cNvSpPr>
          <p:nvPr>
            <p:ph type="sldNum" sz="quarter" idx="12"/>
          </p:nvPr>
        </p:nvSpPr>
        <p:spPr/>
        <p:txBody>
          <a:bodyPr/>
          <a:lstStyle/>
          <a:p>
            <a:fld id="{7E65B861-FFF3-40C3-BB44-6E440278AF89}" type="slidenum">
              <a:rPr lang="en-US" smtClean="0"/>
              <a:t>141</a:t>
            </a:fld>
            <a:endParaRPr lang="en-US"/>
          </a:p>
        </p:txBody>
      </p:sp>
      <p:sp>
        <p:nvSpPr>
          <p:cNvPr id="9" name="TextBox 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149190381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825321" y="300292"/>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eaLnBrk="1" fontAlgn="base" hangingPunct="1">
              <a:spcBef>
                <a:spcPct val="0"/>
              </a:spcBef>
              <a:spcAft>
                <a:spcPct val="0"/>
              </a:spcAft>
              <a:defRPr sz="4000">
                <a:solidFill>
                  <a:schemeClr val="tx1"/>
                </a:solidFill>
                <a:latin typeface="Calibri" panose="020F0502020204030204" pitchFamily="34" charset="0"/>
                <a:ea typeface="+mj-ea"/>
                <a:cs typeface="+mj-cs"/>
              </a:defRPr>
            </a:lvl1pPr>
            <a:lvl2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eaLnBrk="1" fontAlgn="base" hangingPunct="1">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000" kern="0" dirty="0" smtClean="0"/>
              <a:t>Easy vs. Difficult Questions</a:t>
            </a:r>
          </a:p>
          <a:p>
            <a:r>
              <a:rPr lang="en-US" sz="3000" kern="0" dirty="0" smtClean="0"/>
              <a:t>(Real Open-Ended Challenge)</a:t>
            </a:r>
            <a:endParaRPr lang="en-US" sz="3000" kern="0" dirty="0"/>
          </a:p>
        </p:txBody>
      </p:sp>
      <p:graphicFrame>
        <p:nvGraphicFramePr>
          <p:cNvPr id="10" name="Chart 9"/>
          <p:cNvGraphicFramePr>
            <a:graphicFrameLocks/>
          </p:cNvGraphicFramePr>
          <p:nvPr>
            <p:extLst>
              <p:ext uri="{D42A27DB-BD31-4B8C-83A1-F6EECF244321}">
                <p14:modId xmlns:p14="http://schemas.microsoft.com/office/powerpoint/2010/main" val="1159674432"/>
              </p:ext>
            </p:extLst>
          </p:nvPr>
        </p:nvGraphicFramePr>
        <p:xfrm>
          <a:off x="0" y="1282026"/>
          <a:ext cx="9144000" cy="5233086"/>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7E65B861-FFF3-40C3-BB44-6E440278AF89}" type="slidenum">
              <a:rPr lang="en-US" smtClean="0"/>
              <a:t>142</a:t>
            </a:fld>
            <a:endParaRPr lang="en-US"/>
          </a:p>
        </p:txBody>
      </p:sp>
      <p:sp>
        <p:nvSpPr>
          <p:cNvPr id="6" name="TextBox 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Aishwarya Agrawal</a:t>
            </a:r>
            <a:endParaRPr lang="en-US" sz="1200" dirty="0"/>
          </a:p>
        </p:txBody>
      </p:sp>
    </p:spTree>
    <p:extLst>
      <p:ext uri="{BB962C8B-B14F-4D97-AF65-F5344CB8AC3E}">
        <p14:creationId xmlns:p14="http://schemas.microsoft.com/office/powerpoint/2010/main" val="178166809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0204A8-AFB4-894B-B7A1-210E55B1E886}" type="slidenum">
              <a:rPr lang="en-US" smtClean="0"/>
              <a:t>143</a:t>
            </a:fld>
            <a:endParaRPr lang="en-US" dirty="0"/>
          </a:p>
        </p:txBody>
      </p:sp>
      <p:grpSp>
        <p:nvGrpSpPr>
          <p:cNvPr id="5" name="Group 4"/>
          <p:cNvGrpSpPr/>
          <p:nvPr/>
        </p:nvGrpSpPr>
        <p:grpSpPr>
          <a:xfrm>
            <a:off x="1856743" y="823926"/>
            <a:ext cx="5486403" cy="954097"/>
            <a:chOff x="1142998" y="5132"/>
            <a:chExt cx="5486403" cy="954097"/>
          </a:xfrm>
        </p:grpSpPr>
        <p:sp>
          <p:nvSpPr>
            <p:cNvPr id="6" name="Rounded Rectangle 5"/>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Datasets</a:t>
              </a:r>
              <a:endParaRPr lang="en-US" sz="3000" kern="1200" dirty="0"/>
            </a:p>
          </p:txBody>
        </p:sp>
      </p:grpSp>
      <p:grpSp>
        <p:nvGrpSpPr>
          <p:cNvPr id="8" name="Group 7"/>
          <p:cNvGrpSpPr/>
          <p:nvPr/>
        </p:nvGrpSpPr>
        <p:grpSpPr>
          <a:xfrm>
            <a:off x="1843228" y="2968889"/>
            <a:ext cx="5486403" cy="954097"/>
            <a:chOff x="1142998" y="5132"/>
            <a:chExt cx="5486403" cy="954097"/>
          </a:xfrm>
        </p:grpSpPr>
        <p:sp>
          <p:nvSpPr>
            <p:cNvPr id="9" name="Rounded Rectangle 8"/>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Current Status</a:t>
              </a:r>
              <a:endParaRPr lang="en-US" sz="3000" kern="1200" dirty="0"/>
            </a:p>
          </p:txBody>
        </p:sp>
      </p:grpSp>
      <p:grpSp>
        <p:nvGrpSpPr>
          <p:cNvPr id="11" name="Group 10"/>
          <p:cNvGrpSpPr/>
          <p:nvPr/>
        </p:nvGrpSpPr>
        <p:grpSpPr>
          <a:xfrm>
            <a:off x="1871173" y="4028549"/>
            <a:ext cx="5486403" cy="954097"/>
            <a:chOff x="1142998" y="5132"/>
            <a:chExt cx="5486403" cy="954097"/>
          </a:xfrm>
        </p:grpSpPr>
        <p:sp>
          <p:nvSpPr>
            <p:cNvPr id="12" name="Rounded Rectangle 11"/>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Ongoing Efforts</a:t>
              </a:r>
              <a:endParaRPr lang="en-US" sz="3000" kern="1200" dirty="0"/>
            </a:p>
          </p:txBody>
        </p:sp>
      </p:grpSp>
      <p:grpSp>
        <p:nvGrpSpPr>
          <p:cNvPr id="17" name="Group 16"/>
          <p:cNvGrpSpPr/>
          <p:nvPr/>
        </p:nvGrpSpPr>
        <p:grpSpPr>
          <a:xfrm>
            <a:off x="1843228" y="1900620"/>
            <a:ext cx="5486403" cy="954097"/>
            <a:chOff x="1142998" y="5132"/>
            <a:chExt cx="5486403" cy="954097"/>
          </a:xfrm>
        </p:grpSpPr>
        <p:sp>
          <p:nvSpPr>
            <p:cNvPr id="18" name="Rounded Rectangle 17"/>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Models</a:t>
              </a:r>
              <a:endParaRPr lang="en-US" sz="3000" kern="1200" dirty="0"/>
            </a:p>
          </p:txBody>
        </p:sp>
      </p:grpSp>
      <p:sp>
        <p:nvSpPr>
          <p:cNvPr id="20" name="Rectangle 19"/>
          <p:cNvSpPr/>
          <p:nvPr/>
        </p:nvSpPr>
        <p:spPr>
          <a:xfrm>
            <a:off x="961571" y="576169"/>
            <a:ext cx="7384143" cy="3346816"/>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64069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729"/>
            <a:ext cx="8229600" cy="1143000"/>
          </a:xfrm>
        </p:spPr>
        <p:txBody>
          <a:bodyPr/>
          <a:lstStyle/>
          <a:p>
            <a:r>
              <a:rPr lang="en-US" dirty="0" smtClean="0"/>
              <a:t>Trends</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144</a:t>
            </a:fld>
            <a:endParaRPr lang="en-US" dirty="0"/>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46768" y="1728018"/>
            <a:ext cx="4381846" cy="2736523"/>
          </a:xfrm>
          <a:prstGeom prst="rect">
            <a:avLst/>
          </a:prstGeom>
        </p:spPr>
      </p:pic>
      <p:grpSp>
        <p:nvGrpSpPr>
          <p:cNvPr id="17" name="Group 16"/>
          <p:cNvGrpSpPr/>
          <p:nvPr/>
        </p:nvGrpSpPr>
        <p:grpSpPr>
          <a:xfrm>
            <a:off x="3928810" y="2453610"/>
            <a:ext cx="846606" cy="1905091"/>
            <a:chOff x="5344196" y="1918321"/>
            <a:chExt cx="846606" cy="1905091"/>
          </a:xfrm>
        </p:grpSpPr>
        <p:cxnSp>
          <p:nvCxnSpPr>
            <p:cNvPr id="10" name="Straight Arrow Connector 9"/>
            <p:cNvCxnSpPr/>
            <p:nvPr/>
          </p:nvCxnSpPr>
          <p:spPr>
            <a:xfrm>
              <a:off x="5397108" y="1918321"/>
              <a:ext cx="0" cy="190509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344196" y="2696170"/>
              <a:ext cx="846606" cy="400110"/>
            </a:xfrm>
            <a:prstGeom prst="rect">
              <a:avLst/>
            </a:prstGeom>
            <a:noFill/>
          </p:spPr>
          <p:txBody>
            <a:bodyPr wrap="square" rtlCol="0">
              <a:spAutoFit/>
            </a:bodyPr>
            <a:lstStyle/>
            <a:p>
              <a:r>
                <a:rPr lang="en-US" sz="2000" b="1" dirty="0" smtClean="0">
                  <a:solidFill>
                    <a:srgbClr val="FF0000"/>
                  </a:solidFill>
                </a:rPr>
                <a:t>0.15%</a:t>
              </a:r>
              <a:endParaRPr lang="en-US" sz="2000" b="1" dirty="0">
                <a:solidFill>
                  <a:srgbClr val="FF0000"/>
                </a:solidFill>
              </a:endParaRPr>
            </a:p>
          </p:txBody>
        </p:sp>
      </p:grpSp>
      <p:grpSp>
        <p:nvGrpSpPr>
          <p:cNvPr id="18" name="Group 17"/>
          <p:cNvGrpSpPr/>
          <p:nvPr/>
        </p:nvGrpSpPr>
        <p:grpSpPr>
          <a:xfrm>
            <a:off x="5033641" y="2453610"/>
            <a:ext cx="846606" cy="1905091"/>
            <a:chOff x="6449027" y="1918321"/>
            <a:chExt cx="846606" cy="1905091"/>
          </a:xfrm>
        </p:grpSpPr>
        <p:sp>
          <p:nvSpPr>
            <p:cNvPr id="13" name="TextBox 12"/>
            <p:cNvSpPr txBox="1"/>
            <p:nvPr/>
          </p:nvSpPr>
          <p:spPr>
            <a:xfrm>
              <a:off x="6449027" y="2696170"/>
              <a:ext cx="846606" cy="400110"/>
            </a:xfrm>
            <a:prstGeom prst="rect">
              <a:avLst/>
            </a:prstGeom>
            <a:noFill/>
          </p:spPr>
          <p:txBody>
            <a:bodyPr wrap="square" rtlCol="0">
              <a:spAutoFit/>
            </a:bodyPr>
            <a:lstStyle/>
            <a:p>
              <a:r>
                <a:rPr lang="en-US" sz="2000" b="1" dirty="0" smtClean="0">
                  <a:solidFill>
                    <a:srgbClr val="FF0000"/>
                  </a:solidFill>
                </a:rPr>
                <a:t>1.51%</a:t>
              </a:r>
              <a:endParaRPr lang="en-US" sz="2000" b="1" dirty="0">
                <a:solidFill>
                  <a:srgbClr val="FF0000"/>
                </a:solidFill>
              </a:endParaRPr>
            </a:p>
          </p:txBody>
        </p:sp>
        <p:cxnSp>
          <p:nvCxnSpPr>
            <p:cNvPr id="14" name="Straight Arrow Connector 13"/>
            <p:cNvCxnSpPr/>
            <p:nvPr/>
          </p:nvCxnSpPr>
          <p:spPr>
            <a:xfrm>
              <a:off x="6482372" y="1918321"/>
              <a:ext cx="0" cy="190509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6297211" y="2453610"/>
            <a:ext cx="846606" cy="1905091"/>
            <a:chOff x="7712597" y="1918321"/>
            <a:chExt cx="846606" cy="1905091"/>
          </a:xfrm>
        </p:grpSpPr>
        <p:sp>
          <p:nvSpPr>
            <p:cNvPr id="15" name="TextBox 14"/>
            <p:cNvSpPr txBox="1"/>
            <p:nvPr/>
          </p:nvSpPr>
          <p:spPr>
            <a:xfrm>
              <a:off x="7712597" y="2696170"/>
              <a:ext cx="846606" cy="400110"/>
            </a:xfrm>
            <a:prstGeom prst="rect">
              <a:avLst/>
            </a:prstGeom>
            <a:noFill/>
          </p:spPr>
          <p:txBody>
            <a:bodyPr wrap="square" rtlCol="0">
              <a:spAutoFit/>
            </a:bodyPr>
            <a:lstStyle/>
            <a:p>
              <a:r>
                <a:rPr lang="en-US" sz="2000" b="1" dirty="0" smtClean="0">
                  <a:solidFill>
                    <a:srgbClr val="FF0000"/>
                  </a:solidFill>
                </a:rPr>
                <a:t>7.03%</a:t>
              </a:r>
              <a:endParaRPr lang="en-US" sz="2000" b="1" dirty="0">
                <a:solidFill>
                  <a:srgbClr val="FF0000"/>
                </a:solidFill>
              </a:endParaRPr>
            </a:p>
          </p:txBody>
        </p:sp>
        <p:cxnSp>
          <p:nvCxnSpPr>
            <p:cNvPr id="16" name="Straight Arrow Connector 15"/>
            <p:cNvCxnSpPr/>
            <p:nvPr/>
          </p:nvCxnSpPr>
          <p:spPr>
            <a:xfrm>
              <a:off x="7733264" y="1918321"/>
              <a:ext cx="0" cy="190509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250190" y="2453610"/>
            <a:ext cx="846606" cy="1905091"/>
            <a:chOff x="5344196" y="1918321"/>
            <a:chExt cx="846606" cy="1905091"/>
          </a:xfrm>
        </p:grpSpPr>
        <p:cxnSp>
          <p:nvCxnSpPr>
            <p:cNvPr id="21" name="Straight Arrow Connector 20"/>
            <p:cNvCxnSpPr/>
            <p:nvPr/>
          </p:nvCxnSpPr>
          <p:spPr>
            <a:xfrm>
              <a:off x="5397108" y="1918321"/>
              <a:ext cx="0" cy="1905091"/>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44196" y="2696170"/>
              <a:ext cx="846606" cy="400110"/>
            </a:xfrm>
            <a:prstGeom prst="rect">
              <a:avLst/>
            </a:prstGeom>
            <a:noFill/>
          </p:spPr>
          <p:txBody>
            <a:bodyPr wrap="square" rtlCol="0">
              <a:spAutoFit/>
            </a:bodyPr>
            <a:lstStyle/>
            <a:p>
              <a:r>
                <a:rPr lang="en-US" sz="2000" b="1" dirty="0" smtClean="0">
                  <a:solidFill>
                    <a:srgbClr val="FF0000"/>
                  </a:solidFill>
                </a:rPr>
                <a:t>3.5%</a:t>
              </a:r>
              <a:endParaRPr lang="en-US" sz="2000" b="1" dirty="0">
                <a:solidFill>
                  <a:srgbClr val="FF0000"/>
                </a:solidFill>
              </a:endParaRPr>
            </a:p>
          </p:txBody>
        </p:sp>
      </p:grpSp>
      <p:pic>
        <p:nvPicPr>
          <p:cNvPr id="23" name="Picture 2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03769" y="1728018"/>
            <a:ext cx="2156197" cy="2736523"/>
          </a:xfrm>
          <a:prstGeom prst="rect">
            <a:avLst/>
          </a:prstGeom>
        </p:spPr>
      </p:pic>
    </p:spTree>
    <p:extLst>
      <p:ext uri="{BB962C8B-B14F-4D97-AF65-F5344CB8AC3E}">
        <p14:creationId xmlns:p14="http://schemas.microsoft.com/office/powerpoint/2010/main" val="406342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2618" y="1066801"/>
            <a:ext cx="3504973" cy="430887"/>
          </a:xfrm>
          <a:prstGeom prst="rect">
            <a:avLst/>
          </a:prstGeom>
          <a:noFill/>
        </p:spPr>
        <p:txBody>
          <a:bodyPr wrap="square" rtlCol="0">
            <a:spAutoFit/>
          </a:bodyPr>
          <a:lstStyle/>
          <a:p>
            <a:pPr algn="l"/>
            <a:r>
              <a:rPr lang="en-US" sz="2200" dirty="0" smtClean="0"/>
              <a:t>Is there a clock … ?</a:t>
            </a:r>
            <a:endParaRPr lang="en-US" sz="2200" dirty="0"/>
          </a:p>
        </p:txBody>
      </p:sp>
      <p:sp>
        <p:nvSpPr>
          <p:cNvPr id="13" name="TextBox 12"/>
          <p:cNvSpPr txBox="1"/>
          <p:nvPr/>
        </p:nvSpPr>
        <p:spPr>
          <a:xfrm>
            <a:off x="611433" y="1527983"/>
            <a:ext cx="2872636" cy="400110"/>
          </a:xfrm>
          <a:prstGeom prst="rect">
            <a:avLst/>
          </a:prstGeom>
          <a:noFill/>
        </p:spPr>
        <p:txBody>
          <a:bodyPr wrap="square" rtlCol="0">
            <a:spAutoFit/>
          </a:bodyPr>
          <a:lstStyle/>
          <a:p>
            <a:pPr algn="l"/>
            <a:r>
              <a:rPr lang="en-US" sz="2000" dirty="0" smtClean="0"/>
              <a:t> ‘yes’ </a:t>
            </a:r>
            <a:r>
              <a:rPr lang="en-US" sz="2000" dirty="0">
                <a:solidFill>
                  <a:srgbClr val="FF0000"/>
                </a:solidFill>
              </a:rPr>
              <a:t>9</a:t>
            </a:r>
            <a:r>
              <a:rPr lang="en-US" sz="2000" dirty="0" smtClean="0">
                <a:solidFill>
                  <a:srgbClr val="FF0000"/>
                </a:solidFill>
              </a:rPr>
              <a:t>8%</a:t>
            </a:r>
            <a:endParaRPr lang="en-US" sz="2000" dirty="0">
              <a:solidFill>
                <a:srgbClr val="FF0000"/>
              </a:solidFill>
            </a:endParaRPr>
          </a:p>
        </p:txBody>
      </p:sp>
      <p:sp>
        <p:nvSpPr>
          <p:cNvPr id="34" name="TextBox 33"/>
          <p:cNvSpPr txBox="1"/>
          <p:nvPr/>
        </p:nvSpPr>
        <p:spPr>
          <a:xfrm>
            <a:off x="197933" y="2331777"/>
            <a:ext cx="2937031" cy="769441"/>
          </a:xfrm>
          <a:prstGeom prst="rect">
            <a:avLst/>
          </a:prstGeom>
          <a:noFill/>
        </p:spPr>
        <p:txBody>
          <a:bodyPr wrap="square" rtlCol="0">
            <a:spAutoFit/>
          </a:bodyPr>
          <a:lstStyle/>
          <a:p>
            <a:pPr algn="l"/>
            <a:r>
              <a:rPr lang="en-US" sz="2200" dirty="0" smtClean="0"/>
              <a:t>Is the man wearing glasses … ?</a:t>
            </a:r>
            <a:endParaRPr lang="en-US" sz="2200" dirty="0"/>
          </a:p>
        </p:txBody>
      </p:sp>
      <p:sp>
        <p:nvSpPr>
          <p:cNvPr id="47" name="TextBox 46"/>
          <p:cNvSpPr txBox="1"/>
          <p:nvPr/>
        </p:nvSpPr>
        <p:spPr>
          <a:xfrm>
            <a:off x="670679" y="3183887"/>
            <a:ext cx="1666926" cy="400110"/>
          </a:xfrm>
          <a:prstGeom prst="rect">
            <a:avLst/>
          </a:prstGeom>
          <a:noFill/>
        </p:spPr>
        <p:txBody>
          <a:bodyPr wrap="square" rtlCol="0">
            <a:spAutoFit/>
          </a:bodyPr>
          <a:lstStyle/>
          <a:p>
            <a:pPr algn="l"/>
            <a:r>
              <a:rPr lang="en-US" sz="2000" dirty="0" smtClean="0"/>
              <a:t>‘yes’ </a:t>
            </a:r>
            <a:r>
              <a:rPr lang="en-US" sz="2000" dirty="0" smtClean="0">
                <a:solidFill>
                  <a:srgbClr val="FF0000"/>
                </a:solidFill>
              </a:rPr>
              <a:t>94%</a:t>
            </a:r>
            <a:endParaRPr lang="en-US" sz="2000" dirty="0">
              <a:solidFill>
                <a:srgbClr val="FF0000"/>
              </a:solidFill>
            </a:endParaRPr>
          </a:p>
        </p:txBody>
      </p:sp>
      <p:sp>
        <p:nvSpPr>
          <p:cNvPr id="12" name="TextBox 11"/>
          <p:cNvSpPr txBox="1"/>
          <p:nvPr/>
        </p:nvSpPr>
        <p:spPr>
          <a:xfrm>
            <a:off x="6601531" y="1213914"/>
            <a:ext cx="680495" cy="523220"/>
          </a:xfrm>
          <a:prstGeom prst="rect">
            <a:avLst/>
          </a:prstGeom>
          <a:noFill/>
        </p:spPr>
        <p:txBody>
          <a:bodyPr wrap="none" rtlCol="0">
            <a:spAutoFit/>
          </a:bodyPr>
          <a:lstStyle/>
          <a:p>
            <a:r>
              <a:rPr lang="en-US" sz="2800" dirty="0" smtClean="0"/>
              <a:t>……</a:t>
            </a:r>
            <a:endParaRPr lang="en-US" sz="2800" dirty="0"/>
          </a:p>
        </p:txBody>
      </p:sp>
      <p:sp>
        <p:nvSpPr>
          <p:cNvPr id="42" name="TextBox 41"/>
          <p:cNvSpPr txBox="1"/>
          <p:nvPr/>
        </p:nvSpPr>
        <p:spPr>
          <a:xfrm>
            <a:off x="6601531" y="2766945"/>
            <a:ext cx="680495" cy="523220"/>
          </a:xfrm>
          <a:prstGeom prst="rect">
            <a:avLst/>
          </a:prstGeom>
          <a:noFill/>
        </p:spPr>
        <p:txBody>
          <a:bodyPr wrap="none" rtlCol="0">
            <a:spAutoFit/>
          </a:bodyPr>
          <a:lstStyle/>
          <a:p>
            <a:r>
              <a:rPr lang="en-US" sz="2800" dirty="0" smtClean="0"/>
              <a:t>……</a:t>
            </a:r>
            <a:endParaRPr lang="en-US" sz="2800" dirty="0"/>
          </a:p>
        </p:txBody>
      </p:sp>
      <p:pic>
        <p:nvPicPr>
          <p:cNvPr id="1026" name="Picture 2" descr="An image from the  datase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43243" y="908185"/>
            <a:ext cx="1738744" cy="1160068"/>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4" descr="An image from the  datase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28577" y="908185"/>
            <a:ext cx="1516069" cy="1160068"/>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6" descr="An image from the  dataset."/>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49402" y="908185"/>
            <a:ext cx="877817" cy="1170422"/>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8" descr="An image from the  dataset."/>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16665" y="2331777"/>
            <a:ext cx="1314935" cy="1314936"/>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0" descr="An image from the  datase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49402" y="2331776"/>
            <a:ext cx="839723" cy="1258601"/>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An image from the  dataset."/>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93330" y="2461215"/>
            <a:ext cx="1668710" cy="1110735"/>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TextBox 21"/>
          <p:cNvSpPr txBox="1"/>
          <p:nvPr/>
        </p:nvSpPr>
        <p:spPr>
          <a:xfrm>
            <a:off x="134660" y="4027962"/>
            <a:ext cx="3504973" cy="430887"/>
          </a:xfrm>
          <a:prstGeom prst="rect">
            <a:avLst/>
          </a:prstGeom>
          <a:noFill/>
        </p:spPr>
        <p:txBody>
          <a:bodyPr wrap="square" rtlCol="0">
            <a:spAutoFit/>
          </a:bodyPr>
          <a:lstStyle/>
          <a:p>
            <a:pPr algn="l"/>
            <a:r>
              <a:rPr lang="en-US" sz="2200" dirty="0" smtClean="0"/>
              <a:t>Are the lights on … ?</a:t>
            </a:r>
            <a:endParaRPr lang="en-US" sz="2200" dirty="0"/>
          </a:p>
        </p:txBody>
      </p:sp>
      <p:sp>
        <p:nvSpPr>
          <p:cNvPr id="23" name="TextBox 22"/>
          <p:cNvSpPr txBox="1"/>
          <p:nvPr/>
        </p:nvSpPr>
        <p:spPr>
          <a:xfrm>
            <a:off x="611433" y="4477960"/>
            <a:ext cx="2872636" cy="400110"/>
          </a:xfrm>
          <a:prstGeom prst="rect">
            <a:avLst/>
          </a:prstGeom>
          <a:noFill/>
        </p:spPr>
        <p:txBody>
          <a:bodyPr wrap="square" rtlCol="0">
            <a:spAutoFit/>
          </a:bodyPr>
          <a:lstStyle/>
          <a:p>
            <a:pPr algn="l"/>
            <a:r>
              <a:rPr lang="en-US" sz="2000" dirty="0" smtClean="0"/>
              <a:t> ‘yes’ </a:t>
            </a:r>
            <a:r>
              <a:rPr lang="en-US" sz="2000" dirty="0" smtClean="0">
                <a:solidFill>
                  <a:srgbClr val="FF0000"/>
                </a:solidFill>
              </a:rPr>
              <a:t>85%</a:t>
            </a:r>
            <a:endParaRPr lang="en-US" sz="2000" dirty="0">
              <a:solidFill>
                <a:srgbClr val="FF0000"/>
              </a:solidFill>
            </a:endParaRPr>
          </a:p>
        </p:txBody>
      </p:sp>
      <p:sp>
        <p:nvSpPr>
          <p:cNvPr id="24" name="TextBox 23"/>
          <p:cNvSpPr txBox="1"/>
          <p:nvPr/>
        </p:nvSpPr>
        <p:spPr>
          <a:xfrm>
            <a:off x="162618" y="5452582"/>
            <a:ext cx="2937031" cy="430887"/>
          </a:xfrm>
          <a:prstGeom prst="rect">
            <a:avLst/>
          </a:prstGeom>
          <a:noFill/>
        </p:spPr>
        <p:txBody>
          <a:bodyPr wrap="square" rtlCol="0">
            <a:spAutoFit/>
          </a:bodyPr>
          <a:lstStyle/>
          <a:p>
            <a:pPr algn="l"/>
            <a:r>
              <a:rPr lang="en-US" sz="2200" dirty="0" smtClean="0"/>
              <a:t>Do you see a … ?</a:t>
            </a:r>
            <a:endParaRPr lang="en-US" sz="2200" dirty="0"/>
          </a:p>
        </p:txBody>
      </p:sp>
      <p:sp>
        <p:nvSpPr>
          <p:cNvPr id="25" name="TextBox 24"/>
          <p:cNvSpPr txBox="1"/>
          <p:nvPr/>
        </p:nvSpPr>
        <p:spPr>
          <a:xfrm>
            <a:off x="611433" y="5894650"/>
            <a:ext cx="1666926" cy="400110"/>
          </a:xfrm>
          <a:prstGeom prst="rect">
            <a:avLst/>
          </a:prstGeom>
          <a:noFill/>
        </p:spPr>
        <p:txBody>
          <a:bodyPr wrap="square" rtlCol="0">
            <a:spAutoFit/>
          </a:bodyPr>
          <a:lstStyle/>
          <a:p>
            <a:pPr algn="l"/>
            <a:r>
              <a:rPr lang="en-US" sz="2000" dirty="0" smtClean="0"/>
              <a:t>‘yes’ </a:t>
            </a:r>
            <a:r>
              <a:rPr lang="en-US" sz="2000" dirty="0" smtClean="0">
                <a:solidFill>
                  <a:srgbClr val="FF0000"/>
                </a:solidFill>
              </a:rPr>
              <a:t>87%</a:t>
            </a:r>
            <a:endParaRPr lang="en-US" sz="2000" dirty="0">
              <a:solidFill>
                <a:srgbClr val="FF0000"/>
              </a:solidFill>
            </a:endParaRPr>
          </a:p>
        </p:txBody>
      </p:sp>
      <p:sp>
        <p:nvSpPr>
          <p:cNvPr id="26" name="TextBox 25"/>
          <p:cNvSpPr txBox="1"/>
          <p:nvPr/>
        </p:nvSpPr>
        <p:spPr>
          <a:xfrm>
            <a:off x="6601531" y="4205278"/>
            <a:ext cx="680495" cy="523220"/>
          </a:xfrm>
          <a:prstGeom prst="rect">
            <a:avLst/>
          </a:prstGeom>
          <a:noFill/>
        </p:spPr>
        <p:txBody>
          <a:bodyPr wrap="none" rtlCol="0">
            <a:spAutoFit/>
          </a:bodyPr>
          <a:lstStyle/>
          <a:p>
            <a:r>
              <a:rPr lang="en-US" sz="2800" dirty="0" smtClean="0"/>
              <a:t>……</a:t>
            </a:r>
            <a:endParaRPr lang="en-US" sz="2800" dirty="0"/>
          </a:p>
        </p:txBody>
      </p:sp>
      <p:sp>
        <p:nvSpPr>
          <p:cNvPr id="27" name="TextBox 26"/>
          <p:cNvSpPr txBox="1"/>
          <p:nvPr/>
        </p:nvSpPr>
        <p:spPr>
          <a:xfrm>
            <a:off x="6601531" y="5758309"/>
            <a:ext cx="680495" cy="523220"/>
          </a:xfrm>
          <a:prstGeom prst="rect">
            <a:avLst/>
          </a:prstGeom>
          <a:noFill/>
        </p:spPr>
        <p:txBody>
          <a:bodyPr wrap="none" rtlCol="0">
            <a:spAutoFit/>
          </a:bodyPr>
          <a:lstStyle/>
          <a:p>
            <a:r>
              <a:rPr lang="en-US" sz="2800" dirty="0" smtClean="0"/>
              <a:t>……</a:t>
            </a:r>
            <a:endParaRPr lang="en-US" sz="2800" dirty="0"/>
          </a:p>
        </p:txBody>
      </p:sp>
      <p:pic>
        <p:nvPicPr>
          <p:cNvPr id="1038" name="Picture 14" descr="An image from the  dataset."/>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43245" y="3946331"/>
            <a:ext cx="1733277" cy="1051134"/>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An image from the  dataset."/>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625008" y="3837247"/>
            <a:ext cx="888509" cy="1269298"/>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An image from the  dataset."/>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293330" y="3915224"/>
            <a:ext cx="1668710" cy="1113343"/>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An image from the  dataset."/>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743243" y="5332658"/>
            <a:ext cx="1733646" cy="1156667"/>
          </a:xfrm>
          <a:prstGeom prst="rect">
            <a:avLst/>
          </a:prstGeom>
          <a:noFill/>
          <a:extLst>
            <a:ext uri="{909E8E84-426E-40dd-AFC4-6F175D3DCCD1}">
              <a14:hiddenFill xmlns:a14="http://schemas.microsoft.com/office/drawing/2010/main" xmlns="">
                <a:solidFill>
                  <a:srgbClr val="FFFFFF"/>
                </a:solidFill>
              </a14:hiddenFill>
            </a:ext>
          </a:extLst>
        </p:spPr>
      </p:pic>
      <p:pic>
        <p:nvPicPr>
          <p:cNvPr id="1048" name="Picture 24" descr="An image from the  dataset."/>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10952" y="5332656"/>
            <a:ext cx="1551314" cy="1163486"/>
          </a:xfrm>
          <a:prstGeom prst="rect">
            <a:avLst/>
          </a:prstGeom>
          <a:noFill/>
          <a:extLst>
            <a:ext uri="{909E8E84-426E-40dd-AFC4-6F175D3DCCD1}">
              <a14:hiddenFill xmlns:a14="http://schemas.microsoft.com/office/drawing/2010/main" xmlns="">
                <a:solidFill>
                  <a:srgbClr val="FFFFFF"/>
                </a:solidFill>
              </a14:hiddenFill>
            </a:ext>
          </a:extLst>
        </p:spPr>
      </p:pic>
      <p:pic>
        <p:nvPicPr>
          <p:cNvPr id="1050" name="Picture 26" descr="An image from the  dataset."/>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625006" y="5245700"/>
            <a:ext cx="882906" cy="1361589"/>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145</a:t>
            </a:fld>
            <a:endParaRPr lang="en-US" dirty="0"/>
          </a:p>
        </p:txBody>
      </p:sp>
      <p:sp>
        <p:nvSpPr>
          <p:cNvPr id="28" name="TextBox 27"/>
          <p:cNvSpPr txBox="1"/>
          <p:nvPr/>
        </p:nvSpPr>
        <p:spPr>
          <a:xfrm>
            <a:off x="0" y="6591498"/>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Yash</a:t>
            </a:r>
            <a:r>
              <a:rPr lang="en-US" sz="1200" dirty="0" smtClean="0"/>
              <a:t> Goyal and </a:t>
            </a:r>
            <a:r>
              <a:rPr lang="en-US" sz="1200" dirty="0" err="1" smtClean="0"/>
              <a:t>Peng</a:t>
            </a:r>
            <a:r>
              <a:rPr lang="en-US" sz="1200" dirty="0" smtClean="0"/>
              <a:t> Zhang</a:t>
            </a:r>
            <a:endParaRPr lang="en-US" sz="1200" dirty="0"/>
          </a:p>
        </p:txBody>
      </p:sp>
      <p:sp>
        <p:nvSpPr>
          <p:cNvPr id="31" name="Title 1"/>
          <p:cNvSpPr>
            <a:spLocks noGrp="1"/>
          </p:cNvSpPr>
          <p:nvPr>
            <p:ph type="title"/>
          </p:nvPr>
        </p:nvSpPr>
        <p:spPr>
          <a:xfrm>
            <a:off x="685800" y="0"/>
            <a:ext cx="7772400" cy="685800"/>
          </a:xfrm>
        </p:spPr>
        <p:txBody>
          <a:bodyPr>
            <a:normAutofit fontScale="90000"/>
          </a:bodyPr>
          <a:lstStyle/>
          <a:p>
            <a:r>
              <a:rPr lang="en-US" dirty="0" smtClean="0"/>
              <a:t>The Power of Language Priors </a:t>
            </a:r>
            <a:endParaRPr lang="en-US" dirty="0"/>
          </a:p>
        </p:txBody>
      </p:sp>
    </p:spTree>
    <p:extLst>
      <p:ext uri="{BB962C8B-B14F-4D97-AF65-F5344CB8AC3E}">
        <p14:creationId xmlns:p14="http://schemas.microsoft.com/office/powerpoint/2010/main" val="74201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34" grpId="0"/>
      <p:bldP spid="47" grpId="0"/>
      <p:bldP spid="12" grpId="0"/>
      <p:bldP spid="42" grpId="0"/>
      <p:bldP spid="22" grpId="0"/>
      <p:bldP spid="23" grpId="0"/>
      <p:bldP spid="24" grpId="0"/>
      <p:bldP spid="25" grpId="0"/>
      <p:bldP spid="26" grpId="0"/>
      <p:bldP spid="2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942" y="2625439"/>
            <a:ext cx="2172390" cy="430887"/>
          </a:xfrm>
          <a:prstGeom prst="rect">
            <a:avLst/>
          </a:prstGeom>
          <a:noFill/>
        </p:spPr>
        <p:txBody>
          <a:bodyPr wrap="none" rtlCol="0">
            <a:spAutoFit/>
          </a:bodyPr>
          <a:lstStyle/>
          <a:p>
            <a:pPr algn="l"/>
            <a:r>
              <a:rPr lang="en-US" sz="2200" dirty="0" smtClean="0"/>
              <a:t>What sport is … ?</a:t>
            </a:r>
            <a:endParaRPr lang="en-US" sz="2200" dirty="0"/>
          </a:p>
        </p:txBody>
      </p:sp>
      <p:sp>
        <p:nvSpPr>
          <p:cNvPr id="8" name="TextBox 7"/>
          <p:cNvSpPr txBox="1"/>
          <p:nvPr/>
        </p:nvSpPr>
        <p:spPr>
          <a:xfrm>
            <a:off x="304802" y="4112844"/>
            <a:ext cx="3504973" cy="430887"/>
          </a:xfrm>
          <a:prstGeom prst="rect">
            <a:avLst/>
          </a:prstGeom>
          <a:noFill/>
        </p:spPr>
        <p:txBody>
          <a:bodyPr wrap="square" rtlCol="0">
            <a:spAutoFit/>
          </a:bodyPr>
          <a:lstStyle/>
          <a:p>
            <a:pPr algn="l"/>
            <a:r>
              <a:rPr lang="en-US" sz="2200" dirty="0" smtClean="0"/>
              <a:t>How many … ?</a:t>
            </a:r>
            <a:endParaRPr lang="en-US" sz="2200" dirty="0"/>
          </a:p>
        </p:txBody>
      </p:sp>
      <p:sp>
        <p:nvSpPr>
          <p:cNvPr id="13" name="TextBox 12"/>
          <p:cNvSpPr txBox="1"/>
          <p:nvPr/>
        </p:nvSpPr>
        <p:spPr>
          <a:xfrm>
            <a:off x="753617" y="4574024"/>
            <a:ext cx="2872636" cy="400110"/>
          </a:xfrm>
          <a:prstGeom prst="rect">
            <a:avLst/>
          </a:prstGeom>
          <a:noFill/>
        </p:spPr>
        <p:txBody>
          <a:bodyPr wrap="square" rtlCol="0">
            <a:spAutoFit/>
          </a:bodyPr>
          <a:lstStyle/>
          <a:p>
            <a:pPr algn="l"/>
            <a:r>
              <a:rPr lang="en-US" sz="2000" dirty="0" smtClean="0"/>
              <a:t> ‘2’ </a:t>
            </a:r>
            <a:r>
              <a:rPr lang="en-US" sz="2000" dirty="0" smtClean="0">
                <a:solidFill>
                  <a:srgbClr val="FF0000"/>
                </a:solidFill>
              </a:rPr>
              <a:t>39%</a:t>
            </a:r>
            <a:endParaRPr lang="en-US" sz="2000" dirty="0">
              <a:solidFill>
                <a:srgbClr val="FF0000"/>
              </a:solidFill>
            </a:endParaRPr>
          </a:p>
        </p:txBody>
      </p:sp>
      <p:grpSp>
        <p:nvGrpSpPr>
          <p:cNvPr id="2" name="Group 1"/>
          <p:cNvGrpSpPr/>
          <p:nvPr/>
        </p:nvGrpSpPr>
        <p:grpSpPr>
          <a:xfrm>
            <a:off x="3814745" y="2344860"/>
            <a:ext cx="4632607" cy="1423578"/>
            <a:chOff x="2543702" y="581067"/>
            <a:chExt cx="6037050" cy="2106987"/>
          </a:xfrm>
        </p:grpSpPr>
        <p:pic>
          <p:nvPicPr>
            <p:cNvPr id="14" name="Picture 13" descr="COCO_train2014_000000322103.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22052" y="772644"/>
              <a:ext cx="1744886" cy="1744886"/>
            </a:xfrm>
            <a:prstGeom prst="rect">
              <a:avLst/>
            </a:prstGeom>
          </p:spPr>
        </p:pic>
        <p:pic>
          <p:nvPicPr>
            <p:cNvPr id="15" name="Picture 14" descr="COCO_train2014_000000443718.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76309" y="649860"/>
              <a:ext cx="1404443" cy="2038194"/>
            </a:xfrm>
            <a:prstGeom prst="rect">
              <a:avLst/>
            </a:prstGeom>
          </p:spPr>
        </p:pic>
        <p:pic>
          <p:nvPicPr>
            <p:cNvPr id="17" name="Picture 16" descr="COCO_train2014_000000226446.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702" y="581067"/>
              <a:ext cx="1175699" cy="2106987"/>
            </a:xfrm>
            <a:prstGeom prst="rect">
              <a:avLst/>
            </a:prstGeom>
          </p:spPr>
        </p:pic>
        <p:sp>
          <p:nvSpPr>
            <p:cNvPr id="18" name="TextBox 17"/>
            <p:cNvSpPr txBox="1"/>
            <p:nvPr/>
          </p:nvSpPr>
          <p:spPr>
            <a:xfrm>
              <a:off x="6169820" y="1383507"/>
              <a:ext cx="886797" cy="774399"/>
            </a:xfrm>
            <a:prstGeom prst="rect">
              <a:avLst/>
            </a:prstGeom>
            <a:noFill/>
          </p:spPr>
          <p:txBody>
            <a:bodyPr wrap="none" rtlCol="0">
              <a:spAutoFit/>
            </a:bodyPr>
            <a:lstStyle/>
            <a:p>
              <a:r>
                <a:rPr lang="en-US" sz="2800" dirty="0" smtClean="0"/>
                <a:t>……</a:t>
              </a:r>
              <a:endParaRPr lang="en-US" sz="2800" dirty="0"/>
            </a:p>
          </p:txBody>
        </p:sp>
      </p:grpSp>
      <p:sp>
        <p:nvSpPr>
          <p:cNvPr id="19" name="TextBox 18"/>
          <p:cNvSpPr txBox="1"/>
          <p:nvPr/>
        </p:nvSpPr>
        <p:spPr>
          <a:xfrm>
            <a:off x="692418" y="3079756"/>
            <a:ext cx="1828045" cy="400110"/>
          </a:xfrm>
          <a:prstGeom prst="rect">
            <a:avLst/>
          </a:prstGeom>
          <a:noFill/>
        </p:spPr>
        <p:txBody>
          <a:bodyPr wrap="square" rtlCol="0">
            <a:spAutoFit/>
          </a:bodyPr>
          <a:lstStyle/>
          <a:p>
            <a:pPr algn="l"/>
            <a:r>
              <a:rPr lang="en-US" sz="2000" dirty="0" smtClean="0"/>
              <a:t>‘tennis’ </a:t>
            </a:r>
            <a:r>
              <a:rPr lang="en-US" sz="2000" dirty="0" smtClean="0">
                <a:solidFill>
                  <a:srgbClr val="FF0000"/>
                </a:solidFill>
              </a:rPr>
              <a:t>41%</a:t>
            </a:r>
            <a:endParaRPr lang="en-US" sz="2000" dirty="0">
              <a:solidFill>
                <a:srgbClr val="FF0000"/>
              </a:solidFill>
            </a:endParaRPr>
          </a:p>
        </p:txBody>
      </p:sp>
      <p:sp>
        <p:nvSpPr>
          <p:cNvPr id="34" name="TextBox 33"/>
          <p:cNvSpPr txBox="1"/>
          <p:nvPr/>
        </p:nvSpPr>
        <p:spPr>
          <a:xfrm>
            <a:off x="346765" y="5605798"/>
            <a:ext cx="2342646" cy="430887"/>
          </a:xfrm>
          <a:prstGeom prst="rect">
            <a:avLst/>
          </a:prstGeom>
          <a:noFill/>
        </p:spPr>
        <p:txBody>
          <a:bodyPr wrap="none" rtlCol="0">
            <a:spAutoFit/>
          </a:bodyPr>
          <a:lstStyle/>
          <a:p>
            <a:pPr algn="l"/>
            <a:r>
              <a:rPr lang="en-US" sz="2200" dirty="0" smtClean="0"/>
              <a:t>What animal is … ?</a:t>
            </a:r>
            <a:endParaRPr lang="en-US" sz="2200" dirty="0"/>
          </a:p>
        </p:txBody>
      </p:sp>
      <p:sp>
        <p:nvSpPr>
          <p:cNvPr id="47" name="TextBox 46"/>
          <p:cNvSpPr txBox="1"/>
          <p:nvPr/>
        </p:nvSpPr>
        <p:spPr>
          <a:xfrm>
            <a:off x="714177" y="6060113"/>
            <a:ext cx="1666926" cy="400110"/>
          </a:xfrm>
          <a:prstGeom prst="rect">
            <a:avLst/>
          </a:prstGeom>
          <a:noFill/>
        </p:spPr>
        <p:txBody>
          <a:bodyPr wrap="square" rtlCol="0">
            <a:spAutoFit/>
          </a:bodyPr>
          <a:lstStyle/>
          <a:p>
            <a:pPr algn="l"/>
            <a:r>
              <a:rPr lang="en-US" sz="2000" dirty="0" smtClean="0"/>
              <a:t>‘dog’ </a:t>
            </a:r>
            <a:r>
              <a:rPr lang="en-US" sz="2000" dirty="0" smtClean="0">
                <a:solidFill>
                  <a:srgbClr val="FF0000"/>
                </a:solidFill>
              </a:rPr>
              <a:t>35%</a:t>
            </a:r>
            <a:endParaRPr lang="en-US" sz="2000" dirty="0">
              <a:solidFill>
                <a:srgbClr val="FF0000"/>
              </a:solidFill>
            </a:endParaRPr>
          </a:p>
        </p:txBody>
      </p:sp>
      <p:grpSp>
        <p:nvGrpSpPr>
          <p:cNvPr id="10" name="Group 9"/>
          <p:cNvGrpSpPr/>
          <p:nvPr/>
        </p:nvGrpSpPr>
        <p:grpSpPr>
          <a:xfrm>
            <a:off x="3306434" y="5544919"/>
            <a:ext cx="5578381" cy="915303"/>
            <a:chOff x="3306432" y="3661500"/>
            <a:chExt cx="5578381" cy="915303"/>
          </a:xfrm>
        </p:grpSpPr>
        <p:sp>
          <p:nvSpPr>
            <p:cNvPr id="46" name="TextBox 45"/>
            <p:cNvSpPr txBox="1"/>
            <p:nvPr/>
          </p:nvSpPr>
          <p:spPr>
            <a:xfrm>
              <a:off x="6619046" y="3892187"/>
              <a:ext cx="680495" cy="523220"/>
            </a:xfrm>
            <a:prstGeom prst="rect">
              <a:avLst/>
            </a:prstGeom>
            <a:noFill/>
          </p:spPr>
          <p:txBody>
            <a:bodyPr wrap="none" rtlCol="0">
              <a:spAutoFit/>
            </a:bodyPr>
            <a:lstStyle/>
            <a:p>
              <a:r>
                <a:rPr lang="en-US" sz="2800" dirty="0" smtClean="0"/>
                <a:t>……</a:t>
              </a:r>
              <a:endParaRPr lang="en-US" sz="2800" dirty="0"/>
            </a:p>
          </p:txBody>
        </p:sp>
        <p:pic>
          <p:nvPicPr>
            <p:cNvPr id="1036" name="Picture 12" descr="An image from the Abstract Scenes dataset."/>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06432" y="3661500"/>
              <a:ext cx="1589197" cy="908112"/>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An image from the Abstract Scenes dataset."/>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95616" y="3668691"/>
              <a:ext cx="1589197" cy="908112"/>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An image from the Abstract Scenes dataset."/>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03947" y="3666321"/>
              <a:ext cx="1593344" cy="91048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 name="Group 8"/>
          <p:cNvGrpSpPr/>
          <p:nvPr/>
        </p:nvGrpSpPr>
        <p:grpSpPr>
          <a:xfrm>
            <a:off x="3814746" y="3926709"/>
            <a:ext cx="4996053" cy="1352226"/>
            <a:chOff x="3814744" y="1957888"/>
            <a:chExt cx="4996053" cy="1352226"/>
          </a:xfrm>
        </p:grpSpPr>
        <p:sp>
          <p:nvSpPr>
            <p:cNvPr id="12" name="TextBox 11"/>
            <p:cNvSpPr txBox="1"/>
            <p:nvPr/>
          </p:nvSpPr>
          <p:spPr>
            <a:xfrm>
              <a:off x="6597286" y="2446736"/>
              <a:ext cx="680495" cy="523220"/>
            </a:xfrm>
            <a:prstGeom prst="rect">
              <a:avLst/>
            </a:prstGeom>
            <a:noFill/>
          </p:spPr>
          <p:txBody>
            <a:bodyPr wrap="none" rtlCol="0">
              <a:spAutoFit/>
            </a:bodyPr>
            <a:lstStyle/>
            <a:p>
              <a:r>
                <a:rPr lang="en-US" sz="2800" dirty="0" smtClean="0"/>
                <a:t>……</a:t>
              </a:r>
              <a:endParaRPr lang="en-US" sz="2800" dirty="0"/>
            </a:p>
          </p:txBody>
        </p:sp>
        <p:pic>
          <p:nvPicPr>
            <p:cNvPr id="1026" name="Picture 2" descr="An image from the  dataset."/>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69633" y="2061108"/>
              <a:ext cx="1441164" cy="108087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4" descr="An image from the  dataset."/>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28542" y="2100385"/>
              <a:ext cx="1509373" cy="100231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6" descr="An image from the  dataset."/>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14744" y="1957888"/>
              <a:ext cx="902188" cy="135222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2" name="Title 1"/>
          <p:cNvSpPr>
            <a:spLocks noGrp="1"/>
          </p:cNvSpPr>
          <p:nvPr>
            <p:ph type="title"/>
          </p:nvPr>
        </p:nvSpPr>
        <p:spPr>
          <a:xfrm>
            <a:off x="685800" y="0"/>
            <a:ext cx="7772400" cy="685800"/>
          </a:xfrm>
        </p:spPr>
        <p:txBody>
          <a:bodyPr>
            <a:normAutofit fontScale="90000"/>
          </a:bodyPr>
          <a:lstStyle/>
          <a:p>
            <a:r>
              <a:rPr lang="en-US" dirty="0" smtClean="0"/>
              <a:t>The Power of Language Priors </a:t>
            </a:r>
            <a:endParaRPr lang="en-US" dirty="0"/>
          </a:p>
        </p:txBody>
      </p:sp>
      <p:sp>
        <p:nvSpPr>
          <p:cNvPr id="31"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146</a:t>
            </a:fld>
            <a:endParaRPr lang="en-US" dirty="0"/>
          </a:p>
        </p:txBody>
      </p:sp>
      <p:sp>
        <p:nvSpPr>
          <p:cNvPr id="33" name="TextBox 32"/>
          <p:cNvSpPr txBox="1"/>
          <p:nvPr/>
        </p:nvSpPr>
        <p:spPr>
          <a:xfrm>
            <a:off x="0" y="6591498"/>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Yash</a:t>
            </a:r>
            <a:r>
              <a:rPr lang="en-US" sz="1200" dirty="0" smtClean="0"/>
              <a:t> Goyal and </a:t>
            </a:r>
            <a:r>
              <a:rPr lang="en-US" sz="1200" dirty="0" err="1" smtClean="0"/>
              <a:t>Peng</a:t>
            </a:r>
            <a:r>
              <a:rPr lang="en-US" sz="1200" dirty="0" smtClean="0"/>
              <a:t> Zhang</a:t>
            </a:r>
            <a:endParaRPr lang="en-US" sz="1200" dirty="0"/>
          </a:p>
        </p:txBody>
      </p:sp>
      <p:sp>
        <p:nvSpPr>
          <p:cNvPr id="26" name="TextBox 25"/>
          <p:cNvSpPr txBox="1"/>
          <p:nvPr/>
        </p:nvSpPr>
        <p:spPr>
          <a:xfrm>
            <a:off x="304802" y="1079063"/>
            <a:ext cx="2877647" cy="430887"/>
          </a:xfrm>
          <a:prstGeom prst="rect">
            <a:avLst/>
          </a:prstGeom>
          <a:noFill/>
        </p:spPr>
        <p:txBody>
          <a:bodyPr wrap="none" rtlCol="0">
            <a:spAutoFit/>
          </a:bodyPr>
          <a:lstStyle/>
          <a:p>
            <a:pPr algn="l"/>
            <a:r>
              <a:rPr lang="en-US" sz="2200" dirty="0" smtClean="0"/>
              <a:t>Is the man standing </a:t>
            </a:r>
            <a:r>
              <a:rPr lang="mr-IN" sz="2200" dirty="0" smtClean="0"/>
              <a:t>…</a:t>
            </a:r>
            <a:r>
              <a:rPr lang="en-US" sz="2200" dirty="0" smtClean="0"/>
              <a:t> ?</a:t>
            </a:r>
            <a:endParaRPr lang="en-US" sz="2200" dirty="0"/>
          </a:p>
        </p:txBody>
      </p:sp>
      <p:sp>
        <p:nvSpPr>
          <p:cNvPr id="36" name="TextBox 35"/>
          <p:cNvSpPr txBox="1"/>
          <p:nvPr/>
        </p:nvSpPr>
        <p:spPr>
          <a:xfrm>
            <a:off x="679278" y="1533380"/>
            <a:ext cx="1828045" cy="400110"/>
          </a:xfrm>
          <a:prstGeom prst="rect">
            <a:avLst/>
          </a:prstGeom>
          <a:noFill/>
        </p:spPr>
        <p:txBody>
          <a:bodyPr wrap="square" rtlCol="0">
            <a:spAutoFit/>
          </a:bodyPr>
          <a:lstStyle/>
          <a:p>
            <a:pPr algn="l"/>
            <a:r>
              <a:rPr lang="en-US" sz="2000" dirty="0" smtClean="0"/>
              <a:t>‘no’ </a:t>
            </a:r>
            <a:r>
              <a:rPr lang="en-US" sz="2000" dirty="0" smtClean="0">
                <a:solidFill>
                  <a:srgbClr val="FF0000"/>
                </a:solidFill>
              </a:rPr>
              <a:t>69%</a:t>
            </a:r>
            <a:endParaRPr lang="en-US" sz="2000" dirty="0">
              <a:solidFill>
                <a:srgbClr val="FF0000"/>
              </a:solidFill>
            </a:endParaRPr>
          </a:p>
        </p:txBody>
      </p:sp>
      <p:grpSp>
        <p:nvGrpSpPr>
          <p:cNvPr id="7" name="Group 6"/>
          <p:cNvGrpSpPr/>
          <p:nvPr/>
        </p:nvGrpSpPr>
        <p:grpSpPr>
          <a:xfrm>
            <a:off x="3554511" y="703385"/>
            <a:ext cx="4766843" cy="1426464"/>
            <a:chOff x="3554511" y="703385"/>
            <a:chExt cx="4766843" cy="1426464"/>
          </a:xfrm>
        </p:grpSpPr>
        <p:sp>
          <p:nvSpPr>
            <p:cNvPr id="35" name="TextBox 34"/>
            <p:cNvSpPr txBox="1"/>
            <p:nvPr/>
          </p:nvSpPr>
          <p:spPr>
            <a:xfrm>
              <a:off x="6584153" y="1340650"/>
              <a:ext cx="680495" cy="523220"/>
            </a:xfrm>
            <a:prstGeom prst="rect">
              <a:avLst/>
            </a:prstGeom>
            <a:noFill/>
          </p:spPr>
          <p:txBody>
            <a:bodyPr wrap="none" rtlCol="0">
              <a:spAutoFit/>
            </a:bodyPr>
            <a:lstStyle/>
            <a:p>
              <a:r>
                <a:rPr lang="en-US" sz="2800" dirty="0" smtClean="0"/>
                <a:t>……</a:t>
              </a:r>
              <a:endParaRPr lang="en-US" sz="2800" dirty="0"/>
            </a:p>
          </p:txBody>
        </p:sp>
        <p:pic>
          <p:nvPicPr>
            <p:cNvPr id="5" name="Picture 2" descr="n image from the MSCOCO dataset."/>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554511" y="931855"/>
              <a:ext cx="134112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 image from the MSCOCO dataset."/>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129613" y="927345"/>
              <a:ext cx="1408616" cy="10058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 image from the MSCOCO dataset."/>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369635" y="703385"/>
              <a:ext cx="951719" cy="14264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2601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10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10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9" grpId="0"/>
      <p:bldP spid="34" grpId="0"/>
      <p:bldP spid="47" grpId="0"/>
      <p:bldP spid="26" grpId="0"/>
      <p:bldP spid="3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7"/>
            <a:ext cx="8229600" cy="1143000"/>
          </a:xfrm>
        </p:spPr>
        <p:txBody>
          <a:bodyPr/>
          <a:lstStyle/>
          <a:p>
            <a:r>
              <a:rPr lang="en-US" dirty="0" smtClean="0"/>
              <a:t>Removing Language Priors</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147</a:t>
            </a:fld>
            <a:endParaRPr lang="en-US" dirty="0"/>
          </a:p>
        </p:txBody>
      </p:sp>
      <p:pic>
        <p:nvPicPr>
          <p:cNvPr id="8" name="vqa_yes_no_hit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981075"/>
            <a:ext cx="9144001" cy="5495925"/>
          </a:xfrm>
          <a:prstGeom prst="rect">
            <a:avLst/>
          </a:prstGeom>
        </p:spPr>
      </p:pic>
      <p:sp>
        <p:nvSpPr>
          <p:cNvPr id="6" name="TextBox 5"/>
          <p:cNvSpPr txBox="1"/>
          <p:nvPr/>
        </p:nvSpPr>
        <p:spPr>
          <a:xfrm>
            <a:off x="0" y="6591498"/>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Yash</a:t>
            </a:r>
            <a:r>
              <a:rPr lang="en-US" sz="1200" dirty="0" smtClean="0"/>
              <a:t> Goyal and </a:t>
            </a:r>
            <a:r>
              <a:rPr lang="en-US" sz="1200" dirty="0" err="1" smtClean="0"/>
              <a:t>Peng</a:t>
            </a:r>
            <a:r>
              <a:rPr lang="en-US" sz="1200" dirty="0" smtClean="0"/>
              <a:t> Zhang</a:t>
            </a:r>
            <a:endParaRPr lang="en-US" sz="1200" dirty="0"/>
          </a:p>
        </p:txBody>
      </p:sp>
    </p:spTree>
    <p:extLst>
      <p:ext uri="{BB962C8B-B14F-4D97-AF65-F5344CB8AC3E}">
        <p14:creationId xmlns:p14="http://schemas.microsoft.com/office/powerpoint/2010/main" val="4907093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5105401"/>
            <a:ext cx="7467600" cy="646331"/>
          </a:xfrm>
          <a:prstGeom prst="rect">
            <a:avLst/>
          </a:prstGeom>
          <a:noFill/>
        </p:spPr>
        <p:txBody>
          <a:bodyPr wrap="square" rtlCol="0">
            <a:spAutoFit/>
          </a:bodyPr>
          <a:lstStyle/>
          <a:p>
            <a:pPr algn="ctr"/>
            <a:r>
              <a:rPr lang="en-US" sz="3600" dirty="0" smtClean="0">
                <a:latin typeface="Times New Roman"/>
                <a:cs typeface="Times New Roman"/>
              </a:rPr>
              <a:t>Question: Is the girl walking the bike?</a:t>
            </a:r>
            <a:endParaRPr lang="en-US" sz="3600" dirty="0">
              <a:latin typeface="Times New Roman"/>
              <a:cs typeface="Times New Roman"/>
            </a:endParaRPr>
          </a:p>
        </p:txBody>
      </p:sp>
      <p:sp>
        <p:nvSpPr>
          <p:cNvPr id="44" name="TextBox 43"/>
          <p:cNvSpPr txBox="1"/>
          <p:nvPr/>
        </p:nvSpPr>
        <p:spPr>
          <a:xfrm>
            <a:off x="1186225" y="1516191"/>
            <a:ext cx="2364950" cy="646331"/>
          </a:xfrm>
          <a:prstGeom prst="rect">
            <a:avLst/>
          </a:prstGeom>
          <a:noFill/>
        </p:spPr>
        <p:txBody>
          <a:bodyPr wrap="none" rtlCol="0">
            <a:spAutoFit/>
          </a:bodyPr>
          <a:lstStyle/>
          <a:p>
            <a:r>
              <a:rPr lang="en-US" sz="3600" dirty="0" smtClean="0"/>
              <a:t>Answer:</a:t>
            </a:r>
            <a:r>
              <a:rPr lang="en-US" sz="3600" dirty="0" smtClean="0">
                <a:solidFill>
                  <a:srgbClr val="008000"/>
                </a:solidFill>
              </a:rPr>
              <a:t> No</a:t>
            </a:r>
            <a:endParaRPr lang="en-US" sz="3600" dirty="0">
              <a:solidFill>
                <a:srgbClr val="008000"/>
              </a:solidFill>
            </a:endParaRPr>
          </a:p>
        </p:txBody>
      </p:sp>
      <p:sp>
        <p:nvSpPr>
          <p:cNvPr id="45" name="TextBox 44"/>
          <p:cNvSpPr txBox="1"/>
          <p:nvPr/>
        </p:nvSpPr>
        <p:spPr>
          <a:xfrm>
            <a:off x="4511360" y="1516191"/>
            <a:ext cx="2458726" cy="646331"/>
          </a:xfrm>
          <a:prstGeom prst="rect">
            <a:avLst/>
          </a:prstGeom>
          <a:noFill/>
        </p:spPr>
        <p:txBody>
          <a:bodyPr wrap="none" rtlCol="0">
            <a:spAutoFit/>
          </a:bodyPr>
          <a:lstStyle/>
          <a:p>
            <a:r>
              <a:rPr lang="en-US" sz="3600" dirty="0" smtClean="0">
                <a:solidFill>
                  <a:srgbClr val="000000"/>
                </a:solidFill>
              </a:rPr>
              <a:t>Answer: </a:t>
            </a:r>
            <a:r>
              <a:rPr lang="en-US" sz="3600" dirty="0" smtClean="0">
                <a:solidFill>
                  <a:srgbClr val="008000"/>
                </a:solidFill>
              </a:rPr>
              <a:t>Yes</a:t>
            </a:r>
            <a:endParaRPr lang="en-US" sz="3600" dirty="0">
              <a:solidFill>
                <a:srgbClr val="008000"/>
              </a:solidFill>
            </a:endParaRPr>
          </a:p>
        </p:txBody>
      </p:sp>
      <p:pic>
        <p:nvPicPr>
          <p:cNvPr id="62" name="Picture 61" descr="ol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23665" y="2239629"/>
            <a:ext cx="3113612" cy="1967449"/>
          </a:xfrm>
          <a:prstGeom prst="rect">
            <a:avLst/>
          </a:prstGeom>
        </p:spPr>
      </p:pic>
      <p:pic>
        <p:nvPicPr>
          <p:cNvPr id="66" name="Picture 65" descr="new.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6221" y="2239629"/>
            <a:ext cx="3113612" cy="1967449"/>
          </a:xfrm>
          <a:prstGeom prst="rect">
            <a:avLst/>
          </a:prstGeom>
        </p:spPr>
      </p:pic>
      <p:sp>
        <p:nvSpPr>
          <p:cNvPr id="69" name="TextBox 68"/>
          <p:cNvSpPr txBox="1"/>
          <p:nvPr/>
        </p:nvSpPr>
        <p:spPr>
          <a:xfrm>
            <a:off x="2173909" y="4333862"/>
            <a:ext cx="4026396" cy="584776"/>
          </a:xfrm>
          <a:prstGeom prst="rect">
            <a:avLst/>
          </a:prstGeom>
          <a:noFill/>
        </p:spPr>
        <p:txBody>
          <a:bodyPr wrap="none" rtlCol="0">
            <a:spAutoFit/>
          </a:bodyPr>
          <a:lstStyle/>
          <a:p>
            <a:r>
              <a:rPr lang="en-US" sz="3200" i="1" dirty="0">
                <a:latin typeface="Times New Roman"/>
                <a:cs typeface="Times New Roman"/>
              </a:rPr>
              <a:t>c</a:t>
            </a:r>
            <a:r>
              <a:rPr lang="en-US" sz="3200" i="1" dirty="0" smtClean="0">
                <a:latin typeface="Times New Roman"/>
                <a:cs typeface="Times New Roman"/>
              </a:rPr>
              <a:t>omplementary scenes</a:t>
            </a:r>
            <a:endParaRPr lang="en-US" sz="3200" i="1" dirty="0">
              <a:latin typeface="Times New Roman"/>
              <a:cs typeface="Times New Roman"/>
            </a:endParaRPr>
          </a:p>
        </p:txBody>
      </p:sp>
      <p:sp>
        <p:nvSpPr>
          <p:cNvPr id="12" name="Title 1"/>
          <p:cNvSpPr>
            <a:spLocks noGrp="1"/>
          </p:cNvSpPr>
          <p:nvPr>
            <p:ph type="title"/>
          </p:nvPr>
        </p:nvSpPr>
        <p:spPr>
          <a:xfrm>
            <a:off x="457200" y="3527"/>
            <a:ext cx="8229600" cy="1143000"/>
          </a:xfrm>
        </p:spPr>
        <p:txBody>
          <a:bodyPr/>
          <a:lstStyle/>
          <a:p>
            <a:r>
              <a:rPr lang="en-US" dirty="0" smtClean="0"/>
              <a:t>Removing Language Priors</a:t>
            </a:r>
            <a:endParaRPr lang="en-US" dirty="0"/>
          </a:p>
        </p:txBody>
      </p:sp>
      <p:sp>
        <p:nvSpPr>
          <p:cNvPr id="14" name="TextBox 13"/>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15" name="Slide Number Placeholder 4"/>
          <p:cNvSpPr txBox="1">
            <a:spLocks/>
          </p:cNvSpPr>
          <p:nvPr/>
        </p:nvSpPr>
        <p:spPr>
          <a:xfrm>
            <a:off x="7010400" y="6515112"/>
            <a:ext cx="2133600" cy="36512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7134A590-6033-DE48-865B-A0558AEFCBD1}" type="slidenum">
              <a:rPr lang="en-US" smtClean="0"/>
              <a:pPr>
                <a:defRPr/>
              </a:pPr>
              <a:t>148</a:t>
            </a:fld>
            <a:endParaRPr lang="en-US" dirty="0"/>
          </a:p>
        </p:txBody>
      </p:sp>
      <p:sp>
        <p:nvSpPr>
          <p:cNvPr id="16" name="TextBox 15"/>
          <p:cNvSpPr txBox="1"/>
          <p:nvPr/>
        </p:nvSpPr>
        <p:spPr>
          <a:xfrm>
            <a:off x="19756" y="6602770"/>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Yash</a:t>
            </a:r>
            <a:r>
              <a:rPr lang="en-US" sz="1200" dirty="0" smtClean="0"/>
              <a:t> Goyal and </a:t>
            </a:r>
            <a:r>
              <a:rPr lang="en-US" sz="1200" dirty="0" err="1" smtClean="0"/>
              <a:t>Peng</a:t>
            </a:r>
            <a:r>
              <a:rPr lang="en-US" sz="1200" dirty="0" smtClean="0"/>
              <a:t> Zhang</a:t>
            </a:r>
            <a:endParaRPr lang="en-US" sz="1200" dirty="0"/>
          </a:p>
        </p:txBody>
      </p:sp>
      <p:sp>
        <p:nvSpPr>
          <p:cNvPr id="13" name="Rectangle 12"/>
          <p:cNvSpPr/>
          <p:nvPr/>
        </p:nvSpPr>
        <p:spPr>
          <a:xfrm>
            <a:off x="19756" y="6165802"/>
            <a:ext cx="9144000" cy="400110"/>
          </a:xfrm>
          <a:prstGeom prst="rect">
            <a:avLst/>
          </a:prstGeom>
          <a:solidFill>
            <a:schemeClr val="bg1"/>
          </a:solidFill>
        </p:spPr>
        <p:txBody>
          <a:bodyPr wrap="square">
            <a:spAutoFit/>
          </a:bodyPr>
          <a:lstStyle/>
          <a:p>
            <a:pPr algn="ctr">
              <a:defRPr/>
            </a:pPr>
            <a:r>
              <a:rPr lang="en-US" sz="2000" dirty="0" smtClean="0">
                <a:solidFill>
                  <a:schemeClr val="bg1">
                    <a:lumMod val="50000"/>
                  </a:schemeClr>
                </a:solidFill>
              </a:rPr>
              <a:t>[Zhang, Goyal, Summers-Stay, Batra, Parikh, CVPR 2016]</a:t>
            </a:r>
          </a:p>
        </p:txBody>
      </p:sp>
    </p:spTree>
    <p:extLst>
      <p:ext uri="{BB962C8B-B14F-4D97-AF65-F5344CB8AC3E}">
        <p14:creationId xmlns:p14="http://schemas.microsoft.com/office/powerpoint/2010/main" val="312536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149</a:t>
            </a:fld>
            <a:endParaRPr lang="en-US" dirty="0"/>
          </a:p>
        </p:txBody>
      </p:sp>
      <p:sp>
        <p:nvSpPr>
          <p:cNvPr id="6" name="TextBox 5"/>
          <p:cNvSpPr txBox="1"/>
          <p:nvPr/>
        </p:nvSpPr>
        <p:spPr>
          <a:xfrm>
            <a:off x="1700793" y="5636695"/>
            <a:ext cx="4962651" cy="461665"/>
          </a:xfrm>
          <a:prstGeom prst="rect">
            <a:avLst/>
          </a:prstGeom>
          <a:noFill/>
        </p:spPr>
        <p:txBody>
          <a:bodyPr wrap="square" rtlCol="0">
            <a:spAutoFit/>
          </a:bodyPr>
          <a:lstStyle/>
          <a:p>
            <a:pPr algn="ctr"/>
            <a:r>
              <a:rPr lang="en-US" sz="2400" dirty="0" smtClean="0">
                <a:latin typeface="Times New Roman"/>
                <a:cs typeface="Times New Roman"/>
              </a:rPr>
              <a:t>Question: Is the girl walking the bike?</a:t>
            </a:r>
            <a:endParaRPr lang="en-US" sz="2400" dirty="0">
              <a:latin typeface="Times New Roman"/>
              <a:cs typeface="Times New Roman"/>
            </a:endParaRPr>
          </a:p>
        </p:txBody>
      </p:sp>
      <p:sp>
        <p:nvSpPr>
          <p:cNvPr id="7" name="TextBox 6"/>
          <p:cNvSpPr txBox="1"/>
          <p:nvPr/>
        </p:nvSpPr>
        <p:spPr>
          <a:xfrm>
            <a:off x="2386326" y="4948537"/>
            <a:ext cx="3659976" cy="461665"/>
          </a:xfrm>
          <a:prstGeom prst="rect">
            <a:avLst/>
          </a:prstGeom>
          <a:noFill/>
        </p:spPr>
        <p:txBody>
          <a:bodyPr wrap="none" rtlCol="0">
            <a:spAutoFit/>
          </a:bodyPr>
          <a:lstStyle/>
          <a:p>
            <a:r>
              <a:rPr lang="en-US" sz="2400" dirty="0" smtClean="0">
                <a:latin typeface="Times New Roman"/>
                <a:cs typeface="Times New Roman"/>
              </a:rPr>
              <a:t>Tuple: &lt;</a:t>
            </a:r>
            <a:r>
              <a:rPr lang="en-US" sz="2400" dirty="0" smtClean="0">
                <a:solidFill>
                  <a:srgbClr val="0000FF"/>
                </a:solidFill>
                <a:latin typeface="Times New Roman"/>
                <a:cs typeface="Times New Roman"/>
              </a:rPr>
              <a:t>girl</a:t>
            </a:r>
            <a:r>
              <a:rPr lang="en-US" sz="2400" dirty="0" smtClean="0">
                <a:latin typeface="Times New Roman"/>
                <a:cs typeface="Times New Roman"/>
              </a:rPr>
              <a:t>, walking, </a:t>
            </a:r>
            <a:r>
              <a:rPr lang="en-US" sz="2400" dirty="0" smtClean="0">
                <a:solidFill>
                  <a:srgbClr val="FF0000"/>
                </a:solidFill>
                <a:latin typeface="Times New Roman"/>
                <a:cs typeface="Times New Roman"/>
              </a:rPr>
              <a:t>bike</a:t>
            </a:r>
            <a:r>
              <a:rPr lang="en-US" sz="2400" dirty="0" smtClean="0">
                <a:latin typeface="Times New Roman"/>
                <a:cs typeface="Times New Roman"/>
              </a:rPr>
              <a:t>&gt;</a:t>
            </a:r>
            <a:endParaRPr lang="en-US" sz="2400" dirty="0">
              <a:latin typeface="Times New Roman"/>
              <a:cs typeface="Times New Roman"/>
            </a:endParaRPr>
          </a:p>
        </p:txBody>
      </p:sp>
      <p:cxnSp>
        <p:nvCxnSpPr>
          <p:cNvPr id="9" name="Straight Arrow Connector 8"/>
          <p:cNvCxnSpPr/>
          <p:nvPr/>
        </p:nvCxnSpPr>
        <p:spPr>
          <a:xfrm flipV="1">
            <a:off x="2478017" y="1938167"/>
            <a:ext cx="0" cy="28161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80471" y="1938166"/>
            <a:ext cx="0" cy="281619"/>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658924" y="1516193"/>
            <a:ext cx="1638189" cy="461665"/>
          </a:xfrm>
          <a:prstGeom prst="rect">
            <a:avLst/>
          </a:prstGeom>
          <a:noFill/>
        </p:spPr>
        <p:txBody>
          <a:bodyPr wrap="none" rtlCol="0">
            <a:spAutoFit/>
          </a:bodyPr>
          <a:lstStyle/>
          <a:p>
            <a:r>
              <a:rPr lang="en-US" sz="2400" dirty="0" smtClean="0"/>
              <a:t>Answer:</a:t>
            </a:r>
            <a:r>
              <a:rPr lang="en-US" sz="2400" dirty="0" smtClean="0">
                <a:solidFill>
                  <a:srgbClr val="008000"/>
                </a:solidFill>
              </a:rPr>
              <a:t> No</a:t>
            </a:r>
            <a:endParaRPr lang="en-US" sz="2400" dirty="0">
              <a:solidFill>
                <a:srgbClr val="008000"/>
              </a:solidFill>
            </a:endParaRPr>
          </a:p>
        </p:txBody>
      </p:sp>
      <p:sp>
        <p:nvSpPr>
          <p:cNvPr id="12" name="TextBox 11"/>
          <p:cNvSpPr txBox="1"/>
          <p:nvPr/>
        </p:nvSpPr>
        <p:spPr>
          <a:xfrm>
            <a:off x="5030118" y="1516193"/>
            <a:ext cx="1700706" cy="461665"/>
          </a:xfrm>
          <a:prstGeom prst="rect">
            <a:avLst/>
          </a:prstGeom>
          <a:noFill/>
        </p:spPr>
        <p:txBody>
          <a:bodyPr wrap="none" rtlCol="0">
            <a:spAutoFit/>
          </a:bodyPr>
          <a:lstStyle/>
          <a:p>
            <a:r>
              <a:rPr lang="en-US" sz="2400" dirty="0" smtClean="0">
                <a:solidFill>
                  <a:srgbClr val="000000"/>
                </a:solidFill>
              </a:rPr>
              <a:t>Answer: </a:t>
            </a:r>
            <a:r>
              <a:rPr lang="en-US" sz="2400" dirty="0" smtClean="0">
                <a:solidFill>
                  <a:srgbClr val="008000"/>
                </a:solidFill>
              </a:rPr>
              <a:t>Yes</a:t>
            </a:r>
            <a:endParaRPr lang="en-US" sz="2400" dirty="0">
              <a:solidFill>
                <a:srgbClr val="008000"/>
              </a:solidFill>
            </a:endParaRPr>
          </a:p>
        </p:txBody>
      </p:sp>
      <p:pic>
        <p:nvPicPr>
          <p:cNvPr id="15" name="Picture 14" descr="ol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23665" y="2239629"/>
            <a:ext cx="3113612" cy="1967449"/>
          </a:xfrm>
          <a:prstGeom prst="rect">
            <a:avLst/>
          </a:prstGeom>
        </p:spPr>
      </p:pic>
      <p:grpSp>
        <p:nvGrpSpPr>
          <p:cNvPr id="3" name="Group 2"/>
          <p:cNvGrpSpPr/>
          <p:nvPr/>
        </p:nvGrpSpPr>
        <p:grpSpPr>
          <a:xfrm>
            <a:off x="6609803" y="3160908"/>
            <a:ext cx="553723" cy="855677"/>
            <a:chOff x="6609803" y="3160907"/>
            <a:chExt cx="553723" cy="855677"/>
          </a:xfrm>
        </p:grpSpPr>
        <p:sp>
          <p:nvSpPr>
            <p:cNvPr id="16" name="Freeform 15"/>
            <p:cNvSpPr/>
            <p:nvPr/>
          </p:nvSpPr>
          <p:spPr>
            <a:xfrm>
              <a:off x="6609803" y="3411974"/>
              <a:ext cx="324341" cy="604610"/>
            </a:xfrm>
            <a:custGeom>
              <a:avLst/>
              <a:gdLst>
                <a:gd name="connsiteX0" fmla="*/ 846682 w 926059"/>
                <a:gd name="connsiteY0" fmla="*/ 26460 h 1561117"/>
                <a:gd name="connsiteX1" fmla="*/ 813609 w 926059"/>
                <a:gd name="connsiteY1" fmla="*/ 13230 h 1561117"/>
                <a:gd name="connsiteX2" fmla="*/ 793765 w 926059"/>
                <a:gd name="connsiteY2" fmla="*/ 6615 h 1561117"/>
                <a:gd name="connsiteX3" fmla="*/ 707773 w 926059"/>
                <a:gd name="connsiteY3" fmla="*/ 0 h 1561117"/>
                <a:gd name="connsiteX4" fmla="*/ 555635 w 926059"/>
                <a:gd name="connsiteY4" fmla="*/ 6615 h 1561117"/>
                <a:gd name="connsiteX5" fmla="*/ 522562 w 926059"/>
                <a:gd name="connsiteY5" fmla="*/ 13230 h 1561117"/>
                <a:gd name="connsiteX6" fmla="*/ 383653 w 926059"/>
                <a:gd name="connsiteY6" fmla="*/ 26460 h 1561117"/>
                <a:gd name="connsiteX7" fmla="*/ 231515 w 926059"/>
                <a:gd name="connsiteY7" fmla="*/ 19845 h 1561117"/>
                <a:gd name="connsiteX8" fmla="*/ 165368 w 926059"/>
                <a:gd name="connsiteY8" fmla="*/ 13230 h 1561117"/>
                <a:gd name="connsiteX9" fmla="*/ 19844 w 926059"/>
                <a:gd name="connsiteY9" fmla="*/ 19845 h 1561117"/>
                <a:gd name="connsiteX10" fmla="*/ 6615 w 926059"/>
                <a:gd name="connsiteY10" fmla="*/ 59534 h 1561117"/>
                <a:gd name="connsiteX11" fmla="*/ 0 w 926059"/>
                <a:gd name="connsiteY11" fmla="*/ 79379 h 1561117"/>
                <a:gd name="connsiteX12" fmla="*/ 6615 w 926059"/>
                <a:gd name="connsiteY12" fmla="*/ 119068 h 1561117"/>
                <a:gd name="connsiteX13" fmla="*/ 13230 w 926059"/>
                <a:gd name="connsiteY13" fmla="*/ 138913 h 1561117"/>
                <a:gd name="connsiteX14" fmla="*/ 33074 w 926059"/>
                <a:gd name="connsiteY14" fmla="*/ 145528 h 1561117"/>
                <a:gd name="connsiteX15" fmla="*/ 46303 w 926059"/>
                <a:gd name="connsiteY15" fmla="*/ 165373 h 1561117"/>
                <a:gd name="connsiteX16" fmla="*/ 72762 w 926059"/>
                <a:gd name="connsiteY16" fmla="*/ 178603 h 1561117"/>
                <a:gd name="connsiteX17" fmla="*/ 350579 w 926059"/>
                <a:gd name="connsiteY17" fmla="*/ 171988 h 1561117"/>
                <a:gd name="connsiteX18" fmla="*/ 410112 w 926059"/>
                <a:gd name="connsiteY18" fmla="*/ 178603 h 1561117"/>
                <a:gd name="connsiteX19" fmla="*/ 416726 w 926059"/>
                <a:gd name="connsiteY19" fmla="*/ 198447 h 1561117"/>
                <a:gd name="connsiteX20" fmla="*/ 410112 w 926059"/>
                <a:gd name="connsiteY20" fmla="*/ 449814 h 1561117"/>
                <a:gd name="connsiteX21" fmla="*/ 377038 w 926059"/>
                <a:gd name="connsiteY21" fmla="*/ 482888 h 1561117"/>
                <a:gd name="connsiteX22" fmla="*/ 357194 w 926059"/>
                <a:gd name="connsiteY22" fmla="*/ 502733 h 1561117"/>
                <a:gd name="connsiteX23" fmla="*/ 317506 w 926059"/>
                <a:gd name="connsiteY23" fmla="*/ 529192 h 1561117"/>
                <a:gd name="connsiteX24" fmla="*/ 277818 w 926059"/>
                <a:gd name="connsiteY24" fmla="*/ 562267 h 1561117"/>
                <a:gd name="connsiteX25" fmla="*/ 244744 w 926059"/>
                <a:gd name="connsiteY25" fmla="*/ 588726 h 1561117"/>
                <a:gd name="connsiteX26" fmla="*/ 231515 w 926059"/>
                <a:gd name="connsiteY26" fmla="*/ 608571 h 1561117"/>
                <a:gd name="connsiteX27" fmla="*/ 218285 w 926059"/>
                <a:gd name="connsiteY27" fmla="*/ 621801 h 1561117"/>
                <a:gd name="connsiteX28" fmla="*/ 198441 w 926059"/>
                <a:gd name="connsiteY28" fmla="*/ 654876 h 1561117"/>
                <a:gd name="connsiteX29" fmla="*/ 178597 w 926059"/>
                <a:gd name="connsiteY29" fmla="*/ 714410 h 1561117"/>
                <a:gd name="connsiteX30" fmla="*/ 171982 w 926059"/>
                <a:gd name="connsiteY30" fmla="*/ 734254 h 1561117"/>
                <a:gd name="connsiteX31" fmla="*/ 158753 w 926059"/>
                <a:gd name="connsiteY31" fmla="*/ 800403 h 1561117"/>
                <a:gd name="connsiteX32" fmla="*/ 145524 w 926059"/>
                <a:gd name="connsiteY32" fmla="*/ 992236 h 1561117"/>
                <a:gd name="connsiteX33" fmla="*/ 138909 w 926059"/>
                <a:gd name="connsiteY33" fmla="*/ 1025310 h 1561117"/>
                <a:gd name="connsiteX34" fmla="*/ 145524 w 926059"/>
                <a:gd name="connsiteY34" fmla="*/ 1276676 h 1561117"/>
                <a:gd name="connsiteX35" fmla="*/ 165368 w 926059"/>
                <a:gd name="connsiteY35" fmla="*/ 1369285 h 1561117"/>
                <a:gd name="connsiteX36" fmla="*/ 185212 w 926059"/>
                <a:gd name="connsiteY36" fmla="*/ 1435434 h 1561117"/>
                <a:gd name="connsiteX37" fmla="*/ 198441 w 926059"/>
                <a:gd name="connsiteY37" fmla="*/ 1475123 h 1561117"/>
                <a:gd name="connsiteX38" fmla="*/ 205056 w 926059"/>
                <a:gd name="connsiteY38" fmla="*/ 1494968 h 1561117"/>
                <a:gd name="connsiteX39" fmla="*/ 231515 w 926059"/>
                <a:gd name="connsiteY39" fmla="*/ 1528043 h 1561117"/>
                <a:gd name="connsiteX40" fmla="*/ 271203 w 926059"/>
                <a:gd name="connsiteY40" fmla="*/ 1554502 h 1561117"/>
                <a:gd name="connsiteX41" fmla="*/ 297662 w 926059"/>
                <a:gd name="connsiteY41" fmla="*/ 1561117 h 1561117"/>
                <a:gd name="connsiteX42" fmla="*/ 436571 w 926059"/>
                <a:gd name="connsiteY42" fmla="*/ 1554502 h 1561117"/>
                <a:gd name="connsiteX43" fmla="*/ 476259 w 926059"/>
                <a:gd name="connsiteY43" fmla="*/ 1541272 h 1561117"/>
                <a:gd name="connsiteX44" fmla="*/ 496103 w 926059"/>
                <a:gd name="connsiteY44" fmla="*/ 1521428 h 1561117"/>
                <a:gd name="connsiteX45" fmla="*/ 515947 w 926059"/>
                <a:gd name="connsiteY45" fmla="*/ 1514813 h 1561117"/>
                <a:gd name="connsiteX46" fmla="*/ 549021 w 926059"/>
                <a:gd name="connsiteY46" fmla="*/ 1455279 h 1561117"/>
                <a:gd name="connsiteX47" fmla="*/ 562250 w 926059"/>
                <a:gd name="connsiteY47" fmla="*/ 1428819 h 1561117"/>
                <a:gd name="connsiteX48" fmla="*/ 575479 w 926059"/>
                <a:gd name="connsiteY48" fmla="*/ 1408974 h 1561117"/>
                <a:gd name="connsiteX49" fmla="*/ 588709 w 926059"/>
                <a:gd name="connsiteY49" fmla="*/ 1369285 h 1561117"/>
                <a:gd name="connsiteX50" fmla="*/ 595323 w 926059"/>
                <a:gd name="connsiteY50" fmla="*/ 1349440 h 1561117"/>
                <a:gd name="connsiteX51" fmla="*/ 608553 w 926059"/>
                <a:gd name="connsiteY51" fmla="*/ 1303136 h 1561117"/>
                <a:gd name="connsiteX52" fmla="*/ 615168 w 926059"/>
                <a:gd name="connsiteY52" fmla="*/ 1256832 h 1561117"/>
                <a:gd name="connsiteX53" fmla="*/ 621782 w 926059"/>
                <a:gd name="connsiteY53" fmla="*/ 1045155 h 1561117"/>
                <a:gd name="connsiteX54" fmla="*/ 635012 w 926059"/>
                <a:gd name="connsiteY54" fmla="*/ 1084844 h 1561117"/>
                <a:gd name="connsiteX55" fmla="*/ 661470 w 926059"/>
                <a:gd name="connsiteY55" fmla="*/ 1124534 h 1561117"/>
                <a:gd name="connsiteX56" fmla="*/ 701159 w 926059"/>
                <a:gd name="connsiteY56" fmla="*/ 1164223 h 1561117"/>
                <a:gd name="connsiteX57" fmla="*/ 767306 w 926059"/>
                <a:gd name="connsiteY57" fmla="*/ 1184068 h 1561117"/>
                <a:gd name="connsiteX58" fmla="*/ 853297 w 926059"/>
                <a:gd name="connsiteY58" fmla="*/ 1177453 h 1561117"/>
                <a:gd name="connsiteX59" fmla="*/ 873141 w 926059"/>
                <a:gd name="connsiteY59" fmla="*/ 1164223 h 1561117"/>
                <a:gd name="connsiteX60" fmla="*/ 892985 w 926059"/>
                <a:gd name="connsiteY60" fmla="*/ 1157608 h 1561117"/>
                <a:gd name="connsiteX61" fmla="*/ 919444 w 926059"/>
                <a:gd name="connsiteY61" fmla="*/ 1098074 h 1561117"/>
                <a:gd name="connsiteX62" fmla="*/ 926059 w 926059"/>
                <a:gd name="connsiteY62" fmla="*/ 1078229 h 1561117"/>
                <a:gd name="connsiteX63" fmla="*/ 926059 w 926059"/>
                <a:gd name="connsiteY63" fmla="*/ 1045155 h 156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26059" h="1561117">
                  <a:moveTo>
                    <a:pt x="846682" y="26460"/>
                  </a:moveTo>
                  <a:cubicBezTo>
                    <a:pt x="835658" y="22050"/>
                    <a:pt x="824727" y="17399"/>
                    <a:pt x="813609" y="13230"/>
                  </a:cubicBezTo>
                  <a:cubicBezTo>
                    <a:pt x="807080" y="10782"/>
                    <a:pt x="800684" y="7480"/>
                    <a:pt x="793765" y="6615"/>
                  </a:cubicBezTo>
                  <a:cubicBezTo>
                    <a:pt x="765238" y="3049"/>
                    <a:pt x="736437" y="2205"/>
                    <a:pt x="707773" y="0"/>
                  </a:cubicBezTo>
                  <a:cubicBezTo>
                    <a:pt x="657060" y="2205"/>
                    <a:pt x="606267" y="2998"/>
                    <a:pt x="555635" y="6615"/>
                  </a:cubicBezTo>
                  <a:cubicBezTo>
                    <a:pt x="544421" y="7416"/>
                    <a:pt x="533731" y="11941"/>
                    <a:pt x="522562" y="13230"/>
                  </a:cubicBezTo>
                  <a:cubicBezTo>
                    <a:pt x="476356" y="18562"/>
                    <a:pt x="383653" y="26460"/>
                    <a:pt x="383653" y="26460"/>
                  </a:cubicBezTo>
                  <a:lnTo>
                    <a:pt x="231515" y="19845"/>
                  </a:lnTo>
                  <a:cubicBezTo>
                    <a:pt x="209397" y="18504"/>
                    <a:pt x="187527" y="13230"/>
                    <a:pt x="165368" y="13230"/>
                  </a:cubicBezTo>
                  <a:cubicBezTo>
                    <a:pt x="116810" y="13230"/>
                    <a:pt x="68352" y="17640"/>
                    <a:pt x="19844" y="19845"/>
                  </a:cubicBezTo>
                  <a:lnTo>
                    <a:pt x="6615" y="59534"/>
                  </a:lnTo>
                  <a:lnTo>
                    <a:pt x="0" y="79379"/>
                  </a:lnTo>
                  <a:cubicBezTo>
                    <a:pt x="2205" y="92609"/>
                    <a:pt x="3705" y="105975"/>
                    <a:pt x="6615" y="119068"/>
                  </a:cubicBezTo>
                  <a:cubicBezTo>
                    <a:pt x="8128" y="125875"/>
                    <a:pt x="8300" y="133982"/>
                    <a:pt x="13230" y="138913"/>
                  </a:cubicBezTo>
                  <a:cubicBezTo>
                    <a:pt x="18160" y="143843"/>
                    <a:pt x="26459" y="143323"/>
                    <a:pt x="33074" y="145528"/>
                  </a:cubicBezTo>
                  <a:cubicBezTo>
                    <a:pt x="37484" y="152143"/>
                    <a:pt x="40196" y="160283"/>
                    <a:pt x="46303" y="165373"/>
                  </a:cubicBezTo>
                  <a:cubicBezTo>
                    <a:pt x="53878" y="171686"/>
                    <a:pt x="62904" y="178389"/>
                    <a:pt x="72762" y="178603"/>
                  </a:cubicBezTo>
                  <a:lnTo>
                    <a:pt x="350579" y="171988"/>
                  </a:lnTo>
                  <a:cubicBezTo>
                    <a:pt x="370423" y="174193"/>
                    <a:pt x="391574" y="171188"/>
                    <a:pt x="410112" y="178603"/>
                  </a:cubicBezTo>
                  <a:cubicBezTo>
                    <a:pt x="416586" y="181193"/>
                    <a:pt x="416726" y="191475"/>
                    <a:pt x="416726" y="198447"/>
                  </a:cubicBezTo>
                  <a:cubicBezTo>
                    <a:pt x="416726" y="282265"/>
                    <a:pt x="421695" y="366800"/>
                    <a:pt x="410112" y="449814"/>
                  </a:cubicBezTo>
                  <a:cubicBezTo>
                    <a:pt x="407957" y="465256"/>
                    <a:pt x="388063" y="471863"/>
                    <a:pt x="377038" y="482888"/>
                  </a:cubicBezTo>
                  <a:cubicBezTo>
                    <a:pt x="370423" y="489503"/>
                    <a:pt x="364978" y="497544"/>
                    <a:pt x="357194" y="502733"/>
                  </a:cubicBezTo>
                  <a:cubicBezTo>
                    <a:pt x="343965" y="511553"/>
                    <a:pt x="328749" y="517949"/>
                    <a:pt x="317506" y="529192"/>
                  </a:cubicBezTo>
                  <a:cubicBezTo>
                    <a:pt x="270372" y="576328"/>
                    <a:pt x="323860" y="525432"/>
                    <a:pt x="277818" y="562267"/>
                  </a:cubicBezTo>
                  <a:cubicBezTo>
                    <a:pt x="230702" y="599961"/>
                    <a:pt x="305806" y="548019"/>
                    <a:pt x="244744" y="588726"/>
                  </a:cubicBezTo>
                  <a:cubicBezTo>
                    <a:pt x="240334" y="595341"/>
                    <a:pt x="236481" y="602363"/>
                    <a:pt x="231515" y="608571"/>
                  </a:cubicBezTo>
                  <a:cubicBezTo>
                    <a:pt x="227619" y="613441"/>
                    <a:pt x="221494" y="616453"/>
                    <a:pt x="218285" y="621801"/>
                  </a:cubicBezTo>
                  <a:cubicBezTo>
                    <a:pt x="192525" y="664737"/>
                    <a:pt x="231963" y="621354"/>
                    <a:pt x="198441" y="654876"/>
                  </a:cubicBezTo>
                  <a:lnTo>
                    <a:pt x="178597" y="714410"/>
                  </a:lnTo>
                  <a:cubicBezTo>
                    <a:pt x="176392" y="721025"/>
                    <a:pt x="173349" y="727417"/>
                    <a:pt x="171982" y="734254"/>
                  </a:cubicBezTo>
                  <a:lnTo>
                    <a:pt x="158753" y="800403"/>
                  </a:lnTo>
                  <a:cubicBezTo>
                    <a:pt x="156899" y="830068"/>
                    <a:pt x="149518" y="956287"/>
                    <a:pt x="145524" y="992236"/>
                  </a:cubicBezTo>
                  <a:cubicBezTo>
                    <a:pt x="144282" y="1003410"/>
                    <a:pt x="141114" y="1014285"/>
                    <a:pt x="138909" y="1025310"/>
                  </a:cubicBezTo>
                  <a:cubicBezTo>
                    <a:pt x="141114" y="1109099"/>
                    <a:pt x="141718" y="1192945"/>
                    <a:pt x="145524" y="1276676"/>
                  </a:cubicBezTo>
                  <a:cubicBezTo>
                    <a:pt x="146591" y="1300162"/>
                    <a:pt x="160456" y="1349636"/>
                    <a:pt x="165368" y="1369285"/>
                  </a:cubicBezTo>
                  <a:cubicBezTo>
                    <a:pt x="175369" y="1409289"/>
                    <a:pt x="169100" y="1387098"/>
                    <a:pt x="185212" y="1435434"/>
                  </a:cubicBezTo>
                  <a:lnTo>
                    <a:pt x="198441" y="1475123"/>
                  </a:lnTo>
                  <a:cubicBezTo>
                    <a:pt x="200646" y="1481738"/>
                    <a:pt x="201188" y="1489166"/>
                    <a:pt x="205056" y="1494968"/>
                  </a:cubicBezTo>
                  <a:cubicBezTo>
                    <a:pt x="213736" y="1507988"/>
                    <a:pt x="218946" y="1518616"/>
                    <a:pt x="231515" y="1528043"/>
                  </a:cubicBezTo>
                  <a:cubicBezTo>
                    <a:pt x="244235" y="1537583"/>
                    <a:pt x="255778" y="1550646"/>
                    <a:pt x="271203" y="1554502"/>
                  </a:cubicBezTo>
                  <a:lnTo>
                    <a:pt x="297662" y="1561117"/>
                  </a:lnTo>
                  <a:cubicBezTo>
                    <a:pt x="343965" y="1558912"/>
                    <a:pt x="390499" y="1559621"/>
                    <a:pt x="436571" y="1554502"/>
                  </a:cubicBezTo>
                  <a:cubicBezTo>
                    <a:pt x="450431" y="1552962"/>
                    <a:pt x="476259" y="1541272"/>
                    <a:pt x="476259" y="1541272"/>
                  </a:cubicBezTo>
                  <a:cubicBezTo>
                    <a:pt x="482874" y="1534657"/>
                    <a:pt x="488320" y="1526617"/>
                    <a:pt x="496103" y="1521428"/>
                  </a:cubicBezTo>
                  <a:cubicBezTo>
                    <a:pt x="501904" y="1517560"/>
                    <a:pt x="511017" y="1519743"/>
                    <a:pt x="515947" y="1514813"/>
                  </a:cubicBezTo>
                  <a:cubicBezTo>
                    <a:pt x="548172" y="1482586"/>
                    <a:pt x="536545" y="1484390"/>
                    <a:pt x="549021" y="1455279"/>
                  </a:cubicBezTo>
                  <a:cubicBezTo>
                    <a:pt x="552905" y="1446215"/>
                    <a:pt x="557358" y="1437381"/>
                    <a:pt x="562250" y="1428819"/>
                  </a:cubicBezTo>
                  <a:cubicBezTo>
                    <a:pt x="566194" y="1421916"/>
                    <a:pt x="572250" y="1416239"/>
                    <a:pt x="575479" y="1408974"/>
                  </a:cubicBezTo>
                  <a:cubicBezTo>
                    <a:pt x="581143" y="1396231"/>
                    <a:pt x="584299" y="1382515"/>
                    <a:pt x="588709" y="1369285"/>
                  </a:cubicBezTo>
                  <a:lnTo>
                    <a:pt x="595323" y="1349440"/>
                  </a:lnTo>
                  <a:cubicBezTo>
                    <a:pt x="600992" y="1332432"/>
                    <a:pt x="605229" y="1321416"/>
                    <a:pt x="608553" y="1303136"/>
                  </a:cubicBezTo>
                  <a:cubicBezTo>
                    <a:pt x="611342" y="1287796"/>
                    <a:pt x="612963" y="1272267"/>
                    <a:pt x="615168" y="1256832"/>
                  </a:cubicBezTo>
                  <a:cubicBezTo>
                    <a:pt x="617373" y="1186273"/>
                    <a:pt x="613691" y="1115283"/>
                    <a:pt x="621782" y="1045155"/>
                  </a:cubicBezTo>
                  <a:cubicBezTo>
                    <a:pt x="623380" y="1031302"/>
                    <a:pt x="627277" y="1073241"/>
                    <a:pt x="635012" y="1084844"/>
                  </a:cubicBezTo>
                  <a:cubicBezTo>
                    <a:pt x="643831" y="1098074"/>
                    <a:pt x="650227" y="1113291"/>
                    <a:pt x="661470" y="1124534"/>
                  </a:cubicBezTo>
                  <a:cubicBezTo>
                    <a:pt x="674700" y="1137764"/>
                    <a:pt x="683410" y="1158306"/>
                    <a:pt x="701159" y="1164223"/>
                  </a:cubicBezTo>
                  <a:cubicBezTo>
                    <a:pt x="749472" y="1180328"/>
                    <a:pt x="727318" y="1174071"/>
                    <a:pt x="767306" y="1184068"/>
                  </a:cubicBezTo>
                  <a:cubicBezTo>
                    <a:pt x="795970" y="1181863"/>
                    <a:pt x="825041" y="1182751"/>
                    <a:pt x="853297" y="1177453"/>
                  </a:cubicBezTo>
                  <a:cubicBezTo>
                    <a:pt x="861111" y="1175988"/>
                    <a:pt x="866030" y="1167778"/>
                    <a:pt x="873141" y="1164223"/>
                  </a:cubicBezTo>
                  <a:cubicBezTo>
                    <a:pt x="879377" y="1161105"/>
                    <a:pt x="886370" y="1159813"/>
                    <a:pt x="892985" y="1157608"/>
                  </a:cubicBezTo>
                  <a:cubicBezTo>
                    <a:pt x="913949" y="1126160"/>
                    <a:pt x="903700" y="1145305"/>
                    <a:pt x="919444" y="1098074"/>
                  </a:cubicBezTo>
                  <a:cubicBezTo>
                    <a:pt x="921649" y="1091459"/>
                    <a:pt x="926059" y="1085202"/>
                    <a:pt x="926059" y="1078229"/>
                  </a:cubicBezTo>
                  <a:lnTo>
                    <a:pt x="926059" y="1045155"/>
                  </a:lnTo>
                </a:path>
              </a:pathLst>
            </a:custGeom>
            <a:ln w="285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 name="Freeform 16"/>
            <p:cNvSpPr/>
            <p:nvPr/>
          </p:nvSpPr>
          <p:spPr>
            <a:xfrm>
              <a:off x="6813562" y="3160907"/>
              <a:ext cx="349964" cy="804438"/>
            </a:xfrm>
            <a:custGeom>
              <a:avLst/>
              <a:gdLst>
                <a:gd name="connsiteX0" fmla="*/ 278136 w 999218"/>
                <a:gd name="connsiteY0" fmla="*/ 681335 h 2077079"/>
                <a:gd name="connsiteX1" fmla="*/ 264906 w 999218"/>
                <a:gd name="connsiteY1" fmla="*/ 628415 h 2077079"/>
                <a:gd name="connsiteX2" fmla="*/ 251677 w 999218"/>
                <a:gd name="connsiteY2" fmla="*/ 608571 h 2077079"/>
                <a:gd name="connsiteX3" fmla="*/ 218603 w 999218"/>
                <a:gd name="connsiteY3" fmla="*/ 575496 h 2077079"/>
                <a:gd name="connsiteX4" fmla="*/ 192144 w 999218"/>
                <a:gd name="connsiteY4" fmla="*/ 535807 h 2077079"/>
                <a:gd name="connsiteX5" fmla="*/ 198759 w 999218"/>
                <a:gd name="connsiteY5" fmla="*/ 476273 h 2077079"/>
                <a:gd name="connsiteX6" fmla="*/ 205374 w 999218"/>
                <a:gd name="connsiteY6" fmla="*/ 456428 h 2077079"/>
                <a:gd name="connsiteX7" fmla="*/ 225218 w 999218"/>
                <a:gd name="connsiteY7" fmla="*/ 443198 h 2077079"/>
                <a:gd name="connsiteX8" fmla="*/ 258291 w 999218"/>
                <a:gd name="connsiteY8" fmla="*/ 383664 h 2077079"/>
                <a:gd name="connsiteX9" fmla="*/ 278136 w 999218"/>
                <a:gd name="connsiteY9" fmla="*/ 370434 h 2077079"/>
                <a:gd name="connsiteX10" fmla="*/ 284750 w 999218"/>
                <a:gd name="connsiteY10" fmla="*/ 350590 h 2077079"/>
                <a:gd name="connsiteX11" fmla="*/ 297980 w 999218"/>
                <a:gd name="connsiteY11" fmla="*/ 337360 h 2077079"/>
                <a:gd name="connsiteX12" fmla="*/ 311209 w 999218"/>
                <a:gd name="connsiteY12" fmla="*/ 297670 h 2077079"/>
                <a:gd name="connsiteX13" fmla="*/ 324438 w 999218"/>
                <a:gd name="connsiteY13" fmla="*/ 251366 h 2077079"/>
                <a:gd name="connsiteX14" fmla="*/ 331053 w 999218"/>
                <a:gd name="connsiteY14" fmla="*/ 138913 h 2077079"/>
                <a:gd name="connsiteX15" fmla="*/ 344283 w 999218"/>
                <a:gd name="connsiteY15" fmla="*/ 92608 h 2077079"/>
                <a:gd name="connsiteX16" fmla="*/ 370741 w 999218"/>
                <a:gd name="connsiteY16" fmla="*/ 52919 h 2077079"/>
                <a:gd name="connsiteX17" fmla="*/ 410430 w 999218"/>
                <a:gd name="connsiteY17" fmla="*/ 26459 h 2077079"/>
                <a:gd name="connsiteX18" fmla="*/ 536109 w 999218"/>
                <a:gd name="connsiteY18" fmla="*/ 0 h 2077079"/>
                <a:gd name="connsiteX19" fmla="*/ 668403 w 999218"/>
                <a:gd name="connsiteY19" fmla="*/ 6615 h 2077079"/>
                <a:gd name="connsiteX20" fmla="*/ 708091 w 999218"/>
                <a:gd name="connsiteY20" fmla="*/ 26459 h 2077079"/>
                <a:gd name="connsiteX21" fmla="*/ 727935 w 999218"/>
                <a:gd name="connsiteY21" fmla="*/ 33074 h 2077079"/>
                <a:gd name="connsiteX22" fmla="*/ 761009 w 999218"/>
                <a:gd name="connsiteY22" fmla="*/ 66149 h 2077079"/>
                <a:gd name="connsiteX23" fmla="*/ 787468 w 999218"/>
                <a:gd name="connsiteY23" fmla="*/ 99223 h 2077079"/>
                <a:gd name="connsiteX24" fmla="*/ 813926 w 999218"/>
                <a:gd name="connsiteY24" fmla="*/ 178602 h 2077079"/>
                <a:gd name="connsiteX25" fmla="*/ 820541 w 999218"/>
                <a:gd name="connsiteY25" fmla="*/ 198447 h 2077079"/>
                <a:gd name="connsiteX26" fmla="*/ 827156 w 999218"/>
                <a:gd name="connsiteY26" fmla="*/ 218292 h 2077079"/>
                <a:gd name="connsiteX27" fmla="*/ 833771 w 999218"/>
                <a:gd name="connsiteY27" fmla="*/ 357204 h 2077079"/>
                <a:gd name="connsiteX28" fmla="*/ 847000 w 999218"/>
                <a:gd name="connsiteY28" fmla="*/ 396894 h 2077079"/>
                <a:gd name="connsiteX29" fmla="*/ 873459 w 999218"/>
                <a:gd name="connsiteY29" fmla="*/ 436583 h 2077079"/>
                <a:gd name="connsiteX30" fmla="*/ 880074 w 999218"/>
                <a:gd name="connsiteY30" fmla="*/ 456428 h 2077079"/>
                <a:gd name="connsiteX31" fmla="*/ 893303 w 999218"/>
                <a:gd name="connsiteY31" fmla="*/ 476273 h 2077079"/>
                <a:gd name="connsiteX32" fmla="*/ 906532 w 999218"/>
                <a:gd name="connsiteY32" fmla="*/ 515962 h 2077079"/>
                <a:gd name="connsiteX33" fmla="*/ 913147 w 999218"/>
                <a:gd name="connsiteY33" fmla="*/ 535807 h 2077079"/>
                <a:gd name="connsiteX34" fmla="*/ 886688 w 999218"/>
                <a:gd name="connsiteY34" fmla="*/ 608571 h 2077079"/>
                <a:gd name="connsiteX35" fmla="*/ 866844 w 999218"/>
                <a:gd name="connsiteY35" fmla="*/ 615186 h 2077079"/>
                <a:gd name="connsiteX36" fmla="*/ 847000 w 999218"/>
                <a:gd name="connsiteY36" fmla="*/ 654875 h 2077079"/>
                <a:gd name="connsiteX37" fmla="*/ 873459 w 999218"/>
                <a:gd name="connsiteY37" fmla="*/ 714409 h 2077079"/>
                <a:gd name="connsiteX38" fmla="*/ 893303 w 999218"/>
                <a:gd name="connsiteY38" fmla="*/ 721024 h 2077079"/>
                <a:gd name="connsiteX39" fmla="*/ 906532 w 999218"/>
                <a:gd name="connsiteY39" fmla="*/ 740869 h 2077079"/>
                <a:gd name="connsiteX40" fmla="*/ 939606 w 999218"/>
                <a:gd name="connsiteY40" fmla="*/ 767328 h 2077079"/>
                <a:gd name="connsiteX41" fmla="*/ 966065 w 999218"/>
                <a:gd name="connsiteY41" fmla="*/ 807018 h 2077079"/>
                <a:gd name="connsiteX42" fmla="*/ 985909 w 999218"/>
                <a:gd name="connsiteY42" fmla="*/ 846707 h 2077079"/>
                <a:gd name="connsiteX43" fmla="*/ 999138 w 999218"/>
                <a:gd name="connsiteY43" fmla="*/ 886397 h 2077079"/>
                <a:gd name="connsiteX44" fmla="*/ 992523 w 999218"/>
                <a:gd name="connsiteY44" fmla="*/ 972390 h 2077079"/>
                <a:gd name="connsiteX45" fmla="*/ 959450 w 999218"/>
                <a:gd name="connsiteY45" fmla="*/ 1005465 h 2077079"/>
                <a:gd name="connsiteX46" fmla="*/ 939606 w 999218"/>
                <a:gd name="connsiteY46" fmla="*/ 1012080 h 2077079"/>
                <a:gd name="connsiteX47" fmla="*/ 919762 w 999218"/>
                <a:gd name="connsiteY47" fmla="*/ 1025310 h 2077079"/>
                <a:gd name="connsiteX48" fmla="*/ 899918 w 999218"/>
                <a:gd name="connsiteY48" fmla="*/ 1031925 h 2077079"/>
                <a:gd name="connsiteX49" fmla="*/ 880074 w 999218"/>
                <a:gd name="connsiteY49" fmla="*/ 1045154 h 2077079"/>
                <a:gd name="connsiteX50" fmla="*/ 853615 w 999218"/>
                <a:gd name="connsiteY50" fmla="*/ 1051769 h 2077079"/>
                <a:gd name="connsiteX51" fmla="*/ 813926 w 999218"/>
                <a:gd name="connsiteY51" fmla="*/ 1064999 h 2077079"/>
                <a:gd name="connsiteX52" fmla="*/ 767624 w 999218"/>
                <a:gd name="connsiteY52" fmla="*/ 1078229 h 2077079"/>
                <a:gd name="connsiteX53" fmla="*/ 787468 w 999218"/>
                <a:gd name="connsiteY53" fmla="*/ 1137763 h 2077079"/>
                <a:gd name="connsiteX54" fmla="*/ 794082 w 999218"/>
                <a:gd name="connsiteY54" fmla="*/ 1157608 h 2077079"/>
                <a:gd name="connsiteX55" fmla="*/ 800697 w 999218"/>
                <a:gd name="connsiteY55" fmla="*/ 1177452 h 2077079"/>
                <a:gd name="connsiteX56" fmla="*/ 807312 w 999218"/>
                <a:gd name="connsiteY56" fmla="*/ 1210527 h 2077079"/>
                <a:gd name="connsiteX57" fmla="*/ 813926 w 999218"/>
                <a:gd name="connsiteY57" fmla="*/ 1263446 h 2077079"/>
                <a:gd name="connsiteX58" fmla="*/ 820541 w 999218"/>
                <a:gd name="connsiteY58" fmla="*/ 1303136 h 2077079"/>
                <a:gd name="connsiteX59" fmla="*/ 813926 w 999218"/>
                <a:gd name="connsiteY59" fmla="*/ 1395744 h 2077079"/>
                <a:gd name="connsiteX60" fmla="*/ 794082 w 999218"/>
                <a:gd name="connsiteY60" fmla="*/ 1461893 h 2077079"/>
                <a:gd name="connsiteX61" fmla="*/ 774238 w 999218"/>
                <a:gd name="connsiteY61" fmla="*/ 1521427 h 2077079"/>
                <a:gd name="connsiteX62" fmla="*/ 767624 w 999218"/>
                <a:gd name="connsiteY62" fmla="*/ 1541272 h 2077079"/>
                <a:gd name="connsiteX63" fmla="*/ 747779 w 999218"/>
                <a:gd name="connsiteY63" fmla="*/ 1838943 h 2077079"/>
                <a:gd name="connsiteX64" fmla="*/ 734550 w 999218"/>
                <a:gd name="connsiteY64" fmla="*/ 1977856 h 2077079"/>
                <a:gd name="connsiteX65" fmla="*/ 714706 w 999218"/>
                <a:gd name="connsiteY65" fmla="*/ 2017545 h 2077079"/>
                <a:gd name="connsiteX66" fmla="*/ 694862 w 999218"/>
                <a:gd name="connsiteY66" fmla="*/ 2024160 h 2077079"/>
                <a:gd name="connsiteX67" fmla="*/ 661788 w 999218"/>
                <a:gd name="connsiteY67" fmla="*/ 2044005 h 2077079"/>
                <a:gd name="connsiteX68" fmla="*/ 641944 w 999218"/>
                <a:gd name="connsiteY68" fmla="*/ 2057234 h 2077079"/>
                <a:gd name="connsiteX69" fmla="*/ 569182 w 999218"/>
                <a:gd name="connsiteY69" fmla="*/ 2077079 h 2077079"/>
                <a:gd name="connsiteX70" fmla="*/ 489806 w 999218"/>
                <a:gd name="connsiteY70" fmla="*/ 2070464 h 2077079"/>
                <a:gd name="connsiteX71" fmla="*/ 469962 w 999218"/>
                <a:gd name="connsiteY71" fmla="*/ 2057234 h 2077079"/>
                <a:gd name="connsiteX72" fmla="*/ 456733 w 999218"/>
                <a:gd name="connsiteY72" fmla="*/ 2017545 h 2077079"/>
                <a:gd name="connsiteX73" fmla="*/ 463347 w 999218"/>
                <a:gd name="connsiteY73" fmla="*/ 1905092 h 2077079"/>
                <a:gd name="connsiteX74" fmla="*/ 476577 w 999218"/>
                <a:gd name="connsiteY74" fmla="*/ 1865402 h 2077079"/>
                <a:gd name="connsiteX75" fmla="*/ 483191 w 999218"/>
                <a:gd name="connsiteY75" fmla="*/ 1845558 h 2077079"/>
                <a:gd name="connsiteX76" fmla="*/ 476577 w 999218"/>
                <a:gd name="connsiteY76" fmla="*/ 1812483 h 2077079"/>
                <a:gd name="connsiteX77" fmla="*/ 469962 w 999218"/>
                <a:gd name="connsiteY77" fmla="*/ 1792638 h 2077079"/>
                <a:gd name="connsiteX78" fmla="*/ 450118 w 999218"/>
                <a:gd name="connsiteY78" fmla="*/ 1786023 h 2077079"/>
                <a:gd name="connsiteX79" fmla="*/ 410430 w 999218"/>
                <a:gd name="connsiteY79" fmla="*/ 1766179 h 2077079"/>
                <a:gd name="connsiteX80" fmla="*/ 357512 w 999218"/>
                <a:gd name="connsiteY80" fmla="*/ 1726489 h 2077079"/>
                <a:gd name="connsiteX81" fmla="*/ 337668 w 999218"/>
                <a:gd name="connsiteY81" fmla="*/ 1713259 h 2077079"/>
                <a:gd name="connsiteX82" fmla="*/ 324438 w 999218"/>
                <a:gd name="connsiteY82" fmla="*/ 1693415 h 2077079"/>
                <a:gd name="connsiteX83" fmla="*/ 284750 w 999218"/>
                <a:gd name="connsiteY83" fmla="*/ 1673570 h 2077079"/>
                <a:gd name="connsiteX84" fmla="*/ 271521 w 999218"/>
                <a:gd name="connsiteY84" fmla="*/ 1653725 h 2077079"/>
                <a:gd name="connsiteX85" fmla="*/ 251677 w 999218"/>
                <a:gd name="connsiteY85" fmla="*/ 1640496 h 2077079"/>
                <a:gd name="connsiteX86" fmla="*/ 238447 w 999218"/>
                <a:gd name="connsiteY86" fmla="*/ 1627266 h 2077079"/>
                <a:gd name="connsiteX87" fmla="*/ 218603 w 999218"/>
                <a:gd name="connsiteY87" fmla="*/ 1594191 h 2077079"/>
                <a:gd name="connsiteX88" fmla="*/ 198759 w 999218"/>
                <a:gd name="connsiteY88" fmla="*/ 1561117 h 2077079"/>
                <a:gd name="connsiteX89" fmla="*/ 185530 w 999218"/>
                <a:gd name="connsiteY89" fmla="*/ 1521427 h 2077079"/>
                <a:gd name="connsiteX90" fmla="*/ 192144 w 999218"/>
                <a:gd name="connsiteY90" fmla="*/ 1428819 h 2077079"/>
                <a:gd name="connsiteX91" fmla="*/ 218603 w 999218"/>
                <a:gd name="connsiteY91" fmla="*/ 1369285 h 2077079"/>
                <a:gd name="connsiteX92" fmla="*/ 231833 w 999218"/>
                <a:gd name="connsiteY92" fmla="*/ 1356055 h 2077079"/>
                <a:gd name="connsiteX93" fmla="*/ 245062 w 999218"/>
                <a:gd name="connsiteY93" fmla="*/ 1316365 h 2077079"/>
                <a:gd name="connsiteX94" fmla="*/ 251677 w 999218"/>
                <a:gd name="connsiteY94" fmla="*/ 1296521 h 2077079"/>
                <a:gd name="connsiteX95" fmla="*/ 264906 w 999218"/>
                <a:gd name="connsiteY95" fmla="*/ 1276676 h 2077079"/>
                <a:gd name="connsiteX96" fmla="*/ 278136 w 999218"/>
                <a:gd name="connsiteY96" fmla="*/ 1230372 h 2077079"/>
                <a:gd name="connsiteX97" fmla="*/ 284750 w 999218"/>
                <a:gd name="connsiteY97" fmla="*/ 1210527 h 2077079"/>
                <a:gd name="connsiteX98" fmla="*/ 291365 w 999218"/>
                <a:gd name="connsiteY98" fmla="*/ 1131148 h 2077079"/>
                <a:gd name="connsiteX99" fmla="*/ 297980 w 999218"/>
                <a:gd name="connsiteY99" fmla="*/ 1091459 h 2077079"/>
                <a:gd name="connsiteX100" fmla="*/ 291365 w 999218"/>
                <a:gd name="connsiteY100" fmla="*/ 1038539 h 2077079"/>
                <a:gd name="connsiteX101" fmla="*/ 225218 w 999218"/>
                <a:gd name="connsiteY101" fmla="*/ 1025310 h 2077079"/>
                <a:gd name="connsiteX102" fmla="*/ 172300 w 999218"/>
                <a:gd name="connsiteY102" fmla="*/ 1018695 h 2077079"/>
                <a:gd name="connsiteX103" fmla="*/ 99539 w 999218"/>
                <a:gd name="connsiteY103" fmla="*/ 1005465 h 2077079"/>
                <a:gd name="connsiteX104" fmla="*/ 59850 w 999218"/>
                <a:gd name="connsiteY104" fmla="*/ 992235 h 2077079"/>
                <a:gd name="connsiteX105" fmla="*/ 40006 w 999218"/>
                <a:gd name="connsiteY105" fmla="*/ 985620 h 2077079"/>
                <a:gd name="connsiteX106" fmla="*/ 20162 w 999218"/>
                <a:gd name="connsiteY106" fmla="*/ 972390 h 2077079"/>
                <a:gd name="connsiteX107" fmla="*/ 318 w 999218"/>
                <a:gd name="connsiteY107" fmla="*/ 932701 h 2077079"/>
                <a:gd name="connsiteX108" fmla="*/ 40006 w 999218"/>
                <a:gd name="connsiteY108" fmla="*/ 906241 h 2077079"/>
                <a:gd name="connsiteX109" fmla="*/ 192144 w 999218"/>
                <a:gd name="connsiteY109" fmla="*/ 893012 h 2077079"/>
                <a:gd name="connsiteX110" fmla="*/ 231833 w 999218"/>
                <a:gd name="connsiteY110" fmla="*/ 886397 h 2077079"/>
                <a:gd name="connsiteX111" fmla="*/ 258291 w 999218"/>
                <a:gd name="connsiteY111" fmla="*/ 846707 h 2077079"/>
                <a:gd name="connsiteX112" fmla="*/ 271521 w 999218"/>
                <a:gd name="connsiteY112" fmla="*/ 833477 h 2077079"/>
                <a:gd name="connsiteX113" fmla="*/ 271521 w 999218"/>
                <a:gd name="connsiteY113" fmla="*/ 740869 h 20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999218" h="2077079">
                  <a:moveTo>
                    <a:pt x="278136" y="681335"/>
                  </a:moveTo>
                  <a:cubicBezTo>
                    <a:pt x="275620" y="668754"/>
                    <a:pt x="271686" y="641976"/>
                    <a:pt x="264906" y="628415"/>
                  </a:cubicBezTo>
                  <a:cubicBezTo>
                    <a:pt x="261351" y="621304"/>
                    <a:pt x="256912" y="614554"/>
                    <a:pt x="251677" y="608571"/>
                  </a:cubicBezTo>
                  <a:cubicBezTo>
                    <a:pt x="241410" y="596837"/>
                    <a:pt x="227252" y="588469"/>
                    <a:pt x="218603" y="575496"/>
                  </a:cubicBezTo>
                  <a:lnTo>
                    <a:pt x="192144" y="535807"/>
                  </a:lnTo>
                  <a:cubicBezTo>
                    <a:pt x="194349" y="515962"/>
                    <a:pt x="195476" y="495968"/>
                    <a:pt x="198759" y="476273"/>
                  </a:cubicBezTo>
                  <a:cubicBezTo>
                    <a:pt x="199905" y="469395"/>
                    <a:pt x="201018" y="461873"/>
                    <a:pt x="205374" y="456428"/>
                  </a:cubicBezTo>
                  <a:cubicBezTo>
                    <a:pt x="210340" y="450220"/>
                    <a:pt x="218603" y="447608"/>
                    <a:pt x="225218" y="443198"/>
                  </a:cubicBezTo>
                  <a:cubicBezTo>
                    <a:pt x="232111" y="422520"/>
                    <a:pt x="238798" y="396659"/>
                    <a:pt x="258291" y="383664"/>
                  </a:cubicBezTo>
                  <a:lnTo>
                    <a:pt x="278136" y="370434"/>
                  </a:lnTo>
                  <a:cubicBezTo>
                    <a:pt x="280341" y="363819"/>
                    <a:pt x="281163" y="356569"/>
                    <a:pt x="284750" y="350590"/>
                  </a:cubicBezTo>
                  <a:cubicBezTo>
                    <a:pt x="287959" y="345242"/>
                    <a:pt x="295191" y="342938"/>
                    <a:pt x="297980" y="337360"/>
                  </a:cubicBezTo>
                  <a:cubicBezTo>
                    <a:pt x="304216" y="324887"/>
                    <a:pt x="306799" y="310900"/>
                    <a:pt x="311209" y="297670"/>
                  </a:cubicBezTo>
                  <a:cubicBezTo>
                    <a:pt x="320701" y="269192"/>
                    <a:pt x="316130" y="284603"/>
                    <a:pt x="324438" y="251366"/>
                  </a:cubicBezTo>
                  <a:cubicBezTo>
                    <a:pt x="326643" y="213882"/>
                    <a:pt x="327493" y="176293"/>
                    <a:pt x="331053" y="138913"/>
                  </a:cubicBezTo>
                  <a:cubicBezTo>
                    <a:pt x="331447" y="134778"/>
                    <a:pt x="340862" y="98767"/>
                    <a:pt x="344283" y="92608"/>
                  </a:cubicBezTo>
                  <a:cubicBezTo>
                    <a:pt x="352004" y="78709"/>
                    <a:pt x="357512" y="61739"/>
                    <a:pt x="370741" y="52919"/>
                  </a:cubicBezTo>
                  <a:cubicBezTo>
                    <a:pt x="383971" y="44099"/>
                    <a:pt x="395346" y="31487"/>
                    <a:pt x="410430" y="26459"/>
                  </a:cubicBezTo>
                  <a:cubicBezTo>
                    <a:pt x="464325" y="8493"/>
                    <a:pt x="423421" y="21129"/>
                    <a:pt x="536109" y="0"/>
                  </a:cubicBezTo>
                  <a:cubicBezTo>
                    <a:pt x="580207" y="2205"/>
                    <a:pt x="624416" y="2790"/>
                    <a:pt x="668403" y="6615"/>
                  </a:cubicBezTo>
                  <a:cubicBezTo>
                    <a:pt x="688528" y="8365"/>
                    <a:pt x="690724" y="17776"/>
                    <a:pt x="708091" y="26459"/>
                  </a:cubicBezTo>
                  <a:cubicBezTo>
                    <a:pt x="714327" y="29577"/>
                    <a:pt x="721320" y="30869"/>
                    <a:pt x="727935" y="33074"/>
                  </a:cubicBezTo>
                  <a:cubicBezTo>
                    <a:pt x="738960" y="44099"/>
                    <a:pt x="752361" y="53176"/>
                    <a:pt x="761009" y="66149"/>
                  </a:cubicBezTo>
                  <a:cubicBezTo>
                    <a:pt x="777697" y="91182"/>
                    <a:pt x="768617" y="80372"/>
                    <a:pt x="787468" y="99223"/>
                  </a:cubicBezTo>
                  <a:lnTo>
                    <a:pt x="813926" y="178602"/>
                  </a:lnTo>
                  <a:lnTo>
                    <a:pt x="820541" y="198447"/>
                  </a:lnTo>
                  <a:lnTo>
                    <a:pt x="827156" y="218292"/>
                  </a:lnTo>
                  <a:cubicBezTo>
                    <a:pt x="829361" y="264596"/>
                    <a:pt x="828652" y="311131"/>
                    <a:pt x="833771" y="357204"/>
                  </a:cubicBezTo>
                  <a:cubicBezTo>
                    <a:pt x="835311" y="371064"/>
                    <a:pt x="839264" y="385291"/>
                    <a:pt x="847000" y="396894"/>
                  </a:cubicBezTo>
                  <a:lnTo>
                    <a:pt x="873459" y="436583"/>
                  </a:lnTo>
                  <a:cubicBezTo>
                    <a:pt x="875664" y="443198"/>
                    <a:pt x="876956" y="450191"/>
                    <a:pt x="880074" y="456428"/>
                  </a:cubicBezTo>
                  <a:cubicBezTo>
                    <a:pt x="883629" y="463539"/>
                    <a:pt x="890074" y="469008"/>
                    <a:pt x="893303" y="476273"/>
                  </a:cubicBezTo>
                  <a:cubicBezTo>
                    <a:pt x="898966" y="489016"/>
                    <a:pt x="902122" y="502732"/>
                    <a:pt x="906532" y="515962"/>
                  </a:cubicBezTo>
                  <a:lnTo>
                    <a:pt x="913147" y="535807"/>
                  </a:lnTo>
                  <a:cubicBezTo>
                    <a:pt x="907450" y="587083"/>
                    <a:pt x="922430" y="590699"/>
                    <a:pt x="886688" y="608571"/>
                  </a:cubicBezTo>
                  <a:cubicBezTo>
                    <a:pt x="880452" y="611689"/>
                    <a:pt x="873459" y="612981"/>
                    <a:pt x="866844" y="615186"/>
                  </a:cubicBezTo>
                  <a:cubicBezTo>
                    <a:pt x="861642" y="622989"/>
                    <a:pt x="845696" y="643138"/>
                    <a:pt x="847000" y="654875"/>
                  </a:cubicBezTo>
                  <a:cubicBezTo>
                    <a:pt x="848085" y="664639"/>
                    <a:pt x="860849" y="704321"/>
                    <a:pt x="873459" y="714409"/>
                  </a:cubicBezTo>
                  <a:cubicBezTo>
                    <a:pt x="878904" y="718765"/>
                    <a:pt x="886688" y="718819"/>
                    <a:pt x="893303" y="721024"/>
                  </a:cubicBezTo>
                  <a:cubicBezTo>
                    <a:pt x="897713" y="727639"/>
                    <a:pt x="901566" y="734661"/>
                    <a:pt x="906532" y="740869"/>
                  </a:cubicBezTo>
                  <a:cubicBezTo>
                    <a:pt x="917304" y="754334"/>
                    <a:pt x="924872" y="757505"/>
                    <a:pt x="939606" y="767328"/>
                  </a:cubicBezTo>
                  <a:cubicBezTo>
                    <a:pt x="948426" y="780558"/>
                    <a:pt x="961038" y="791933"/>
                    <a:pt x="966065" y="807018"/>
                  </a:cubicBezTo>
                  <a:cubicBezTo>
                    <a:pt x="975193" y="834405"/>
                    <a:pt x="968811" y="821061"/>
                    <a:pt x="985909" y="846707"/>
                  </a:cubicBezTo>
                  <a:cubicBezTo>
                    <a:pt x="990319" y="859937"/>
                    <a:pt x="1000208" y="872493"/>
                    <a:pt x="999138" y="886397"/>
                  </a:cubicBezTo>
                  <a:cubicBezTo>
                    <a:pt x="996933" y="915061"/>
                    <a:pt x="997821" y="944133"/>
                    <a:pt x="992523" y="972390"/>
                  </a:cubicBezTo>
                  <a:cubicBezTo>
                    <a:pt x="989786" y="986989"/>
                    <a:pt x="971007" y="999686"/>
                    <a:pt x="959450" y="1005465"/>
                  </a:cubicBezTo>
                  <a:cubicBezTo>
                    <a:pt x="953214" y="1008583"/>
                    <a:pt x="945842" y="1008962"/>
                    <a:pt x="939606" y="1012080"/>
                  </a:cubicBezTo>
                  <a:cubicBezTo>
                    <a:pt x="932495" y="1015635"/>
                    <a:pt x="926873" y="1021755"/>
                    <a:pt x="919762" y="1025310"/>
                  </a:cubicBezTo>
                  <a:cubicBezTo>
                    <a:pt x="913526" y="1028428"/>
                    <a:pt x="906154" y="1028807"/>
                    <a:pt x="899918" y="1031925"/>
                  </a:cubicBezTo>
                  <a:cubicBezTo>
                    <a:pt x="892808" y="1035480"/>
                    <a:pt x="887381" y="1042022"/>
                    <a:pt x="880074" y="1045154"/>
                  </a:cubicBezTo>
                  <a:cubicBezTo>
                    <a:pt x="871718" y="1048735"/>
                    <a:pt x="862323" y="1049157"/>
                    <a:pt x="853615" y="1051769"/>
                  </a:cubicBezTo>
                  <a:cubicBezTo>
                    <a:pt x="840258" y="1055776"/>
                    <a:pt x="827455" y="1061617"/>
                    <a:pt x="813926" y="1064999"/>
                  </a:cubicBezTo>
                  <a:cubicBezTo>
                    <a:pt x="780704" y="1073305"/>
                    <a:pt x="796092" y="1068739"/>
                    <a:pt x="767624" y="1078229"/>
                  </a:cubicBezTo>
                  <a:lnTo>
                    <a:pt x="787468" y="1137763"/>
                  </a:lnTo>
                  <a:lnTo>
                    <a:pt x="794082" y="1157608"/>
                  </a:lnTo>
                  <a:cubicBezTo>
                    <a:pt x="796287" y="1164223"/>
                    <a:pt x="799330" y="1170615"/>
                    <a:pt x="800697" y="1177452"/>
                  </a:cubicBezTo>
                  <a:cubicBezTo>
                    <a:pt x="802902" y="1188477"/>
                    <a:pt x="805602" y="1199414"/>
                    <a:pt x="807312" y="1210527"/>
                  </a:cubicBezTo>
                  <a:cubicBezTo>
                    <a:pt x="810015" y="1228097"/>
                    <a:pt x="811412" y="1245848"/>
                    <a:pt x="813926" y="1263446"/>
                  </a:cubicBezTo>
                  <a:cubicBezTo>
                    <a:pt x="815823" y="1276724"/>
                    <a:pt x="818336" y="1289906"/>
                    <a:pt x="820541" y="1303136"/>
                  </a:cubicBezTo>
                  <a:cubicBezTo>
                    <a:pt x="818336" y="1334005"/>
                    <a:pt x="817343" y="1364985"/>
                    <a:pt x="813926" y="1395744"/>
                  </a:cubicBezTo>
                  <a:cubicBezTo>
                    <a:pt x="812259" y="1410748"/>
                    <a:pt x="797411" y="1451904"/>
                    <a:pt x="794082" y="1461893"/>
                  </a:cubicBezTo>
                  <a:lnTo>
                    <a:pt x="774238" y="1521427"/>
                  </a:lnTo>
                  <a:lnTo>
                    <a:pt x="767624" y="1541272"/>
                  </a:lnTo>
                  <a:cubicBezTo>
                    <a:pt x="753434" y="1803774"/>
                    <a:pt x="764528" y="1704951"/>
                    <a:pt x="747779" y="1838943"/>
                  </a:cubicBezTo>
                  <a:cubicBezTo>
                    <a:pt x="744013" y="1899212"/>
                    <a:pt x="746969" y="1928183"/>
                    <a:pt x="734550" y="1977856"/>
                  </a:cubicBezTo>
                  <a:cubicBezTo>
                    <a:pt x="731554" y="1989838"/>
                    <a:pt x="724809" y="2009462"/>
                    <a:pt x="714706" y="2017545"/>
                  </a:cubicBezTo>
                  <a:cubicBezTo>
                    <a:pt x="709262" y="2021901"/>
                    <a:pt x="701477" y="2021955"/>
                    <a:pt x="694862" y="2024160"/>
                  </a:cubicBezTo>
                  <a:cubicBezTo>
                    <a:pt x="669022" y="2050000"/>
                    <a:pt x="696135" y="2026832"/>
                    <a:pt x="661788" y="2044005"/>
                  </a:cubicBezTo>
                  <a:cubicBezTo>
                    <a:pt x="654678" y="2047560"/>
                    <a:pt x="649209" y="2054005"/>
                    <a:pt x="641944" y="2057234"/>
                  </a:cubicBezTo>
                  <a:cubicBezTo>
                    <a:pt x="614476" y="2069442"/>
                    <a:pt x="597479" y="2071419"/>
                    <a:pt x="569182" y="2077079"/>
                  </a:cubicBezTo>
                  <a:cubicBezTo>
                    <a:pt x="542723" y="2074874"/>
                    <a:pt x="515841" y="2075671"/>
                    <a:pt x="489806" y="2070464"/>
                  </a:cubicBezTo>
                  <a:cubicBezTo>
                    <a:pt x="482010" y="2068905"/>
                    <a:pt x="474175" y="2063976"/>
                    <a:pt x="469962" y="2057234"/>
                  </a:cubicBezTo>
                  <a:cubicBezTo>
                    <a:pt x="462571" y="2045408"/>
                    <a:pt x="456733" y="2017545"/>
                    <a:pt x="456733" y="2017545"/>
                  </a:cubicBezTo>
                  <a:cubicBezTo>
                    <a:pt x="458938" y="1980061"/>
                    <a:pt x="458491" y="1942326"/>
                    <a:pt x="463347" y="1905092"/>
                  </a:cubicBezTo>
                  <a:cubicBezTo>
                    <a:pt x="465151" y="1891263"/>
                    <a:pt x="472167" y="1878632"/>
                    <a:pt x="476577" y="1865402"/>
                  </a:cubicBezTo>
                  <a:lnTo>
                    <a:pt x="483191" y="1845558"/>
                  </a:lnTo>
                  <a:cubicBezTo>
                    <a:pt x="480986" y="1834533"/>
                    <a:pt x="479304" y="1823391"/>
                    <a:pt x="476577" y="1812483"/>
                  </a:cubicBezTo>
                  <a:cubicBezTo>
                    <a:pt x="474886" y="1805718"/>
                    <a:pt x="474892" y="1797569"/>
                    <a:pt x="469962" y="1792638"/>
                  </a:cubicBezTo>
                  <a:cubicBezTo>
                    <a:pt x="465032" y="1787708"/>
                    <a:pt x="456354" y="1789141"/>
                    <a:pt x="450118" y="1786023"/>
                  </a:cubicBezTo>
                  <a:cubicBezTo>
                    <a:pt x="398827" y="1760377"/>
                    <a:pt x="460309" y="1782806"/>
                    <a:pt x="410430" y="1766179"/>
                  </a:cubicBezTo>
                  <a:cubicBezTo>
                    <a:pt x="385957" y="1741706"/>
                    <a:pt x="402389" y="1756409"/>
                    <a:pt x="357512" y="1726489"/>
                  </a:cubicBezTo>
                  <a:lnTo>
                    <a:pt x="337668" y="1713259"/>
                  </a:lnTo>
                  <a:cubicBezTo>
                    <a:pt x="333258" y="1706644"/>
                    <a:pt x="330059" y="1699036"/>
                    <a:pt x="324438" y="1693415"/>
                  </a:cubicBezTo>
                  <a:cubicBezTo>
                    <a:pt x="311614" y="1680591"/>
                    <a:pt x="300891" y="1678950"/>
                    <a:pt x="284750" y="1673570"/>
                  </a:cubicBezTo>
                  <a:cubicBezTo>
                    <a:pt x="280340" y="1666955"/>
                    <a:pt x="277142" y="1659347"/>
                    <a:pt x="271521" y="1653725"/>
                  </a:cubicBezTo>
                  <a:cubicBezTo>
                    <a:pt x="265900" y="1648104"/>
                    <a:pt x="257885" y="1645462"/>
                    <a:pt x="251677" y="1640496"/>
                  </a:cubicBezTo>
                  <a:cubicBezTo>
                    <a:pt x="246807" y="1636600"/>
                    <a:pt x="242857" y="1631676"/>
                    <a:pt x="238447" y="1627266"/>
                  </a:cubicBezTo>
                  <a:cubicBezTo>
                    <a:pt x="219712" y="1571052"/>
                    <a:pt x="245841" y="1639589"/>
                    <a:pt x="218603" y="1594191"/>
                  </a:cubicBezTo>
                  <a:cubicBezTo>
                    <a:pt x="192842" y="1551256"/>
                    <a:pt x="232282" y="1594640"/>
                    <a:pt x="198759" y="1561117"/>
                  </a:cubicBezTo>
                  <a:cubicBezTo>
                    <a:pt x="194349" y="1547887"/>
                    <a:pt x="184537" y="1535337"/>
                    <a:pt x="185530" y="1521427"/>
                  </a:cubicBezTo>
                  <a:cubicBezTo>
                    <a:pt x="187735" y="1490558"/>
                    <a:pt x="187553" y="1459425"/>
                    <a:pt x="192144" y="1428819"/>
                  </a:cubicBezTo>
                  <a:cubicBezTo>
                    <a:pt x="195533" y="1406226"/>
                    <a:pt x="204682" y="1386687"/>
                    <a:pt x="218603" y="1369285"/>
                  </a:cubicBezTo>
                  <a:cubicBezTo>
                    <a:pt x="222499" y="1364415"/>
                    <a:pt x="227423" y="1360465"/>
                    <a:pt x="231833" y="1356055"/>
                  </a:cubicBezTo>
                  <a:lnTo>
                    <a:pt x="245062" y="1316365"/>
                  </a:lnTo>
                  <a:cubicBezTo>
                    <a:pt x="247267" y="1309750"/>
                    <a:pt x="247810" y="1302323"/>
                    <a:pt x="251677" y="1296521"/>
                  </a:cubicBezTo>
                  <a:cubicBezTo>
                    <a:pt x="256087" y="1289906"/>
                    <a:pt x="261351" y="1283787"/>
                    <a:pt x="264906" y="1276676"/>
                  </a:cubicBezTo>
                  <a:cubicBezTo>
                    <a:pt x="270192" y="1266103"/>
                    <a:pt x="275310" y="1240262"/>
                    <a:pt x="278136" y="1230372"/>
                  </a:cubicBezTo>
                  <a:cubicBezTo>
                    <a:pt x="280051" y="1223668"/>
                    <a:pt x="282545" y="1217142"/>
                    <a:pt x="284750" y="1210527"/>
                  </a:cubicBezTo>
                  <a:cubicBezTo>
                    <a:pt x="286955" y="1184067"/>
                    <a:pt x="288433" y="1157537"/>
                    <a:pt x="291365" y="1131148"/>
                  </a:cubicBezTo>
                  <a:cubicBezTo>
                    <a:pt x="292846" y="1117818"/>
                    <a:pt x="297980" y="1104871"/>
                    <a:pt x="297980" y="1091459"/>
                  </a:cubicBezTo>
                  <a:cubicBezTo>
                    <a:pt x="297980" y="1073682"/>
                    <a:pt x="304519" y="1050497"/>
                    <a:pt x="291365" y="1038539"/>
                  </a:cubicBezTo>
                  <a:cubicBezTo>
                    <a:pt x="274727" y="1023413"/>
                    <a:pt x="247530" y="1028099"/>
                    <a:pt x="225218" y="1025310"/>
                  </a:cubicBezTo>
                  <a:lnTo>
                    <a:pt x="172300" y="1018695"/>
                  </a:lnTo>
                  <a:cubicBezTo>
                    <a:pt x="141550" y="1014595"/>
                    <a:pt x="126807" y="1013646"/>
                    <a:pt x="99539" y="1005465"/>
                  </a:cubicBezTo>
                  <a:cubicBezTo>
                    <a:pt x="86182" y="1001458"/>
                    <a:pt x="73080" y="996645"/>
                    <a:pt x="59850" y="992235"/>
                  </a:cubicBezTo>
                  <a:cubicBezTo>
                    <a:pt x="53235" y="990030"/>
                    <a:pt x="45807" y="989488"/>
                    <a:pt x="40006" y="985620"/>
                  </a:cubicBezTo>
                  <a:lnTo>
                    <a:pt x="20162" y="972390"/>
                  </a:lnTo>
                  <a:cubicBezTo>
                    <a:pt x="16942" y="967560"/>
                    <a:pt x="-2725" y="941830"/>
                    <a:pt x="318" y="932701"/>
                  </a:cubicBezTo>
                  <a:cubicBezTo>
                    <a:pt x="5439" y="917337"/>
                    <a:pt x="25936" y="908799"/>
                    <a:pt x="40006" y="906241"/>
                  </a:cubicBezTo>
                  <a:cubicBezTo>
                    <a:pt x="83478" y="898337"/>
                    <a:pt x="154129" y="895546"/>
                    <a:pt x="192144" y="893012"/>
                  </a:cubicBezTo>
                  <a:cubicBezTo>
                    <a:pt x="205374" y="890807"/>
                    <a:pt x="219577" y="891844"/>
                    <a:pt x="231833" y="886397"/>
                  </a:cubicBezTo>
                  <a:cubicBezTo>
                    <a:pt x="259359" y="874163"/>
                    <a:pt x="246668" y="866079"/>
                    <a:pt x="258291" y="846707"/>
                  </a:cubicBezTo>
                  <a:cubicBezTo>
                    <a:pt x="261500" y="841359"/>
                    <a:pt x="270747" y="839666"/>
                    <a:pt x="271521" y="833477"/>
                  </a:cubicBezTo>
                  <a:cubicBezTo>
                    <a:pt x="275350" y="802846"/>
                    <a:pt x="271521" y="771738"/>
                    <a:pt x="271521" y="740869"/>
                  </a:cubicBezTo>
                </a:path>
              </a:pathLst>
            </a:custGeom>
            <a:ln w="28575"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0000FF"/>
                </a:solidFill>
              </a:endParaRPr>
            </a:p>
          </p:txBody>
        </p:sp>
      </p:grpSp>
      <p:grpSp>
        <p:nvGrpSpPr>
          <p:cNvPr id="18" name="Group 17"/>
          <p:cNvGrpSpPr/>
          <p:nvPr/>
        </p:nvGrpSpPr>
        <p:grpSpPr>
          <a:xfrm>
            <a:off x="916221" y="2239629"/>
            <a:ext cx="3113612" cy="1967449"/>
            <a:chOff x="127000" y="889000"/>
            <a:chExt cx="8890000" cy="5080000"/>
          </a:xfrm>
        </p:grpSpPr>
        <p:pic>
          <p:nvPicPr>
            <p:cNvPr id="19" name="Picture 18" descr="new.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7000" y="889000"/>
              <a:ext cx="8890000" cy="5080000"/>
            </a:xfrm>
            <a:prstGeom prst="rect">
              <a:avLst/>
            </a:prstGeom>
          </p:spPr>
        </p:pic>
        <p:sp>
          <p:nvSpPr>
            <p:cNvPr id="20" name="Freeform 19"/>
            <p:cNvSpPr/>
            <p:nvPr/>
          </p:nvSpPr>
          <p:spPr>
            <a:xfrm>
              <a:off x="6085527" y="3128849"/>
              <a:ext cx="906214" cy="1528042"/>
            </a:xfrm>
            <a:custGeom>
              <a:avLst/>
              <a:gdLst>
                <a:gd name="connsiteX0" fmla="*/ 780535 w 906214"/>
                <a:gd name="connsiteY0" fmla="*/ 13230 h 1528042"/>
                <a:gd name="connsiteX1" fmla="*/ 509332 w 906214"/>
                <a:gd name="connsiteY1" fmla="*/ 6615 h 1528042"/>
                <a:gd name="connsiteX2" fmla="*/ 244744 w 906214"/>
                <a:gd name="connsiteY2" fmla="*/ 0 h 1528042"/>
                <a:gd name="connsiteX3" fmla="*/ 79376 w 906214"/>
                <a:gd name="connsiteY3" fmla="*/ 6615 h 1528042"/>
                <a:gd name="connsiteX4" fmla="*/ 46303 w 906214"/>
                <a:gd name="connsiteY4" fmla="*/ 13230 h 1528042"/>
                <a:gd name="connsiteX5" fmla="*/ 26459 w 906214"/>
                <a:gd name="connsiteY5" fmla="*/ 26459 h 1528042"/>
                <a:gd name="connsiteX6" fmla="*/ 0 w 906214"/>
                <a:gd name="connsiteY6" fmla="*/ 59534 h 1528042"/>
                <a:gd name="connsiteX7" fmla="*/ 6614 w 906214"/>
                <a:gd name="connsiteY7" fmla="*/ 119068 h 1528042"/>
                <a:gd name="connsiteX8" fmla="*/ 19844 w 906214"/>
                <a:gd name="connsiteY8" fmla="*/ 132298 h 1528042"/>
                <a:gd name="connsiteX9" fmla="*/ 59532 w 906214"/>
                <a:gd name="connsiteY9" fmla="*/ 152143 h 1528042"/>
                <a:gd name="connsiteX10" fmla="*/ 277817 w 906214"/>
                <a:gd name="connsiteY10" fmla="*/ 145528 h 1528042"/>
                <a:gd name="connsiteX11" fmla="*/ 403497 w 906214"/>
                <a:gd name="connsiteY11" fmla="*/ 145528 h 1528042"/>
                <a:gd name="connsiteX12" fmla="*/ 410111 w 906214"/>
                <a:gd name="connsiteY12" fmla="*/ 165372 h 1528042"/>
                <a:gd name="connsiteX13" fmla="*/ 396882 w 906214"/>
                <a:gd name="connsiteY13" fmla="*/ 304285 h 1528042"/>
                <a:gd name="connsiteX14" fmla="*/ 390267 w 906214"/>
                <a:gd name="connsiteY14" fmla="*/ 429968 h 1528042"/>
                <a:gd name="connsiteX15" fmla="*/ 370423 w 906214"/>
                <a:gd name="connsiteY15" fmla="*/ 469658 h 1528042"/>
                <a:gd name="connsiteX16" fmla="*/ 350579 w 906214"/>
                <a:gd name="connsiteY16" fmla="*/ 489503 h 1528042"/>
                <a:gd name="connsiteX17" fmla="*/ 337350 w 906214"/>
                <a:gd name="connsiteY17" fmla="*/ 509347 h 1528042"/>
                <a:gd name="connsiteX18" fmla="*/ 304276 w 906214"/>
                <a:gd name="connsiteY18" fmla="*/ 535807 h 1528042"/>
                <a:gd name="connsiteX19" fmla="*/ 291047 w 906214"/>
                <a:gd name="connsiteY19" fmla="*/ 555652 h 1528042"/>
                <a:gd name="connsiteX20" fmla="*/ 271203 w 906214"/>
                <a:gd name="connsiteY20" fmla="*/ 562267 h 1528042"/>
                <a:gd name="connsiteX21" fmla="*/ 264588 w 906214"/>
                <a:gd name="connsiteY21" fmla="*/ 582111 h 1528042"/>
                <a:gd name="connsiteX22" fmla="*/ 251358 w 906214"/>
                <a:gd name="connsiteY22" fmla="*/ 595341 h 1528042"/>
                <a:gd name="connsiteX23" fmla="*/ 211670 w 906214"/>
                <a:gd name="connsiteY23" fmla="*/ 648260 h 1528042"/>
                <a:gd name="connsiteX24" fmla="*/ 191826 w 906214"/>
                <a:gd name="connsiteY24" fmla="*/ 707794 h 1528042"/>
                <a:gd name="connsiteX25" fmla="*/ 185211 w 906214"/>
                <a:gd name="connsiteY25" fmla="*/ 727639 h 1528042"/>
                <a:gd name="connsiteX26" fmla="*/ 178597 w 906214"/>
                <a:gd name="connsiteY26" fmla="*/ 767328 h 1528042"/>
                <a:gd name="connsiteX27" fmla="*/ 165367 w 906214"/>
                <a:gd name="connsiteY27" fmla="*/ 807018 h 1528042"/>
                <a:gd name="connsiteX28" fmla="*/ 158753 w 906214"/>
                <a:gd name="connsiteY28" fmla="*/ 826863 h 1528042"/>
                <a:gd name="connsiteX29" fmla="*/ 152138 w 906214"/>
                <a:gd name="connsiteY29" fmla="*/ 859937 h 1528042"/>
                <a:gd name="connsiteX30" fmla="*/ 138908 w 906214"/>
                <a:gd name="connsiteY30" fmla="*/ 959161 h 1528042"/>
                <a:gd name="connsiteX31" fmla="*/ 132294 w 906214"/>
                <a:gd name="connsiteY31" fmla="*/ 1137763 h 1528042"/>
                <a:gd name="connsiteX32" fmla="*/ 138908 w 906214"/>
                <a:gd name="connsiteY32" fmla="*/ 1197297 h 1528042"/>
                <a:gd name="connsiteX33" fmla="*/ 145523 w 906214"/>
                <a:gd name="connsiteY33" fmla="*/ 1217142 h 1528042"/>
                <a:gd name="connsiteX34" fmla="*/ 152138 w 906214"/>
                <a:gd name="connsiteY34" fmla="*/ 1243601 h 1528042"/>
                <a:gd name="connsiteX35" fmla="*/ 165367 w 906214"/>
                <a:gd name="connsiteY35" fmla="*/ 1289906 h 1528042"/>
                <a:gd name="connsiteX36" fmla="*/ 171982 w 906214"/>
                <a:gd name="connsiteY36" fmla="*/ 1322980 h 1528042"/>
                <a:gd name="connsiteX37" fmla="*/ 185211 w 906214"/>
                <a:gd name="connsiteY37" fmla="*/ 1375899 h 1528042"/>
                <a:gd name="connsiteX38" fmla="*/ 191826 w 906214"/>
                <a:gd name="connsiteY38" fmla="*/ 1408974 h 1528042"/>
                <a:gd name="connsiteX39" fmla="*/ 205056 w 906214"/>
                <a:gd name="connsiteY39" fmla="*/ 1448663 h 1528042"/>
                <a:gd name="connsiteX40" fmla="*/ 211670 w 906214"/>
                <a:gd name="connsiteY40" fmla="*/ 1468508 h 1528042"/>
                <a:gd name="connsiteX41" fmla="*/ 224900 w 906214"/>
                <a:gd name="connsiteY41" fmla="*/ 1481738 h 1528042"/>
                <a:gd name="connsiteX42" fmla="*/ 238129 w 906214"/>
                <a:gd name="connsiteY42" fmla="*/ 1501583 h 1528042"/>
                <a:gd name="connsiteX43" fmla="*/ 257973 w 906214"/>
                <a:gd name="connsiteY43" fmla="*/ 1508198 h 1528042"/>
                <a:gd name="connsiteX44" fmla="*/ 310891 w 906214"/>
                <a:gd name="connsiteY44" fmla="*/ 1528042 h 1528042"/>
                <a:gd name="connsiteX45" fmla="*/ 410111 w 906214"/>
                <a:gd name="connsiteY45" fmla="*/ 1514812 h 1528042"/>
                <a:gd name="connsiteX46" fmla="*/ 449800 w 906214"/>
                <a:gd name="connsiteY46" fmla="*/ 1488353 h 1528042"/>
                <a:gd name="connsiteX47" fmla="*/ 496102 w 906214"/>
                <a:gd name="connsiteY47" fmla="*/ 1435434 h 1528042"/>
                <a:gd name="connsiteX48" fmla="*/ 529176 w 906214"/>
                <a:gd name="connsiteY48" fmla="*/ 1336210 h 1528042"/>
                <a:gd name="connsiteX49" fmla="*/ 542405 w 906214"/>
                <a:gd name="connsiteY49" fmla="*/ 1296521 h 1528042"/>
                <a:gd name="connsiteX50" fmla="*/ 549020 w 906214"/>
                <a:gd name="connsiteY50" fmla="*/ 1256831 h 1528042"/>
                <a:gd name="connsiteX51" fmla="*/ 562249 w 906214"/>
                <a:gd name="connsiteY51" fmla="*/ 1144378 h 1528042"/>
                <a:gd name="connsiteX52" fmla="*/ 568864 w 906214"/>
                <a:gd name="connsiteY52" fmla="*/ 1117918 h 1528042"/>
                <a:gd name="connsiteX53" fmla="*/ 575479 w 906214"/>
                <a:gd name="connsiteY53" fmla="*/ 1064999 h 1528042"/>
                <a:gd name="connsiteX54" fmla="*/ 601938 w 906214"/>
                <a:gd name="connsiteY54" fmla="*/ 1012080 h 1528042"/>
                <a:gd name="connsiteX55" fmla="*/ 621782 w 906214"/>
                <a:gd name="connsiteY55" fmla="*/ 1005465 h 1528042"/>
                <a:gd name="connsiteX56" fmla="*/ 641626 w 906214"/>
                <a:gd name="connsiteY56" fmla="*/ 1012080 h 1528042"/>
                <a:gd name="connsiteX57" fmla="*/ 668085 w 906214"/>
                <a:gd name="connsiteY57" fmla="*/ 1071614 h 1528042"/>
                <a:gd name="connsiteX58" fmla="*/ 674699 w 906214"/>
                <a:gd name="connsiteY58" fmla="*/ 1091459 h 1528042"/>
                <a:gd name="connsiteX59" fmla="*/ 687929 w 906214"/>
                <a:gd name="connsiteY59" fmla="*/ 1111303 h 1528042"/>
                <a:gd name="connsiteX60" fmla="*/ 754076 w 906214"/>
                <a:gd name="connsiteY60" fmla="*/ 1144378 h 1528042"/>
                <a:gd name="connsiteX61" fmla="*/ 806993 w 906214"/>
                <a:gd name="connsiteY61" fmla="*/ 1131148 h 1528042"/>
                <a:gd name="connsiteX62" fmla="*/ 840067 w 906214"/>
                <a:gd name="connsiteY62" fmla="*/ 1104688 h 1528042"/>
                <a:gd name="connsiteX63" fmla="*/ 859911 w 906214"/>
                <a:gd name="connsiteY63" fmla="*/ 1045154 h 1528042"/>
                <a:gd name="connsiteX64" fmla="*/ 873141 w 906214"/>
                <a:gd name="connsiteY64" fmla="*/ 1005465 h 1528042"/>
                <a:gd name="connsiteX65" fmla="*/ 886370 w 906214"/>
                <a:gd name="connsiteY65" fmla="*/ 945931 h 1528042"/>
                <a:gd name="connsiteX66" fmla="*/ 892985 w 906214"/>
                <a:gd name="connsiteY66" fmla="*/ 899627 h 1528042"/>
                <a:gd name="connsiteX67" fmla="*/ 906214 w 906214"/>
                <a:gd name="connsiteY67" fmla="*/ 701179 h 1528042"/>
                <a:gd name="connsiteX68" fmla="*/ 899599 w 906214"/>
                <a:gd name="connsiteY68" fmla="*/ 482888 h 1528042"/>
                <a:gd name="connsiteX69" fmla="*/ 886370 w 906214"/>
                <a:gd name="connsiteY69" fmla="*/ 443198 h 1528042"/>
                <a:gd name="connsiteX70" fmla="*/ 866526 w 906214"/>
                <a:gd name="connsiteY70" fmla="*/ 429968 h 1528042"/>
                <a:gd name="connsiteX71" fmla="*/ 840067 w 906214"/>
                <a:gd name="connsiteY71" fmla="*/ 403509 h 1528042"/>
                <a:gd name="connsiteX72" fmla="*/ 806993 w 906214"/>
                <a:gd name="connsiteY72" fmla="*/ 370434 h 1528042"/>
                <a:gd name="connsiteX73" fmla="*/ 767305 w 906214"/>
                <a:gd name="connsiteY73" fmla="*/ 357205 h 1528042"/>
                <a:gd name="connsiteX74" fmla="*/ 747461 w 906214"/>
                <a:gd name="connsiteY74" fmla="*/ 350590 h 1528042"/>
                <a:gd name="connsiteX75" fmla="*/ 727617 w 906214"/>
                <a:gd name="connsiteY75" fmla="*/ 284441 h 1528042"/>
                <a:gd name="connsiteX76" fmla="*/ 721002 w 906214"/>
                <a:gd name="connsiteY76" fmla="*/ 264596 h 1528042"/>
                <a:gd name="connsiteX77" fmla="*/ 734232 w 906214"/>
                <a:gd name="connsiteY77" fmla="*/ 224906 h 1528042"/>
                <a:gd name="connsiteX78" fmla="*/ 773920 w 906214"/>
                <a:gd name="connsiteY78" fmla="*/ 198447 h 1528042"/>
                <a:gd name="connsiteX79" fmla="*/ 793764 w 906214"/>
                <a:gd name="connsiteY79" fmla="*/ 185217 h 1528042"/>
                <a:gd name="connsiteX80" fmla="*/ 866526 w 906214"/>
                <a:gd name="connsiteY80" fmla="*/ 165372 h 1528042"/>
                <a:gd name="connsiteX81" fmla="*/ 886370 w 906214"/>
                <a:gd name="connsiteY81" fmla="*/ 152143 h 1528042"/>
                <a:gd name="connsiteX82" fmla="*/ 899599 w 906214"/>
                <a:gd name="connsiteY82" fmla="*/ 112453 h 1528042"/>
                <a:gd name="connsiteX83" fmla="*/ 873141 w 906214"/>
                <a:gd name="connsiteY83" fmla="*/ 33074 h 1528042"/>
                <a:gd name="connsiteX84" fmla="*/ 853296 w 906214"/>
                <a:gd name="connsiteY84" fmla="*/ 19845 h 1528042"/>
                <a:gd name="connsiteX85" fmla="*/ 780535 w 906214"/>
                <a:gd name="connsiteY85" fmla="*/ 13230 h 152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06214" h="1528042">
                  <a:moveTo>
                    <a:pt x="780535" y="13230"/>
                  </a:moveTo>
                  <a:cubicBezTo>
                    <a:pt x="723208" y="11025"/>
                    <a:pt x="776692" y="6615"/>
                    <a:pt x="509332" y="6615"/>
                  </a:cubicBezTo>
                  <a:cubicBezTo>
                    <a:pt x="421108" y="6615"/>
                    <a:pt x="332940" y="2205"/>
                    <a:pt x="244744" y="0"/>
                  </a:cubicBezTo>
                  <a:cubicBezTo>
                    <a:pt x="189621" y="2205"/>
                    <a:pt x="134421" y="2945"/>
                    <a:pt x="79376" y="6615"/>
                  </a:cubicBezTo>
                  <a:cubicBezTo>
                    <a:pt x="68158" y="7363"/>
                    <a:pt x="56830" y="9282"/>
                    <a:pt x="46303" y="13230"/>
                  </a:cubicBezTo>
                  <a:cubicBezTo>
                    <a:pt x="38859" y="16021"/>
                    <a:pt x="32667" y="21493"/>
                    <a:pt x="26459" y="26459"/>
                  </a:cubicBezTo>
                  <a:cubicBezTo>
                    <a:pt x="12993" y="37232"/>
                    <a:pt x="9823" y="44798"/>
                    <a:pt x="0" y="59534"/>
                  </a:cubicBezTo>
                  <a:cubicBezTo>
                    <a:pt x="2205" y="79379"/>
                    <a:pt x="1361" y="99805"/>
                    <a:pt x="6614" y="119068"/>
                  </a:cubicBezTo>
                  <a:cubicBezTo>
                    <a:pt x="8255" y="125085"/>
                    <a:pt x="14974" y="128402"/>
                    <a:pt x="19844" y="132298"/>
                  </a:cubicBezTo>
                  <a:cubicBezTo>
                    <a:pt x="38163" y="146953"/>
                    <a:pt x="38572" y="145156"/>
                    <a:pt x="59532" y="152143"/>
                  </a:cubicBezTo>
                  <a:lnTo>
                    <a:pt x="277817" y="145528"/>
                  </a:lnTo>
                  <a:cubicBezTo>
                    <a:pt x="393997" y="140584"/>
                    <a:pt x="335586" y="131945"/>
                    <a:pt x="403497" y="145528"/>
                  </a:cubicBezTo>
                  <a:cubicBezTo>
                    <a:pt x="405702" y="152143"/>
                    <a:pt x="410111" y="158400"/>
                    <a:pt x="410111" y="165372"/>
                  </a:cubicBezTo>
                  <a:cubicBezTo>
                    <a:pt x="410111" y="258311"/>
                    <a:pt x="410874" y="248320"/>
                    <a:pt x="396882" y="304285"/>
                  </a:cubicBezTo>
                  <a:cubicBezTo>
                    <a:pt x="394677" y="346179"/>
                    <a:pt x="394065" y="388188"/>
                    <a:pt x="390267" y="429968"/>
                  </a:cubicBezTo>
                  <a:cubicBezTo>
                    <a:pt x="389049" y="443362"/>
                    <a:pt x="378499" y="459966"/>
                    <a:pt x="370423" y="469658"/>
                  </a:cubicBezTo>
                  <a:cubicBezTo>
                    <a:pt x="364434" y="476845"/>
                    <a:pt x="356568" y="482316"/>
                    <a:pt x="350579" y="489503"/>
                  </a:cubicBezTo>
                  <a:cubicBezTo>
                    <a:pt x="345490" y="495610"/>
                    <a:pt x="342316" y="503139"/>
                    <a:pt x="337350" y="509347"/>
                  </a:cubicBezTo>
                  <a:cubicBezTo>
                    <a:pt x="326578" y="522812"/>
                    <a:pt x="319010" y="525984"/>
                    <a:pt x="304276" y="535807"/>
                  </a:cubicBezTo>
                  <a:cubicBezTo>
                    <a:pt x="299866" y="542422"/>
                    <a:pt x="297255" y="550685"/>
                    <a:pt x="291047" y="555652"/>
                  </a:cubicBezTo>
                  <a:cubicBezTo>
                    <a:pt x="285603" y="560008"/>
                    <a:pt x="276133" y="557337"/>
                    <a:pt x="271203" y="562267"/>
                  </a:cubicBezTo>
                  <a:cubicBezTo>
                    <a:pt x="266273" y="567197"/>
                    <a:pt x="268175" y="576132"/>
                    <a:pt x="264588" y="582111"/>
                  </a:cubicBezTo>
                  <a:cubicBezTo>
                    <a:pt x="261379" y="587459"/>
                    <a:pt x="255100" y="590352"/>
                    <a:pt x="251358" y="595341"/>
                  </a:cubicBezTo>
                  <a:cubicBezTo>
                    <a:pt x="206481" y="655179"/>
                    <a:pt x="242011" y="617919"/>
                    <a:pt x="211670" y="648260"/>
                  </a:cubicBezTo>
                  <a:lnTo>
                    <a:pt x="191826" y="707794"/>
                  </a:lnTo>
                  <a:lnTo>
                    <a:pt x="185211" y="727639"/>
                  </a:lnTo>
                  <a:cubicBezTo>
                    <a:pt x="183006" y="740869"/>
                    <a:pt x="181850" y="754316"/>
                    <a:pt x="178597" y="767328"/>
                  </a:cubicBezTo>
                  <a:cubicBezTo>
                    <a:pt x="175215" y="780857"/>
                    <a:pt x="169777" y="793788"/>
                    <a:pt x="165367" y="807018"/>
                  </a:cubicBezTo>
                  <a:cubicBezTo>
                    <a:pt x="163162" y="813633"/>
                    <a:pt x="160121" y="820026"/>
                    <a:pt x="158753" y="826863"/>
                  </a:cubicBezTo>
                  <a:cubicBezTo>
                    <a:pt x="156548" y="837888"/>
                    <a:pt x="153986" y="848847"/>
                    <a:pt x="152138" y="859937"/>
                  </a:cubicBezTo>
                  <a:cubicBezTo>
                    <a:pt x="147573" y="887326"/>
                    <a:pt x="142253" y="932403"/>
                    <a:pt x="138908" y="959161"/>
                  </a:cubicBezTo>
                  <a:cubicBezTo>
                    <a:pt x="136703" y="1018695"/>
                    <a:pt x="132294" y="1078188"/>
                    <a:pt x="132294" y="1137763"/>
                  </a:cubicBezTo>
                  <a:cubicBezTo>
                    <a:pt x="132294" y="1157730"/>
                    <a:pt x="135626" y="1177602"/>
                    <a:pt x="138908" y="1197297"/>
                  </a:cubicBezTo>
                  <a:cubicBezTo>
                    <a:pt x="140054" y="1204175"/>
                    <a:pt x="143607" y="1210437"/>
                    <a:pt x="145523" y="1217142"/>
                  </a:cubicBezTo>
                  <a:cubicBezTo>
                    <a:pt x="148021" y="1225883"/>
                    <a:pt x="149640" y="1234860"/>
                    <a:pt x="152138" y="1243601"/>
                  </a:cubicBezTo>
                  <a:cubicBezTo>
                    <a:pt x="163189" y="1282279"/>
                    <a:pt x="155027" y="1243372"/>
                    <a:pt x="165367" y="1289906"/>
                  </a:cubicBezTo>
                  <a:cubicBezTo>
                    <a:pt x="167806" y="1300881"/>
                    <a:pt x="169454" y="1312025"/>
                    <a:pt x="171982" y="1322980"/>
                  </a:cubicBezTo>
                  <a:cubicBezTo>
                    <a:pt x="176070" y="1340697"/>
                    <a:pt x="181645" y="1358070"/>
                    <a:pt x="185211" y="1375899"/>
                  </a:cubicBezTo>
                  <a:cubicBezTo>
                    <a:pt x="187416" y="1386924"/>
                    <a:pt x="188868" y="1398127"/>
                    <a:pt x="191826" y="1408974"/>
                  </a:cubicBezTo>
                  <a:cubicBezTo>
                    <a:pt x="195495" y="1422428"/>
                    <a:pt x="200646" y="1435433"/>
                    <a:pt x="205056" y="1448663"/>
                  </a:cubicBezTo>
                  <a:cubicBezTo>
                    <a:pt x="207261" y="1455278"/>
                    <a:pt x="206740" y="1463578"/>
                    <a:pt x="211670" y="1468508"/>
                  </a:cubicBezTo>
                  <a:cubicBezTo>
                    <a:pt x="216080" y="1472918"/>
                    <a:pt x="221004" y="1476868"/>
                    <a:pt x="224900" y="1481738"/>
                  </a:cubicBezTo>
                  <a:cubicBezTo>
                    <a:pt x="229866" y="1487946"/>
                    <a:pt x="231921" y="1496616"/>
                    <a:pt x="238129" y="1501583"/>
                  </a:cubicBezTo>
                  <a:cubicBezTo>
                    <a:pt x="243573" y="1505939"/>
                    <a:pt x="251737" y="1505080"/>
                    <a:pt x="257973" y="1508198"/>
                  </a:cubicBezTo>
                  <a:cubicBezTo>
                    <a:pt x="303392" y="1530908"/>
                    <a:pt x="247082" y="1515280"/>
                    <a:pt x="310891" y="1528042"/>
                  </a:cubicBezTo>
                  <a:cubicBezTo>
                    <a:pt x="316526" y="1527572"/>
                    <a:pt x="386269" y="1528057"/>
                    <a:pt x="410111" y="1514812"/>
                  </a:cubicBezTo>
                  <a:cubicBezTo>
                    <a:pt x="424010" y="1507090"/>
                    <a:pt x="449800" y="1488353"/>
                    <a:pt x="449800" y="1488353"/>
                  </a:cubicBezTo>
                  <a:cubicBezTo>
                    <a:pt x="480668" y="1442048"/>
                    <a:pt x="463028" y="1457483"/>
                    <a:pt x="496102" y="1435434"/>
                  </a:cubicBezTo>
                  <a:lnTo>
                    <a:pt x="529176" y="1336210"/>
                  </a:lnTo>
                  <a:cubicBezTo>
                    <a:pt x="529177" y="1336206"/>
                    <a:pt x="542404" y="1296526"/>
                    <a:pt x="542405" y="1296521"/>
                  </a:cubicBezTo>
                  <a:cubicBezTo>
                    <a:pt x="544610" y="1283291"/>
                    <a:pt x="547247" y="1270126"/>
                    <a:pt x="549020" y="1256831"/>
                  </a:cubicBezTo>
                  <a:cubicBezTo>
                    <a:pt x="552556" y="1230309"/>
                    <a:pt x="557648" y="1171988"/>
                    <a:pt x="562249" y="1144378"/>
                  </a:cubicBezTo>
                  <a:cubicBezTo>
                    <a:pt x="563744" y="1135410"/>
                    <a:pt x="567369" y="1126886"/>
                    <a:pt x="568864" y="1117918"/>
                  </a:cubicBezTo>
                  <a:cubicBezTo>
                    <a:pt x="571787" y="1100383"/>
                    <a:pt x="571754" y="1082381"/>
                    <a:pt x="575479" y="1064999"/>
                  </a:cubicBezTo>
                  <a:cubicBezTo>
                    <a:pt x="579372" y="1046830"/>
                    <a:pt x="583904" y="1022900"/>
                    <a:pt x="601938" y="1012080"/>
                  </a:cubicBezTo>
                  <a:cubicBezTo>
                    <a:pt x="607917" y="1008493"/>
                    <a:pt x="615167" y="1007670"/>
                    <a:pt x="621782" y="1005465"/>
                  </a:cubicBezTo>
                  <a:cubicBezTo>
                    <a:pt x="628397" y="1007670"/>
                    <a:pt x="636182" y="1007724"/>
                    <a:pt x="641626" y="1012080"/>
                  </a:cubicBezTo>
                  <a:cubicBezTo>
                    <a:pt x="655919" y="1023515"/>
                    <a:pt x="664044" y="1059489"/>
                    <a:pt x="668085" y="1071614"/>
                  </a:cubicBezTo>
                  <a:cubicBezTo>
                    <a:pt x="670290" y="1078229"/>
                    <a:pt x="670831" y="1085657"/>
                    <a:pt x="674699" y="1091459"/>
                  </a:cubicBezTo>
                  <a:cubicBezTo>
                    <a:pt x="679109" y="1098074"/>
                    <a:pt x="681946" y="1106068"/>
                    <a:pt x="687929" y="1111303"/>
                  </a:cubicBezTo>
                  <a:cubicBezTo>
                    <a:pt x="719432" y="1138869"/>
                    <a:pt x="721197" y="1136158"/>
                    <a:pt x="754076" y="1144378"/>
                  </a:cubicBezTo>
                  <a:cubicBezTo>
                    <a:pt x="755724" y="1144048"/>
                    <a:pt x="800213" y="1136572"/>
                    <a:pt x="806993" y="1131148"/>
                  </a:cubicBezTo>
                  <a:cubicBezTo>
                    <a:pt x="849736" y="1096953"/>
                    <a:pt x="790189" y="1121315"/>
                    <a:pt x="840067" y="1104688"/>
                  </a:cubicBezTo>
                  <a:lnTo>
                    <a:pt x="859911" y="1045154"/>
                  </a:lnTo>
                  <a:lnTo>
                    <a:pt x="873141" y="1005465"/>
                  </a:lnTo>
                  <a:cubicBezTo>
                    <a:pt x="879085" y="981686"/>
                    <a:pt x="882173" y="971115"/>
                    <a:pt x="886370" y="945931"/>
                  </a:cubicBezTo>
                  <a:cubicBezTo>
                    <a:pt x="888933" y="930552"/>
                    <a:pt x="890780" y="915062"/>
                    <a:pt x="892985" y="899627"/>
                  </a:cubicBezTo>
                  <a:cubicBezTo>
                    <a:pt x="894635" y="876519"/>
                    <a:pt x="906214" y="718252"/>
                    <a:pt x="906214" y="701179"/>
                  </a:cubicBezTo>
                  <a:cubicBezTo>
                    <a:pt x="906214" y="628382"/>
                    <a:pt x="905182" y="555471"/>
                    <a:pt x="899599" y="482888"/>
                  </a:cubicBezTo>
                  <a:cubicBezTo>
                    <a:pt x="898529" y="468984"/>
                    <a:pt x="897973" y="450934"/>
                    <a:pt x="886370" y="443198"/>
                  </a:cubicBezTo>
                  <a:lnTo>
                    <a:pt x="866526" y="429968"/>
                  </a:lnTo>
                  <a:cubicBezTo>
                    <a:pt x="852093" y="386670"/>
                    <a:pt x="872139" y="429168"/>
                    <a:pt x="840067" y="403509"/>
                  </a:cubicBezTo>
                  <a:cubicBezTo>
                    <a:pt x="804238" y="374844"/>
                    <a:pt x="851643" y="390278"/>
                    <a:pt x="806993" y="370434"/>
                  </a:cubicBezTo>
                  <a:cubicBezTo>
                    <a:pt x="794250" y="364770"/>
                    <a:pt x="780534" y="361615"/>
                    <a:pt x="767305" y="357205"/>
                  </a:cubicBezTo>
                  <a:lnTo>
                    <a:pt x="747461" y="350590"/>
                  </a:lnTo>
                  <a:cubicBezTo>
                    <a:pt x="737464" y="310603"/>
                    <a:pt x="743720" y="332752"/>
                    <a:pt x="727617" y="284441"/>
                  </a:cubicBezTo>
                  <a:lnTo>
                    <a:pt x="721002" y="264596"/>
                  </a:lnTo>
                  <a:cubicBezTo>
                    <a:pt x="725412" y="251366"/>
                    <a:pt x="722629" y="232642"/>
                    <a:pt x="734232" y="224906"/>
                  </a:cubicBezTo>
                  <a:lnTo>
                    <a:pt x="773920" y="198447"/>
                  </a:lnTo>
                  <a:cubicBezTo>
                    <a:pt x="780535" y="194037"/>
                    <a:pt x="785968" y="186776"/>
                    <a:pt x="793764" y="185217"/>
                  </a:cubicBezTo>
                  <a:cubicBezTo>
                    <a:pt x="811516" y="181667"/>
                    <a:pt x="852137" y="174964"/>
                    <a:pt x="866526" y="165372"/>
                  </a:cubicBezTo>
                  <a:lnTo>
                    <a:pt x="886370" y="152143"/>
                  </a:lnTo>
                  <a:cubicBezTo>
                    <a:pt x="890780" y="138913"/>
                    <a:pt x="901891" y="126209"/>
                    <a:pt x="899599" y="112453"/>
                  </a:cubicBezTo>
                  <a:cubicBezTo>
                    <a:pt x="895217" y="86160"/>
                    <a:pt x="893648" y="53581"/>
                    <a:pt x="873141" y="33074"/>
                  </a:cubicBezTo>
                  <a:cubicBezTo>
                    <a:pt x="867519" y="27452"/>
                    <a:pt x="860407" y="23400"/>
                    <a:pt x="853296" y="19845"/>
                  </a:cubicBezTo>
                  <a:cubicBezTo>
                    <a:pt x="838671" y="12533"/>
                    <a:pt x="837862" y="15435"/>
                    <a:pt x="780535" y="13230"/>
                  </a:cubicBezTo>
                  <a:close/>
                </a:path>
              </a:pathLst>
            </a:cu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Freeform 20"/>
            <p:cNvSpPr/>
            <p:nvPr/>
          </p:nvSpPr>
          <p:spPr>
            <a:xfrm>
              <a:off x="7183567" y="3261147"/>
              <a:ext cx="1075745" cy="2090309"/>
            </a:xfrm>
            <a:custGeom>
              <a:avLst/>
              <a:gdLst>
                <a:gd name="connsiteX0" fmla="*/ 608553 w 1075745"/>
                <a:gd name="connsiteY0" fmla="*/ 6615 h 2090309"/>
                <a:gd name="connsiteX1" fmla="*/ 515947 w 1075745"/>
                <a:gd name="connsiteY1" fmla="*/ 13230 h 2090309"/>
                <a:gd name="connsiteX2" fmla="*/ 476259 w 1075745"/>
                <a:gd name="connsiteY2" fmla="*/ 26459 h 2090309"/>
                <a:gd name="connsiteX3" fmla="*/ 436571 w 1075745"/>
                <a:gd name="connsiteY3" fmla="*/ 52919 h 2090309"/>
                <a:gd name="connsiteX4" fmla="*/ 403497 w 1075745"/>
                <a:gd name="connsiteY4" fmla="*/ 85994 h 2090309"/>
                <a:gd name="connsiteX5" fmla="*/ 396883 w 1075745"/>
                <a:gd name="connsiteY5" fmla="*/ 105838 h 2090309"/>
                <a:gd name="connsiteX6" fmla="*/ 383653 w 1075745"/>
                <a:gd name="connsiteY6" fmla="*/ 119068 h 2090309"/>
                <a:gd name="connsiteX7" fmla="*/ 370424 w 1075745"/>
                <a:gd name="connsiteY7" fmla="*/ 158758 h 2090309"/>
                <a:gd name="connsiteX8" fmla="*/ 363809 w 1075745"/>
                <a:gd name="connsiteY8" fmla="*/ 178602 h 2090309"/>
                <a:gd name="connsiteX9" fmla="*/ 357194 w 1075745"/>
                <a:gd name="connsiteY9" fmla="*/ 277826 h 2090309"/>
                <a:gd name="connsiteX10" fmla="*/ 330736 w 1075745"/>
                <a:gd name="connsiteY10" fmla="*/ 337360 h 2090309"/>
                <a:gd name="connsiteX11" fmla="*/ 310891 w 1075745"/>
                <a:gd name="connsiteY11" fmla="*/ 377049 h 2090309"/>
                <a:gd name="connsiteX12" fmla="*/ 304277 w 1075745"/>
                <a:gd name="connsiteY12" fmla="*/ 396894 h 2090309"/>
                <a:gd name="connsiteX13" fmla="*/ 291047 w 1075745"/>
                <a:gd name="connsiteY13" fmla="*/ 449813 h 2090309"/>
                <a:gd name="connsiteX14" fmla="*/ 284433 w 1075745"/>
                <a:gd name="connsiteY14" fmla="*/ 469658 h 2090309"/>
                <a:gd name="connsiteX15" fmla="*/ 244744 w 1075745"/>
                <a:gd name="connsiteY15" fmla="*/ 482888 h 2090309"/>
                <a:gd name="connsiteX16" fmla="*/ 218286 w 1075745"/>
                <a:gd name="connsiteY16" fmla="*/ 476273 h 2090309"/>
                <a:gd name="connsiteX17" fmla="*/ 205056 w 1075745"/>
                <a:gd name="connsiteY17" fmla="*/ 463043 h 2090309"/>
                <a:gd name="connsiteX18" fmla="*/ 185212 w 1075745"/>
                <a:gd name="connsiteY18" fmla="*/ 396894 h 2090309"/>
                <a:gd name="connsiteX19" fmla="*/ 171983 w 1075745"/>
                <a:gd name="connsiteY19" fmla="*/ 357205 h 2090309"/>
                <a:gd name="connsiteX20" fmla="*/ 145524 w 1075745"/>
                <a:gd name="connsiteY20" fmla="*/ 324130 h 2090309"/>
                <a:gd name="connsiteX21" fmla="*/ 132294 w 1075745"/>
                <a:gd name="connsiteY21" fmla="*/ 310900 h 2090309"/>
                <a:gd name="connsiteX22" fmla="*/ 119065 w 1075745"/>
                <a:gd name="connsiteY22" fmla="*/ 291056 h 2090309"/>
                <a:gd name="connsiteX23" fmla="*/ 99221 w 1075745"/>
                <a:gd name="connsiteY23" fmla="*/ 277826 h 2090309"/>
                <a:gd name="connsiteX24" fmla="*/ 19845 w 1075745"/>
                <a:gd name="connsiteY24" fmla="*/ 297670 h 2090309"/>
                <a:gd name="connsiteX25" fmla="*/ 6615 w 1075745"/>
                <a:gd name="connsiteY25" fmla="*/ 317515 h 2090309"/>
                <a:gd name="connsiteX26" fmla="*/ 0 w 1075745"/>
                <a:gd name="connsiteY26" fmla="*/ 343975 h 2090309"/>
                <a:gd name="connsiteX27" fmla="*/ 13230 w 1075745"/>
                <a:gd name="connsiteY27" fmla="*/ 489503 h 2090309"/>
                <a:gd name="connsiteX28" fmla="*/ 26459 w 1075745"/>
                <a:gd name="connsiteY28" fmla="*/ 555652 h 2090309"/>
                <a:gd name="connsiteX29" fmla="*/ 33074 w 1075745"/>
                <a:gd name="connsiteY29" fmla="*/ 608571 h 2090309"/>
                <a:gd name="connsiteX30" fmla="*/ 46303 w 1075745"/>
                <a:gd name="connsiteY30" fmla="*/ 648260 h 2090309"/>
                <a:gd name="connsiteX31" fmla="*/ 59533 w 1075745"/>
                <a:gd name="connsiteY31" fmla="*/ 661490 h 2090309"/>
                <a:gd name="connsiteX32" fmla="*/ 85992 w 1075745"/>
                <a:gd name="connsiteY32" fmla="*/ 694565 h 2090309"/>
                <a:gd name="connsiteX33" fmla="*/ 125680 w 1075745"/>
                <a:gd name="connsiteY33" fmla="*/ 714409 h 2090309"/>
                <a:gd name="connsiteX34" fmla="*/ 145524 w 1075745"/>
                <a:gd name="connsiteY34" fmla="*/ 727639 h 2090309"/>
                <a:gd name="connsiteX35" fmla="*/ 205056 w 1075745"/>
                <a:gd name="connsiteY35" fmla="*/ 740869 h 2090309"/>
                <a:gd name="connsiteX36" fmla="*/ 330736 w 1075745"/>
                <a:gd name="connsiteY36" fmla="*/ 747484 h 2090309"/>
                <a:gd name="connsiteX37" fmla="*/ 363809 w 1075745"/>
                <a:gd name="connsiteY37" fmla="*/ 932701 h 2090309"/>
                <a:gd name="connsiteX38" fmla="*/ 350580 w 1075745"/>
                <a:gd name="connsiteY38" fmla="*/ 992235 h 2090309"/>
                <a:gd name="connsiteX39" fmla="*/ 330736 w 1075745"/>
                <a:gd name="connsiteY39" fmla="*/ 1144378 h 2090309"/>
                <a:gd name="connsiteX40" fmla="*/ 317506 w 1075745"/>
                <a:gd name="connsiteY40" fmla="*/ 1210527 h 2090309"/>
                <a:gd name="connsiteX41" fmla="*/ 310891 w 1075745"/>
                <a:gd name="connsiteY41" fmla="*/ 1243601 h 2090309"/>
                <a:gd name="connsiteX42" fmla="*/ 304277 w 1075745"/>
                <a:gd name="connsiteY42" fmla="*/ 1270061 h 2090309"/>
                <a:gd name="connsiteX43" fmla="*/ 284433 w 1075745"/>
                <a:gd name="connsiteY43" fmla="*/ 1402359 h 2090309"/>
                <a:gd name="connsiteX44" fmla="*/ 277818 w 1075745"/>
                <a:gd name="connsiteY44" fmla="*/ 1442049 h 2090309"/>
                <a:gd name="connsiteX45" fmla="*/ 257974 w 1075745"/>
                <a:gd name="connsiteY45" fmla="*/ 1554502 h 2090309"/>
                <a:gd name="connsiteX46" fmla="*/ 251359 w 1075745"/>
                <a:gd name="connsiteY46" fmla="*/ 1574347 h 2090309"/>
                <a:gd name="connsiteX47" fmla="*/ 257974 w 1075745"/>
                <a:gd name="connsiteY47" fmla="*/ 1666955 h 2090309"/>
                <a:gd name="connsiteX48" fmla="*/ 291047 w 1075745"/>
                <a:gd name="connsiteY48" fmla="*/ 1700030 h 2090309"/>
                <a:gd name="connsiteX49" fmla="*/ 330736 w 1075745"/>
                <a:gd name="connsiteY49" fmla="*/ 1713260 h 2090309"/>
                <a:gd name="connsiteX50" fmla="*/ 370424 w 1075745"/>
                <a:gd name="connsiteY50" fmla="*/ 1726489 h 2090309"/>
                <a:gd name="connsiteX51" fmla="*/ 390268 w 1075745"/>
                <a:gd name="connsiteY51" fmla="*/ 1733104 h 2090309"/>
                <a:gd name="connsiteX52" fmla="*/ 416727 w 1075745"/>
                <a:gd name="connsiteY52" fmla="*/ 1746334 h 2090309"/>
                <a:gd name="connsiteX53" fmla="*/ 463030 w 1075745"/>
                <a:gd name="connsiteY53" fmla="*/ 1772794 h 2090309"/>
                <a:gd name="connsiteX54" fmla="*/ 482874 w 1075745"/>
                <a:gd name="connsiteY54" fmla="*/ 1779409 h 2090309"/>
                <a:gd name="connsiteX55" fmla="*/ 522562 w 1075745"/>
                <a:gd name="connsiteY55" fmla="*/ 1805868 h 2090309"/>
                <a:gd name="connsiteX56" fmla="*/ 562250 w 1075745"/>
                <a:gd name="connsiteY56" fmla="*/ 1825713 h 2090309"/>
                <a:gd name="connsiteX57" fmla="*/ 562250 w 1075745"/>
                <a:gd name="connsiteY57" fmla="*/ 1918322 h 2090309"/>
                <a:gd name="connsiteX58" fmla="*/ 549021 w 1075745"/>
                <a:gd name="connsiteY58" fmla="*/ 1977856 h 2090309"/>
                <a:gd name="connsiteX59" fmla="*/ 542406 w 1075745"/>
                <a:gd name="connsiteY59" fmla="*/ 2010930 h 2090309"/>
                <a:gd name="connsiteX60" fmla="*/ 549021 w 1075745"/>
                <a:gd name="connsiteY60" fmla="*/ 2063849 h 2090309"/>
                <a:gd name="connsiteX61" fmla="*/ 568865 w 1075745"/>
                <a:gd name="connsiteY61" fmla="*/ 2070464 h 2090309"/>
                <a:gd name="connsiteX62" fmla="*/ 628397 w 1075745"/>
                <a:gd name="connsiteY62" fmla="*/ 2083694 h 2090309"/>
                <a:gd name="connsiteX63" fmla="*/ 681315 w 1075745"/>
                <a:gd name="connsiteY63" fmla="*/ 2090309 h 2090309"/>
                <a:gd name="connsiteX64" fmla="*/ 727618 w 1075745"/>
                <a:gd name="connsiteY64" fmla="*/ 2083694 h 2090309"/>
                <a:gd name="connsiteX65" fmla="*/ 754077 w 1075745"/>
                <a:gd name="connsiteY65" fmla="*/ 2044005 h 2090309"/>
                <a:gd name="connsiteX66" fmla="*/ 773921 w 1075745"/>
                <a:gd name="connsiteY66" fmla="*/ 2004315 h 2090309"/>
                <a:gd name="connsiteX67" fmla="*/ 780535 w 1075745"/>
                <a:gd name="connsiteY67" fmla="*/ 1984471 h 2090309"/>
                <a:gd name="connsiteX68" fmla="*/ 806994 w 1075745"/>
                <a:gd name="connsiteY68" fmla="*/ 1951396 h 2090309"/>
                <a:gd name="connsiteX69" fmla="*/ 820224 w 1075745"/>
                <a:gd name="connsiteY69" fmla="*/ 1911707 h 2090309"/>
                <a:gd name="connsiteX70" fmla="*/ 826838 w 1075745"/>
                <a:gd name="connsiteY70" fmla="*/ 1891862 h 2090309"/>
                <a:gd name="connsiteX71" fmla="*/ 833453 w 1075745"/>
                <a:gd name="connsiteY71" fmla="*/ 1872017 h 2090309"/>
                <a:gd name="connsiteX72" fmla="*/ 840068 w 1075745"/>
                <a:gd name="connsiteY72" fmla="*/ 1845558 h 2090309"/>
                <a:gd name="connsiteX73" fmla="*/ 846682 w 1075745"/>
                <a:gd name="connsiteY73" fmla="*/ 1779409 h 2090309"/>
                <a:gd name="connsiteX74" fmla="*/ 840068 w 1075745"/>
                <a:gd name="connsiteY74" fmla="*/ 1700030 h 2090309"/>
                <a:gd name="connsiteX75" fmla="*/ 833453 w 1075745"/>
                <a:gd name="connsiteY75" fmla="*/ 1680185 h 2090309"/>
                <a:gd name="connsiteX76" fmla="*/ 826838 w 1075745"/>
                <a:gd name="connsiteY76" fmla="*/ 1647111 h 2090309"/>
                <a:gd name="connsiteX77" fmla="*/ 840068 w 1075745"/>
                <a:gd name="connsiteY77" fmla="*/ 1455278 h 2090309"/>
                <a:gd name="connsiteX78" fmla="*/ 853297 w 1075745"/>
                <a:gd name="connsiteY78" fmla="*/ 1415589 h 2090309"/>
                <a:gd name="connsiteX79" fmla="*/ 859912 w 1075745"/>
                <a:gd name="connsiteY79" fmla="*/ 1395744 h 2090309"/>
                <a:gd name="connsiteX80" fmla="*/ 873141 w 1075745"/>
                <a:gd name="connsiteY80" fmla="*/ 1375900 h 2090309"/>
                <a:gd name="connsiteX81" fmla="*/ 886371 w 1075745"/>
                <a:gd name="connsiteY81" fmla="*/ 1336210 h 2090309"/>
                <a:gd name="connsiteX82" fmla="*/ 886371 w 1075745"/>
                <a:gd name="connsiteY82" fmla="*/ 1164223 h 2090309"/>
                <a:gd name="connsiteX83" fmla="*/ 873141 w 1075745"/>
                <a:gd name="connsiteY83" fmla="*/ 1144378 h 2090309"/>
                <a:gd name="connsiteX84" fmla="*/ 866526 w 1075745"/>
                <a:gd name="connsiteY84" fmla="*/ 1124533 h 2090309"/>
                <a:gd name="connsiteX85" fmla="*/ 846682 w 1075745"/>
                <a:gd name="connsiteY85" fmla="*/ 1084844 h 2090309"/>
                <a:gd name="connsiteX86" fmla="*/ 899600 w 1075745"/>
                <a:gd name="connsiteY86" fmla="*/ 1045154 h 2090309"/>
                <a:gd name="connsiteX87" fmla="*/ 919444 w 1075745"/>
                <a:gd name="connsiteY87" fmla="*/ 1038540 h 2090309"/>
                <a:gd name="connsiteX88" fmla="*/ 992206 w 1075745"/>
                <a:gd name="connsiteY88" fmla="*/ 1025310 h 2090309"/>
                <a:gd name="connsiteX89" fmla="*/ 1031894 w 1075745"/>
                <a:gd name="connsiteY89" fmla="*/ 1012080 h 2090309"/>
                <a:gd name="connsiteX90" fmla="*/ 1064968 w 1075745"/>
                <a:gd name="connsiteY90" fmla="*/ 985620 h 2090309"/>
                <a:gd name="connsiteX91" fmla="*/ 1064968 w 1075745"/>
                <a:gd name="connsiteY91" fmla="*/ 853322 h 2090309"/>
                <a:gd name="connsiteX92" fmla="*/ 1045123 w 1075745"/>
                <a:gd name="connsiteY92" fmla="*/ 813633 h 2090309"/>
                <a:gd name="connsiteX93" fmla="*/ 1038509 w 1075745"/>
                <a:gd name="connsiteY93" fmla="*/ 793788 h 2090309"/>
                <a:gd name="connsiteX94" fmla="*/ 1005435 w 1075745"/>
                <a:gd name="connsiteY94" fmla="*/ 767329 h 2090309"/>
                <a:gd name="connsiteX95" fmla="*/ 965747 w 1075745"/>
                <a:gd name="connsiteY95" fmla="*/ 727639 h 2090309"/>
                <a:gd name="connsiteX96" fmla="*/ 952518 w 1075745"/>
                <a:gd name="connsiteY96" fmla="*/ 707794 h 2090309"/>
                <a:gd name="connsiteX97" fmla="*/ 932674 w 1075745"/>
                <a:gd name="connsiteY97" fmla="*/ 694565 h 2090309"/>
                <a:gd name="connsiteX98" fmla="*/ 906215 w 1075745"/>
                <a:gd name="connsiteY98" fmla="*/ 661490 h 2090309"/>
                <a:gd name="connsiteX99" fmla="*/ 919444 w 1075745"/>
                <a:gd name="connsiteY99" fmla="*/ 641645 h 2090309"/>
                <a:gd name="connsiteX100" fmla="*/ 939288 w 1075745"/>
                <a:gd name="connsiteY100" fmla="*/ 628416 h 2090309"/>
                <a:gd name="connsiteX101" fmla="*/ 945903 w 1075745"/>
                <a:gd name="connsiteY101" fmla="*/ 608571 h 2090309"/>
                <a:gd name="connsiteX102" fmla="*/ 959132 w 1075745"/>
                <a:gd name="connsiteY102" fmla="*/ 588726 h 2090309"/>
                <a:gd name="connsiteX103" fmla="*/ 952518 w 1075745"/>
                <a:gd name="connsiteY103" fmla="*/ 443198 h 2090309"/>
                <a:gd name="connsiteX104" fmla="*/ 945903 w 1075745"/>
                <a:gd name="connsiteY104" fmla="*/ 423354 h 2090309"/>
                <a:gd name="connsiteX105" fmla="*/ 932674 w 1075745"/>
                <a:gd name="connsiteY105" fmla="*/ 403509 h 2090309"/>
                <a:gd name="connsiteX106" fmla="*/ 919444 w 1075745"/>
                <a:gd name="connsiteY106" fmla="*/ 390279 h 2090309"/>
                <a:gd name="connsiteX107" fmla="*/ 899600 w 1075745"/>
                <a:gd name="connsiteY107" fmla="*/ 350590 h 2090309"/>
                <a:gd name="connsiteX108" fmla="*/ 892985 w 1075745"/>
                <a:gd name="connsiteY108" fmla="*/ 330745 h 2090309"/>
                <a:gd name="connsiteX109" fmla="*/ 886371 w 1075745"/>
                <a:gd name="connsiteY109" fmla="*/ 191832 h 2090309"/>
                <a:gd name="connsiteX110" fmla="*/ 866526 w 1075745"/>
                <a:gd name="connsiteY110" fmla="*/ 132298 h 2090309"/>
                <a:gd name="connsiteX111" fmla="*/ 853297 w 1075745"/>
                <a:gd name="connsiteY111" fmla="*/ 92608 h 2090309"/>
                <a:gd name="connsiteX112" fmla="*/ 826838 w 1075745"/>
                <a:gd name="connsiteY112" fmla="*/ 59534 h 2090309"/>
                <a:gd name="connsiteX113" fmla="*/ 806994 w 1075745"/>
                <a:gd name="connsiteY113" fmla="*/ 46304 h 2090309"/>
                <a:gd name="connsiteX114" fmla="*/ 793765 w 1075745"/>
                <a:gd name="connsiteY114" fmla="*/ 26459 h 2090309"/>
                <a:gd name="connsiteX115" fmla="*/ 754077 w 1075745"/>
                <a:gd name="connsiteY115" fmla="*/ 13230 h 2090309"/>
                <a:gd name="connsiteX116" fmla="*/ 734232 w 1075745"/>
                <a:gd name="connsiteY116" fmla="*/ 0 h 2090309"/>
                <a:gd name="connsiteX117" fmla="*/ 608553 w 1075745"/>
                <a:gd name="connsiteY117" fmla="*/ 6615 h 2090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075745" h="2090309">
                  <a:moveTo>
                    <a:pt x="608553" y="6615"/>
                  </a:moveTo>
                  <a:cubicBezTo>
                    <a:pt x="577684" y="8820"/>
                    <a:pt x="546552" y="8639"/>
                    <a:pt x="515947" y="13230"/>
                  </a:cubicBezTo>
                  <a:cubicBezTo>
                    <a:pt x="502156" y="15299"/>
                    <a:pt x="476259" y="26459"/>
                    <a:pt x="476259" y="26459"/>
                  </a:cubicBezTo>
                  <a:cubicBezTo>
                    <a:pt x="463030" y="35279"/>
                    <a:pt x="445391" y="39689"/>
                    <a:pt x="436571" y="52919"/>
                  </a:cubicBezTo>
                  <a:cubicBezTo>
                    <a:pt x="418931" y="79379"/>
                    <a:pt x="429956" y="68354"/>
                    <a:pt x="403497" y="85994"/>
                  </a:cubicBezTo>
                  <a:cubicBezTo>
                    <a:pt x="401292" y="92609"/>
                    <a:pt x="400470" y="99859"/>
                    <a:pt x="396883" y="105838"/>
                  </a:cubicBezTo>
                  <a:cubicBezTo>
                    <a:pt x="393674" y="111186"/>
                    <a:pt x="386442" y="113490"/>
                    <a:pt x="383653" y="119068"/>
                  </a:cubicBezTo>
                  <a:cubicBezTo>
                    <a:pt x="377417" y="131541"/>
                    <a:pt x="374834" y="145528"/>
                    <a:pt x="370424" y="158758"/>
                  </a:cubicBezTo>
                  <a:lnTo>
                    <a:pt x="363809" y="178602"/>
                  </a:lnTo>
                  <a:cubicBezTo>
                    <a:pt x="361604" y="211677"/>
                    <a:pt x="361882" y="245011"/>
                    <a:pt x="357194" y="277826"/>
                  </a:cubicBezTo>
                  <a:cubicBezTo>
                    <a:pt x="350368" y="325608"/>
                    <a:pt x="346616" y="305598"/>
                    <a:pt x="330736" y="337360"/>
                  </a:cubicBezTo>
                  <a:cubicBezTo>
                    <a:pt x="303357" y="392120"/>
                    <a:pt x="348796" y="320194"/>
                    <a:pt x="310891" y="377049"/>
                  </a:cubicBezTo>
                  <a:cubicBezTo>
                    <a:pt x="308686" y="383664"/>
                    <a:pt x="306112" y="390167"/>
                    <a:pt x="304277" y="396894"/>
                  </a:cubicBezTo>
                  <a:cubicBezTo>
                    <a:pt x="299493" y="414436"/>
                    <a:pt x="296796" y="432563"/>
                    <a:pt x="291047" y="449813"/>
                  </a:cubicBezTo>
                  <a:cubicBezTo>
                    <a:pt x="288842" y="456428"/>
                    <a:pt x="290107" y="465605"/>
                    <a:pt x="284433" y="469658"/>
                  </a:cubicBezTo>
                  <a:cubicBezTo>
                    <a:pt x="273085" y="477764"/>
                    <a:pt x="244744" y="482888"/>
                    <a:pt x="244744" y="482888"/>
                  </a:cubicBezTo>
                  <a:cubicBezTo>
                    <a:pt x="235925" y="480683"/>
                    <a:pt x="226417" y="480339"/>
                    <a:pt x="218286" y="476273"/>
                  </a:cubicBezTo>
                  <a:cubicBezTo>
                    <a:pt x="212708" y="473484"/>
                    <a:pt x="207845" y="468621"/>
                    <a:pt x="205056" y="463043"/>
                  </a:cubicBezTo>
                  <a:cubicBezTo>
                    <a:pt x="193365" y="439661"/>
                    <a:pt x="192332" y="420629"/>
                    <a:pt x="185212" y="396894"/>
                  </a:cubicBezTo>
                  <a:cubicBezTo>
                    <a:pt x="181205" y="383537"/>
                    <a:pt x="181844" y="367066"/>
                    <a:pt x="171983" y="357205"/>
                  </a:cubicBezTo>
                  <a:cubicBezTo>
                    <a:pt x="140039" y="325261"/>
                    <a:pt x="178902" y="365854"/>
                    <a:pt x="145524" y="324130"/>
                  </a:cubicBezTo>
                  <a:cubicBezTo>
                    <a:pt x="141628" y="319260"/>
                    <a:pt x="136190" y="315770"/>
                    <a:pt x="132294" y="310900"/>
                  </a:cubicBezTo>
                  <a:cubicBezTo>
                    <a:pt x="127328" y="304692"/>
                    <a:pt x="124686" y="296677"/>
                    <a:pt x="119065" y="291056"/>
                  </a:cubicBezTo>
                  <a:cubicBezTo>
                    <a:pt x="113444" y="285434"/>
                    <a:pt x="105836" y="282236"/>
                    <a:pt x="99221" y="277826"/>
                  </a:cubicBezTo>
                  <a:cubicBezTo>
                    <a:pt x="66126" y="281503"/>
                    <a:pt x="42630" y="274885"/>
                    <a:pt x="19845" y="297670"/>
                  </a:cubicBezTo>
                  <a:cubicBezTo>
                    <a:pt x="14223" y="303292"/>
                    <a:pt x="11025" y="310900"/>
                    <a:pt x="6615" y="317515"/>
                  </a:cubicBezTo>
                  <a:cubicBezTo>
                    <a:pt x="4410" y="326335"/>
                    <a:pt x="0" y="334884"/>
                    <a:pt x="0" y="343975"/>
                  </a:cubicBezTo>
                  <a:cubicBezTo>
                    <a:pt x="0" y="411568"/>
                    <a:pt x="1429" y="436401"/>
                    <a:pt x="13230" y="489503"/>
                  </a:cubicBezTo>
                  <a:cubicBezTo>
                    <a:pt x="22875" y="532903"/>
                    <a:pt x="18680" y="501197"/>
                    <a:pt x="26459" y="555652"/>
                  </a:cubicBezTo>
                  <a:cubicBezTo>
                    <a:pt x="28973" y="573250"/>
                    <a:pt x="29349" y="591189"/>
                    <a:pt x="33074" y="608571"/>
                  </a:cubicBezTo>
                  <a:cubicBezTo>
                    <a:pt x="35996" y="622207"/>
                    <a:pt x="36442" y="638399"/>
                    <a:pt x="46303" y="648260"/>
                  </a:cubicBezTo>
                  <a:cubicBezTo>
                    <a:pt x="50713" y="652670"/>
                    <a:pt x="55637" y="656620"/>
                    <a:pt x="59533" y="661490"/>
                  </a:cubicBezTo>
                  <a:cubicBezTo>
                    <a:pt x="74815" y="680593"/>
                    <a:pt x="68244" y="680367"/>
                    <a:pt x="85992" y="694565"/>
                  </a:cubicBezTo>
                  <a:cubicBezTo>
                    <a:pt x="117587" y="719841"/>
                    <a:pt x="93076" y="698106"/>
                    <a:pt x="125680" y="714409"/>
                  </a:cubicBezTo>
                  <a:cubicBezTo>
                    <a:pt x="132791" y="717964"/>
                    <a:pt x="138413" y="724084"/>
                    <a:pt x="145524" y="727639"/>
                  </a:cubicBezTo>
                  <a:cubicBezTo>
                    <a:pt x="160173" y="734964"/>
                    <a:pt x="192958" y="739901"/>
                    <a:pt x="205056" y="740869"/>
                  </a:cubicBezTo>
                  <a:cubicBezTo>
                    <a:pt x="246874" y="744215"/>
                    <a:pt x="288843" y="745279"/>
                    <a:pt x="330736" y="747484"/>
                  </a:cubicBezTo>
                  <a:cubicBezTo>
                    <a:pt x="428099" y="763712"/>
                    <a:pt x="375759" y="741503"/>
                    <a:pt x="363809" y="932701"/>
                  </a:cubicBezTo>
                  <a:cubicBezTo>
                    <a:pt x="362339" y="956224"/>
                    <a:pt x="354319" y="969800"/>
                    <a:pt x="350580" y="992235"/>
                  </a:cubicBezTo>
                  <a:cubicBezTo>
                    <a:pt x="329511" y="1118651"/>
                    <a:pt x="344004" y="1044861"/>
                    <a:pt x="330736" y="1144378"/>
                  </a:cubicBezTo>
                  <a:cubicBezTo>
                    <a:pt x="324257" y="1192977"/>
                    <a:pt x="326269" y="1171095"/>
                    <a:pt x="317506" y="1210527"/>
                  </a:cubicBezTo>
                  <a:cubicBezTo>
                    <a:pt x="315067" y="1221502"/>
                    <a:pt x="313330" y="1232626"/>
                    <a:pt x="310891" y="1243601"/>
                  </a:cubicBezTo>
                  <a:cubicBezTo>
                    <a:pt x="308919" y="1252476"/>
                    <a:pt x="306060" y="1261146"/>
                    <a:pt x="304277" y="1270061"/>
                  </a:cubicBezTo>
                  <a:cubicBezTo>
                    <a:pt x="297766" y="1302618"/>
                    <a:pt x="287398" y="1384567"/>
                    <a:pt x="284433" y="1402359"/>
                  </a:cubicBezTo>
                  <a:cubicBezTo>
                    <a:pt x="282228" y="1415589"/>
                    <a:pt x="279857" y="1428792"/>
                    <a:pt x="277818" y="1442049"/>
                  </a:cubicBezTo>
                  <a:cubicBezTo>
                    <a:pt x="273078" y="1472860"/>
                    <a:pt x="266970" y="1527513"/>
                    <a:pt x="257974" y="1554502"/>
                  </a:cubicBezTo>
                  <a:lnTo>
                    <a:pt x="251359" y="1574347"/>
                  </a:lnTo>
                  <a:cubicBezTo>
                    <a:pt x="253564" y="1605216"/>
                    <a:pt x="252596" y="1636478"/>
                    <a:pt x="257974" y="1666955"/>
                  </a:cubicBezTo>
                  <a:cubicBezTo>
                    <a:pt x="260413" y="1680779"/>
                    <a:pt x="279787" y="1695025"/>
                    <a:pt x="291047" y="1700030"/>
                  </a:cubicBezTo>
                  <a:cubicBezTo>
                    <a:pt x="303790" y="1705694"/>
                    <a:pt x="317506" y="1708850"/>
                    <a:pt x="330736" y="1713260"/>
                  </a:cubicBezTo>
                  <a:lnTo>
                    <a:pt x="370424" y="1726489"/>
                  </a:lnTo>
                  <a:cubicBezTo>
                    <a:pt x="377039" y="1728694"/>
                    <a:pt x="384032" y="1729986"/>
                    <a:pt x="390268" y="1733104"/>
                  </a:cubicBezTo>
                  <a:cubicBezTo>
                    <a:pt x="399088" y="1737514"/>
                    <a:pt x="408166" y="1741442"/>
                    <a:pt x="416727" y="1746334"/>
                  </a:cubicBezTo>
                  <a:cubicBezTo>
                    <a:pt x="449944" y="1765316"/>
                    <a:pt x="423050" y="1755659"/>
                    <a:pt x="463030" y="1772794"/>
                  </a:cubicBezTo>
                  <a:cubicBezTo>
                    <a:pt x="469439" y="1775541"/>
                    <a:pt x="476259" y="1777204"/>
                    <a:pt x="482874" y="1779409"/>
                  </a:cubicBezTo>
                  <a:cubicBezTo>
                    <a:pt x="520493" y="1817028"/>
                    <a:pt x="484270" y="1786721"/>
                    <a:pt x="522562" y="1805868"/>
                  </a:cubicBezTo>
                  <a:cubicBezTo>
                    <a:pt x="573853" y="1831515"/>
                    <a:pt x="512372" y="1809086"/>
                    <a:pt x="562250" y="1825713"/>
                  </a:cubicBezTo>
                  <a:cubicBezTo>
                    <a:pt x="576116" y="1867310"/>
                    <a:pt x="571072" y="1843340"/>
                    <a:pt x="562250" y="1918322"/>
                  </a:cubicBezTo>
                  <a:cubicBezTo>
                    <a:pt x="554162" y="1987071"/>
                    <a:pt x="560046" y="1933755"/>
                    <a:pt x="549021" y="1977856"/>
                  </a:cubicBezTo>
                  <a:cubicBezTo>
                    <a:pt x="546294" y="1988763"/>
                    <a:pt x="544611" y="1999905"/>
                    <a:pt x="542406" y="2010930"/>
                  </a:cubicBezTo>
                  <a:cubicBezTo>
                    <a:pt x="544611" y="2028570"/>
                    <a:pt x="541801" y="2047604"/>
                    <a:pt x="549021" y="2063849"/>
                  </a:cubicBezTo>
                  <a:cubicBezTo>
                    <a:pt x="551853" y="2070221"/>
                    <a:pt x="562161" y="2068548"/>
                    <a:pt x="568865" y="2070464"/>
                  </a:cubicBezTo>
                  <a:cubicBezTo>
                    <a:pt x="584227" y="2074853"/>
                    <a:pt x="613622" y="2081421"/>
                    <a:pt x="628397" y="2083694"/>
                  </a:cubicBezTo>
                  <a:cubicBezTo>
                    <a:pt x="645967" y="2086397"/>
                    <a:pt x="663676" y="2088104"/>
                    <a:pt x="681315" y="2090309"/>
                  </a:cubicBezTo>
                  <a:cubicBezTo>
                    <a:pt x="696749" y="2088104"/>
                    <a:pt x="714465" y="2092065"/>
                    <a:pt x="727618" y="2083694"/>
                  </a:cubicBezTo>
                  <a:cubicBezTo>
                    <a:pt x="741032" y="2075158"/>
                    <a:pt x="754077" y="2044005"/>
                    <a:pt x="754077" y="2044005"/>
                  </a:cubicBezTo>
                  <a:cubicBezTo>
                    <a:pt x="770700" y="1994128"/>
                    <a:pt x="748277" y="2055604"/>
                    <a:pt x="773921" y="2004315"/>
                  </a:cubicBezTo>
                  <a:cubicBezTo>
                    <a:pt x="777039" y="1998079"/>
                    <a:pt x="776948" y="1990450"/>
                    <a:pt x="780535" y="1984471"/>
                  </a:cubicBezTo>
                  <a:cubicBezTo>
                    <a:pt x="804101" y="1945193"/>
                    <a:pt x="784295" y="2002469"/>
                    <a:pt x="806994" y="1951396"/>
                  </a:cubicBezTo>
                  <a:cubicBezTo>
                    <a:pt x="812658" y="1938653"/>
                    <a:pt x="815814" y="1924937"/>
                    <a:pt x="820224" y="1911707"/>
                  </a:cubicBezTo>
                  <a:lnTo>
                    <a:pt x="826838" y="1891862"/>
                  </a:lnTo>
                  <a:cubicBezTo>
                    <a:pt x="829043" y="1885247"/>
                    <a:pt x="831762" y="1878782"/>
                    <a:pt x="833453" y="1872017"/>
                  </a:cubicBezTo>
                  <a:lnTo>
                    <a:pt x="840068" y="1845558"/>
                  </a:lnTo>
                  <a:cubicBezTo>
                    <a:pt x="842273" y="1823508"/>
                    <a:pt x="846682" y="1801569"/>
                    <a:pt x="846682" y="1779409"/>
                  </a:cubicBezTo>
                  <a:cubicBezTo>
                    <a:pt x="846682" y="1752858"/>
                    <a:pt x="843577" y="1726348"/>
                    <a:pt x="840068" y="1700030"/>
                  </a:cubicBezTo>
                  <a:cubicBezTo>
                    <a:pt x="839147" y="1693118"/>
                    <a:pt x="835144" y="1686950"/>
                    <a:pt x="833453" y="1680185"/>
                  </a:cubicBezTo>
                  <a:cubicBezTo>
                    <a:pt x="830726" y="1669278"/>
                    <a:pt x="829043" y="1658136"/>
                    <a:pt x="826838" y="1647111"/>
                  </a:cubicBezTo>
                  <a:cubicBezTo>
                    <a:pt x="827823" y="1625439"/>
                    <a:pt x="828621" y="1504885"/>
                    <a:pt x="840068" y="1455278"/>
                  </a:cubicBezTo>
                  <a:cubicBezTo>
                    <a:pt x="843204" y="1441690"/>
                    <a:pt x="848887" y="1428819"/>
                    <a:pt x="853297" y="1415589"/>
                  </a:cubicBezTo>
                  <a:cubicBezTo>
                    <a:pt x="855502" y="1408974"/>
                    <a:pt x="856044" y="1401546"/>
                    <a:pt x="859912" y="1395744"/>
                  </a:cubicBezTo>
                  <a:cubicBezTo>
                    <a:pt x="864322" y="1389129"/>
                    <a:pt x="869912" y="1383165"/>
                    <a:pt x="873141" y="1375900"/>
                  </a:cubicBezTo>
                  <a:cubicBezTo>
                    <a:pt x="878805" y="1363156"/>
                    <a:pt x="886371" y="1336210"/>
                    <a:pt x="886371" y="1336210"/>
                  </a:cubicBezTo>
                  <a:cubicBezTo>
                    <a:pt x="898246" y="1264950"/>
                    <a:pt x="900229" y="1270468"/>
                    <a:pt x="886371" y="1164223"/>
                  </a:cubicBezTo>
                  <a:cubicBezTo>
                    <a:pt x="885343" y="1156340"/>
                    <a:pt x="876696" y="1151489"/>
                    <a:pt x="873141" y="1144378"/>
                  </a:cubicBezTo>
                  <a:cubicBezTo>
                    <a:pt x="870023" y="1138141"/>
                    <a:pt x="869644" y="1130770"/>
                    <a:pt x="866526" y="1124533"/>
                  </a:cubicBezTo>
                  <a:cubicBezTo>
                    <a:pt x="840880" y="1073240"/>
                    <a:pt x="863309" y="1134726"/>
                    <a:pt x="846682" y="1084844"/>
                  </a:cubicBezTo>
                  <a:cubicBezTo>
                    <a:pt x="862352" y="1069174"/>
                    <a:pt x="877165" y="1052632"/>
                    <a:pt x="899600" y="1045154"/>
                  </a:cubicBezTo>
                  <a:cubicBezTo>
                    <a:pt x="906215" y="1042949"/>
                    <a:pt x="912638" y="1040052"/>
                    <a:pt x="919444" y="1038540"/>
                  </a:cubicBezTo>
                  <a:cubicBezTo>
                    <a:pt x="946661" y="1032492"/>
                    <a:pt x="965732" y="1032531"/>
                    <a:pt x="992206" y="1025310"/>
                  </a:cubicBezTo>
                  <a:cubicBezTo>
                    <a:pt x="1005660" y="1021641"/>
                    <a:pt x="1020291" y="1019816"/>
                    <a:pt x="1031894" y="1012080"/>
                  </a:cubicBezTo>
                  <a:cubicBezTo>
                    <a:pt x="1056927" y="995390"/>
                    <a:pt x="1046117" y="1004471"/>
                    <a:pt x="1064968" y="985620"/>
                  </a:cubicBezTo>
                  <a:cubicBezTo>
                    <a:pt x="1082827" y="932037"/>
                    <a:pt x="1075374" y="962588"/>
                    <a:pt x="1064968" y="853322"/>
                  </a:cubicBezTo>
                  <a:cubicBezTo>
                    <a:pt x="1062402" y="826374"/>
                    <a:pt x="1060966" y="829476"/>
                    <a:pt x="1045123" y="813633"/>
                  </a:cubicBezTo>
                  <a:cubicBezTo>
                    <a:pt x="1042918" y="807018"/>
                    <a:pt x="1042096" y="799767"/>
                    <a:pt x="1038509" y="793788"/>
                  </a:cubicBezTo>
                  <a:cubicBezTo>
                    <a:pt x="1030205" y="779947"/>
                    <a:pt x="1017024" y="777630"/>
                    <a:pt x="1005435" y="767329"/>
                  </a:cubicBezTo>
                  <a:cubicBezTo>
                    <a:pt x="991451" y="754899"/>
                    <a:pt x="976125" y="743207"/>
                    <a:pt x="965747" y="727639"/>
                  </a:cubicBezTo>
                  <a:cubicBezTo>
                    <a:pt x="961337" y="721024"/>
                    <a:pt x="958139" y="713416"/>
                    <a:pt x="952518" y="707794"/>
                  </a:cubicBezTo>
                  <a:cubicBezTo>
                    <a:pt x="946897" y="702173"/>
                    <a:pt x="938882" y="699531"/>
                    <a:pt x="932674" y="694565"/>
                  </a:cubicBezTo>
                  <a:cubicBezTo>
                    <a:pt x="919208" y="683792"/>
                    <a:pt x="916038" y="676226"/>
                    <a:pt x="906215" y="661490"/>
                  </a:cubicBezTo>
                  <a:cubicBezTo>
                    <a:pt x="910625" y="654875"/>
                    <a:pt x="913823" y="647267"/>
                    <a:pt x="919444" y="641645"/>
                  </a:cubicBezTo>
                  <a:cubicBezTo>
                    <a:pt x="925065" y="636024"/>
                    <a:pt x="934322" y="634624"/>
                    <a:pt x="939288" y="628416"/>
                  </a:cubicBezTo>
                  <a:cubicBezTo>
                    <a:pt x="943644" y="622971"/>
                    <a:pt x="942785" y="614808"/>
                    <a:pt x="945903" y="608571"/>
                  </a:cubicBezTo>
                  <a:cubicBezTo>
                    <a:pt x="949458" y="601460"/>
                    <a:pt x="954722" y="595341"/>
                    <a:pt x="959132" y="588726"/>
                  </a:cubicBezTo>
                  <a:cubicBezTo>
                    <a:pt x="956927" y="540217"/>
                    <a:pt x="956390" y="491603"/>
                    <a:pt x="952518" y="443198"/>
                  </a:cubicBezTo>
                  <a:cubicBezTo>
                    <a:pt x="951962" y="436248"/>
                    <a:pt x="949021" y="429590"/>
                    <a:pt x="945903" y="423354"/>
                  </a:cubicBezTo>
                  <a:cubicBezTo>
                    <a:pt x="942348" y="416243"/>
                    <a:pt x="937640" y="409717"/>
                    <a:pt x="932674" y="403509"/>
                  </a:cubicBezTo>
                  <a:cubicBezTo>
                    <a:pt x="928778" y="398639"/>
                    <a:pt x="923854" y="394689"/>
                    <a:pt x="919444" y="390279"/>
                  </a:cubicBezTo>
                  <a:cubicBezTo>
                    <a:pt x="902817" y="340397"/>
                    <a:pt x="925246" y="401883"/>
                    <a:pt x="899600" y="350590"/>
                  </a:cubicBezTo>
                  <a:cubicBezTo>
                    <a:pt x="896482" y="344353"/>
                    <a:pt x="895190" y="337360"/>
                    <a:pt x="892985" y="330745"/>
                  </a:cubicBezTo>
                  <a:cubicBezTo>
                    <a:pt x="890780" y="284441"/>
                    <a:pt x="891490" y="237905"/>
                    <a:pt x="886371" y="191832"/>
                  </a:cubicBezTo>
                  <a:lnTo>
                    <a:pt x="866526" y="132298"/>
                  </a:lnTo>
                  <a:cubicBezTo>
                    <a:pt x="866524" y="132293"/>
                    <a:pt x="853300" y="92612"/>
                    <a:pt x="853297" y="92608"/>
                  </a:cubicBezTo>
                  <a:cubicBezTo>
                    <a:pt x="843473" y="77872"/>
                    <a:pt x="840304" y="70307"/>
                    <a:pt x="826838" y="59534"/>
                  </a:cubicBezTo>
                  <a:cubicBezTo>
                    <a:pt x="820630" y="54568"/>
                    <a:pt x="813609" y="50714"/>
                    <a:pt x="806994" y="46304"/>
                  </a:cubicBezTo>
                  <a:cubicBezTo>
                    <a:pt x="802584" y="39689"/>
                    <a:pt x="800507" y="30673"/>
                    <a:pt x="793765" y="26459"/>
                  </a:cubicBezTo>
                  <a:cubicBezTo>
                    <a:pt x="781940" y="19068"/>
                    <a:pt x="765680" y="20965"/>
                    <a:pt x="754077" y="13230"/>
                  </a:cubicBezTo>
                  <a:lnTo>
                    <a:pt x="734232" y="0"/>
                  </a:lnTo>
                  <a:lnTo>
                    <a:pt x="608553" y="6615"/>
                  </a:lnTo>
                  <a:close/>
                </a:path>
              </a:pathLst>
            </a:custGeom>
            <a:noFill/>
            <a:ln w="28575"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Title 1"/>
          <p:cNvSpPr>
            <a:spLocks noGrp="1"/>
          </p:cNvSpPr>
          <p:nvPr>
            <p:ph type="title"/>
          </p:nvPr>
        </p:nvSpPr>
        <p:spPr>
          <a:xfrm>
            <a:off x="457200" y="3527"/>
            <a:ext cx="8229600" cy="1143000"/>
          </a:xfrm>
        </p:spPr>
        <p:txBody>
          <a:bodyPr/>
          <a:lstStyle/>
          <a:p>
            <a:r>
              <a:rPr lang="en-US" dirty="0" smtClean="0"/>
              <a:t>Answering Binary Questions</a:t>
            </a:r>
            <a:endParaRPr lang="en-US" dirty="0"/>
          </a:p>
        </p:txBody>
      </p:sp>
      <p:sp>
        <p:nvSpPr>
          <p:cNvPr id="23" name="Rectangle 22"/>
          <p:cNvSpPr/>
          <p:nvPr/>
        </p:nvSpPr>
        <p:spPr>
          <a:xfrm>
            <a:off x="0" y="6203424"/>
            <a:ext cx="9144000" cy="400110"/>
          </a:xfrm>
          <a:prstGeom prst="rect">
            <a:avLst/>
          </a:prstGeom>
          <a:solidFill>
            <a:schemeClr val="bg1"/>
          </a:solidFill>
        </p:spPr>
        <p:txBody>
          <a:bodyPr wrap="square">
            <a:spAutoFit/>
          </a:bodyPr>
          <a:lstStyle/>
          <a:p>
            <a:pPr algn="ctr">
              <a:defRPr/>
            </a:pPr>
            <a:r>
              <a:rPr lang="en-US" sz="2000" dirty="0" smtClean="0">
                <a:solidFill>
                  <a:schemeClr val="bg1">
                    <a:lumMod val="50000"/>
                  </a:schemeClr>
                </a:solidFill>
              </a:rPr>
              <a:t>[Zhang, Goyal, Summers-Stay, Batra, Parikh, CVPR 2016]</a:t>
            </a:r>
          </a:p>
        </p:txBody>
      </p:sp>
      <p:sp>
        <p:nvSpPr>
          <p:cNvPr id="25" name="TextBox 24"/>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26" name="Slide Number Placeholder 4"/>
          <p:cNvSpPr txBox="1">
            <a:spLocks/>
          </p:cNvSpPr>
          <p:nvPr/>
        </p:nvSpPr>
        <p:spPr>
          <a:xfrm>
            <a:off x="7005819" y="6524821"/>
            <a:ext cx="2133600" cy="36512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7134A590-6033-DE48-865B-A0558AEFCBD1}" type="slidenum">
              <a:rPr lang="en-US" smtClean="0"/>
              <a:pPr>
                <a:defRPr/>
              </a:pPr>
              <a:t>149</a:t>
            </a:fld>
            <a:endParaRPr lang="en-US" dirty="0"/>
          </a:p>
        </p:txBody>
      </p:sp>
      <p:sp>
        <p:nvSpPr>
          <p:cNvPr id="24" name="TextBox 23"/>
          <p:cNvSpPr txBox="1"/>
          <p:nvPr/>
        </p:nvSpPr>
        <p:spPr>
          <a:xfrm>
            <a:off x="0" y="6591498"/>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Yash</a:t>
            </a:r>
            <a:r>
              <a:rPr lang="en-US" sz="1200" dirty="0" smtClean="0"/>
              <a:t> Goyal and </a:t>
            </a:r>
            <a:r>
              <a:rPr lang="en-US" sz="1200" dirty="0" err="1" smtClean="0"/>
              <a:t>Peng</a:t>
            </a:r>
            <a:r>
              <a:rPr lang="en-US" sz="1200" dirty="0" smtClean="0"/>
              <a:t> Zhang</a:t>
            </a:r>
            <a:endParaRPr lang="en-US" sz="1200" dirty="0"/>
          </a:p>
        </p:txBody>
      </p:sp>
    </p:spTree>
    <p:extLst>
      <p:ext uri="{BB962C8B-B14F-4D97-AF65-F5344CB8AC3E}">
        <p14:creationId xmlns:p14="http://schemas.microsoft.com/office/powerpoint/2010/main" val="309787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93"/>
            <a:ext cx="9144000" cy="1143000"/>
          </a:xfrm>
        </p:spPr>
        <p:txBody>
          <a:bodyPr>
            <a:normAutofit/>
          </a:bodyPr>
          <a:lstStyle/>
          <a:p>
            <a:r>
              <a:rPr lang="en-US" dirty="0" smtClean="0"/>
              <a:t>Why Words and Pictures?</a:t>
            </a:r>
            <a:endParaRPr lang="en-US" dirty="0"/>
          </a:p>
        </p:txBody>
      </p:sp>
      <p:sp>
        <p:nvSpPr>
          <p:cNvPr id="6" name="Slide Number Placeholder 5"/>
          <p:cNvSpPr>
            <a:spLocks noGrp="1"/>
          </p:cNvSpPr>
          <p:nvPr>
            <p:ph type="sldNum" sz="quarter" idx="12"/>
          </p:nvPr>
        </p:nvSpPr>
        <p:spPr/>
        <p:txBody>
          <a:bodyPr/>
          <a:lstStyle/>
          <a:p>
            <a:fld id="{C8756881-B0E8-F143-BBCC-9E260CA8BD35}" type="slidenum">
              <a:rPr lang="en-US" smtClean="0"/>
              <a:t>15</a:t>
            </a:fld>
            <a:endParaRPr lang="en-US" dirty="0"/>
          </a:p>
        </p:txBody>
      </p:sp>
      <p:sp>
        <p:nvSpPr>
          <p:cNvPr id="7" name="Content Placeholder 2"/>
          <p:cNvSpPr>
            <a:spLocks noGrp="1"/>
          </p:cNvSpPr>
          <p:nvPr>
            <p:ph idx="1"/>
          </p:nvPr>
        </p:nvSpPr>
        <p:spPr>
          <a:xfrm>
            <a:off x="457200" y="1159629"/>
            <a:ext cx="8229600" cy="4525963"/>
          </a:xfrm>
        </p:spPr>
        <p:txBody>
          <a:bodyPr>
            <a:normAutofit/>
          </a:bodyPr>
          <a:lstStyle/>
          <a:p>
            <a:pPr marL="457200" lvl="1" indent="0" algn="ctr">
              <a:buNone/>
            </a:pPr>
            <a:r>
              <a:rPr lang="en-US" sz="4000" dirty="0" smtClean="0"/>
              <a:t>Applications</a:t>
            </a:r>
          </a:p>
          <a:p>
            <a:pPr marL="457200" lvl="1" indent="0" algn="ctr">
              <a:buNone/>
            </a:pPr>
            <a:r>
              <a:rPr lang="en-US" dirty="0" smtClean="0"/>
              <a:t>Aid visually-impaired users</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05925" y="2646439"/>
            <a:ext cx="5490829" cy="3657600"/>
          </a:xfrm>
          <a:prstGeom prst="rect">
            <a:avLst/>
          </a:prstGeom>
        </p:spPr>
      </p:pic>
    </p:spTree>
    <p:extLst>
      <p:ext uri="{BB962C8B-B14F-4D97-AF65-F5344CB8AC3E}">
        <p14:creationId xmlns:p14="http://schemas.microsoft.com/office/powerpoint/2010/main" val="3585718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9" name="Rectangle 8"/>
          <p:cNvSpPr/>
          <p:nvPr/>
        </p:nvSpPr>
        <p:spPr>
          <a:xfrm>
            <a:off x="774627" y="3187337"/>
            <a:ext cx="7402722" cy="118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aphicFrame>
        <p:nvGraphicFramePr>
          <p:cNvPr id="3" name="Table 2"/>
          <p:cNvGraphicFramePr>
            <a:graphicFrameLocks noGrp="1"/>
          </p:cNvGraphicFramePr>
          <p:nvPr>
            <p:extLst>
              <p:ext uri="{D42A27DB-BD31-4B8C-83A1-F6EECF244321}">
                <p14:modId xmlns:p14="http://schemas.microsoft.com/office/powerpoint/2010/main" val="3509892057"/>
              </p:ext>
            </p:extLst>
          </p:nvPr>
        </p:nvGraphicFramePr>
        <p:xfrm>
          <a:off x="457201" y="1724297"/>
          <a:ext cx="8229599" cy="243840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Prior</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68.67</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63.85</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78.90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63.33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State-of-art</a:t>
                      </a:r>
                      <a:r>
                        <a:rPr lang="en-US" sz="2600" baseline="0" dirty="0" smtClean="0"/>
                        <a:t> (holistic)</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78.49</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71.03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i="1" dirty="0" smtClean="0"/>
                        <a:t>Ours</a:t>
                      </a:r>
                      <a:r>
                        <a:rPr lang="en-US" sz="2600" i="0" dirty="0" smtClean="0"/>
                        <a:t> (attention-based</a:t>
                      </a:r>
                      <a:r>
                        <a:rPr lang="en-US" sz="2600" baseline="0" dirty="0" smtClean="0"/>
                        <a:t>)</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79.20</a:t>
                      </a:r>
                      <a:endParaRPr lang="en-IN" sz="2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1" dirty="0" smtClean="0"/>
                        <a:t>74.65</a:t>
                      </a:r>
                      <a:endParaRPr lang="en-IN" sz="2600" b="1"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Slide Number Placeholder 4"/>
          <p:cNvSpPr txBox="1">
            <a:spLocks/>
          </p:cNvSpPr>
          <p:nvPr/>
        </p:nvSpPr>
        <p:spPr>
          <a:xfrm>
            <a:off x="7005819" y="6524821"/>
            <a:ext cx="2133600" cy="36512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7134A590-6033-DE48-865B-A0558AEFCBD1}" type="slidenum">
              <a:rPr lang="en-US" smtClean="0"/>
              <a:pPr>
                <a:defRPr/>
              </a:pPr>
              <a:t>150</a:t>
            </a:fld>
            <a:endParaRPr lang="en-US" dirty="0"/>
          </a:p>
        </p:txBody>
      </p:sp>
    </p:spTree>
    <p:extLst>
      <p:ext uri="{BB962C8B-B14F-4D97-AF65-F5344CB8AC3E}">
        <p14:creationId xmlns:p14="http://schemas.microsoft.com/office/powerpoint/2010/main" val="2691685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Classifying a pair of complementary scenes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753553693"/>
              </p:ext>
            </p:extLst>
          </p:nvPr>
        </p:nvGraphicFramePr>
        <p:xfrm>
          <a:off x="457201" y="1724297"/>
          <a:ext cx="8229599" cy="2438400"/>
        </p:xfrm>
        <a:graphic>
          <a:graphicData uri="http://schemas.openxmlformats.org/drawingml/2006/table">
            <a:tbl>
              <a:tblPr firstRow="1" bandRow="1">
                <a:tableStyleId>{5940675A-B579-460E-94D1-54222C63F5DA}</a:tableStyleId>
              </a:tblPr>
              <a:tblGrid>
                <a:gridCol w="4492190"/>
                <a:gridCol w="1891219"/>
                <a:gridCol w="1846190"/>
              </a:tblGrid>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600" dirty="0" smtClean="0"/>
                        <a:t>Training set</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tr>
              <a:tr h="370840">
                <a:tc>
                  <a:txBody>
                    <a:bodyPr/>
                    <a:lstStyle/>
                    <a:p>
                      <a:pPr algn="ctr"/>
                      <a:endParaRPr lang="en-IN" sz="26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Unbalanced</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Balanced</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Blind (no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0</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Holistic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03.20</a:t>
                      </a:r>
                      <a:endParaRPr lang="en-IN" sz="2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dirty="0" smtClean="0"/>
                        <a:t>23.13</a:t>
                      </a:r>
                      <a:endParaRPr lang="en-IN" sz="260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l"/>
                      <a:r>
                        <a:rPr lang="en-US" sz="2600" dirty="0" smtClean="0"/>
                        <a:t>Attention-based</a:t>
                      </a:r>
                      <a:r>
                        <a:rPr lang="en-US" sz="2600" baseline="0" dirty="0" smtClean="0"/>
                        <a:t> image features</a:t>
                      </a:r>
                      <a:endParaRPr lang="en-IN" sz="2600" dirty="0"/>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0" dirty="0" smtClean="0"/>
                        <a:t>09.84</a:t>
                      </a:r>
                      <a:endParaRPr lang="en-IN" sz="26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600" b="0" dirty="0" smtClean="0"/>
                        <a:t>34.73</a:t>
                      </a:r>
                      <a:endParaRPr lang="en-IN" sz="2600" b="0" dirty="0"/>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Rectangle 3"/>
          <p:cNvSpPr/>
          <p:nvPr/>
        </p:nvSpPr>
        <p:spPr>
          <a:xfrm>
            <a:off x="5701358" y="2804719"/>
            <a:ext cx="396847"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546968" y="2817949"/>
            <a:ext cx="396847"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430455" y="3287863"/>
            <a:ext cx="892629"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299073" y="3307964"/>
            <a:ext cx="892629"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430455" y="3784750"/>
            <a:ext cx="892629"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299073" y="3772033"/>
            <a:ext cx="892629" cy="29105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4"/>
          <p:cNvSpPr txBox="1">
            <a:spLocks/>
          </p:cNvSpPr>
          <p:nvPr/>
        </p:nvSpPr>
        <p:spPr>
          <a:xfrm>
            <a:off x="7005819" y="6524821"/>
            <a:ext cx="2133600" cy="365124"/>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7134A590-6033-DE48-865B-A0558AEFCBD1}" type="slidenum">
              <a:rPr lang="en-US" smtClean="0"/>
              <a:pPr>
                <a:defRPr/>
              </a:pPr>
              <a:t>151</a:t>
            </a:fld>
            <a:endParaRPr lang="en-US" dirty="0"/>
          </a:p>
        </p:txBody>
      </p:sp>
    </p:spTree>
    <p:extLst>
      <p:ext uri="{BB962C8B-B14F-4D97-AF65-F5344CB8AC3E}">
        <p14:creationId xmlns:p14="http://schemas.microsoft.com/office/powerpoint/2010/main" val="11108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955305"/>
            <a:ext cx="9144000" cy="5215493"/>
          </a:xfrm>
          <a:prstGeom prst="rect">
            <a:avLst/>
          </a:prstGeom>
        </p:spPr>
      </p:pic>
      <p:sp>
        <p:nvSpPr>
          <p:cNvPr id="4" name="Slide Number Placeholder 3"/>
          <p:cNvSpPr>
            <a:spLocks noGrp="1"/>
          </p:cNvSpPr>
          <p:nvPr>
            <p:ph type="sldNum" sz="quarter" idx="12"/>
          </p:nvPr>
        </p:nvSpPr>
        <p:spPr/>
        <p:txBody>
          <a:bodyPr/>
          <a:lstStyle/>
          <a:p>
            <a:fld id="{9A0204A8-AFB4-894B-B7A1-210E55B1E886}" type="slidenum">
              <a:rPr lang="en-US" smtClean="0"/>
              <a:t>152</a:t>
            </a:fld>
            <a:endParaRPr lang="en-US" dirty="0"/>
          </a:p>
        </p:txBody>
      </p:sp>
      <p:sp>
        <p:nvSpPr>
          <p:cNvPr id="5" name="Title 1"/>
          <p:cNvSpPr>
            <a:spLocks noGrp="1"/>
          </p:cNvSpPr>
          <p:nvPr>
            <p:ph type="title"/>
          </p:nvPr>
        </p:nvSpPr>
        <p:spPr>
          <a:xfrm>
            <a:off x="457200" y="3527"/>
            <a:ext cx="8229600" cy="1143000"/>
          </a:xfrm>
        </p:spPr>
        <p:txBody>
          <a:bodyPr/>
          <a:lstStyle/>
          <a:p>
            <a:r>
              <a:rPr lang="en-US" dirty="0" smtClean="0"/>
              <a:t>Balancing the VQA dataset</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57569" y="1943760"/>
            <a:ext cx="1154799" cy="1321659"/>
          </a:xfrm>
          <a:prstGeom prst="rect">
            <a:avLst/>
          </a:prstGeom>
        </p:spPr>
      </p:pic>
    </p:spTree>
    <p:extLst>
      <p:ext uri="{BB962C8B-B14F-4D97-AF65-F5344CB8AC3E}">
        <p14:creationId xmlns:p14="http://schemas.microsoft.com/office/powerpoint/2010/main" val="208240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153</a:t>
            </a:fld>
            <a:endParaRPr lang="en-US" dirty="0"/>
          </a:p>
        </p:txBody>
      </p:sp>
      <p:pic>
        <p:nvPicPr>
          <p:cNvPr id="27650" name="Picture 2" descr="https://photos-3.dropbox.com/t/2/AABhmK-QrVBf4mEEivaIpAjOgnQC5rN9y9C8Yru_E1SDRQ/12/289844379/png/32x32/3/1480489200/0/2/ex_1.png/EO30lJgCGOb1ASACKAI/Yb0h_jm2Rvjns3aYZir7fCMl99rsz2_joW6uh_LnCG0?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3529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457200" y="3527"/>
            <a:ext cx="8229600" cy="1143000"/>
          </a:xfrm>
        </p:spPr>
        <p:txBody>
          <a:bodyPr/>
          <a:lstStyle/>
          <a:p>
            <a:r>
              <a:rPr lang="en-US" dirty="0" smtClean="0"/>
              <a:t>Balancing the VQA dataset</a:t>
            </a:r>
            <a:endParaRPr lang="en-US" dirty="0"/>
          </a:p>
        </p:txBody>
      </p:sp>
    </p:spTree>
    <p:extLst>
      <p:ext uri="{BB962C8B-B14F-4D97-AF65-F5344CB8AC3E}">
        <p14:creationId xmlns:p14="http://schemas.microsoft.com/office/powerpoint/2010/main" val="141834368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154</a:t>
            </a:fld>
            <a:endParaRPr lang="en-US" dirty="0"/>
          </a:p>
        </p:txBody>
      </p:sp>
      <p:pic>
        <p:nvPicPr>
          <p:cNvPr id="29698" name="Picture 2" descr="https://photos-5.dropbox.com/t/2/AAB18valDLIUs0xRtmi8AlkN4oOcnw7YbLlII4TqJunzNQ/12/289844379/png/32x32/3/1480489200/0/2/ex_2.png/EO30lJgCGOb1ASACKAI/lpwEAvt_O5Qu9i8tZZPRThvfdl_1Z-3ccQLu9YuQyWM?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3719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smtClean="0"/>
              <a:t>Balancing the VQA dataset</a:t>
            </a:r>
            <a:endParaRPr lang="en-US" dirty="0"/>
          </a:p>
        </p:txBody>
      </p:sp>
    </p:spTree>
    <p:extLst>
      <p:ext uri="{BB962C8B-B14F-4D97-AF65-F5344CB8AC3E}">
        <p14:creationId xmlns:p14="http://schemas.microsoft.com/office/powerpoint/2010/main" val="103388251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155</a:t>
            </a:fld>
            <a:endParaRPr lang="en-US" dirty="0"/>
          </a:p>
        </p:txBody>
      </p:sp>
      <p:pic>
        <p:nvPicPr>
          <p:cNvPr id="30722" name="Picture 2" descr="https://photos-2.dropbox.com/t/2/AAAXf6_SdMZQvS4hKIu5CtaiPocMQxt-GnoQXJ4HUV5SLQ/12/289844379/png/32x32/3/1480489200/0/2/ex_5.png/EO30lJgCGOb1ASACKAI/S55Lgh1Go8afVaPtc_ABdUq32lcxnYV2-r5HVnXrzLg?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36245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smtClean="0"/>
              <a:t>Balancing the VQA dataset</a:t>
            </a:r>
            <a:endParaRPr lang="en-US" dirty="0"/>
          </a:p>
        </p:txBody>
      </p:sp>
    </p:spTree>
    <p:extLst>
      <p:ext uri="{BB962C8B-B14F-4D97-AF65-F5344CB8AC3E}">
        <p14:creationId xmlns:p14="http://schemas.microsoft.com/office/powerpoint/2010/main" val="117325853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156</a:t>
            </a:fld>
            <a:endParaRPr lang="en-US" dirty="0"/>
          </a:p>
        </p:txBody>
      </p:sp>
      <p:pic>
        <p:nvPicPr>
          <p:cNvPr id="31746" name="Picture 2" descr="https://photos-3.dropbox.com/t/2/AAB1Dw1VoePF8G27SmAg9QTzXOfDb8MsbA6DxXkUzRDFZQ/12/289844379/png/32x32/3/1480489200/0/2/ex_9.png/EO30lJgCGOb1ASACKAI/ewPunnhgdhDqmnwN8IQmFh1dgrHTg4JE4TbwvRMwcEA?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12432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smtClean="0"/>
              <a:t>Balancing the VQA dataset</a:t>
            </a:r>
            <a:endParaRPr lang="en-US" dirty="0"/>
          </a:p>
        </p:txBody>
      </p:sp>
    </p:spTree>
    <p:extLst>
      <p:ext uri="{BB962C8B-B14F-4D97-AF65-F5344CB8AC3E}">
        <p14:creationId xmlns:p14="http://schemas.microsoft.com/office/powerpoint/2010/main" val="76135099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157</a:t>
            </a:fld>
            <a:endParaRPr lang="en-US" dirty="0"/>
          </a:p>
        </p:txBody>
      </p:sp>
      <p:pic>
        <p:nvPicPr>
          <p:cNvPr id="32770" name="Picture 2" descr="https://photos-5.dropbox.com/t/2/AADF-8i1OiRZU6p6v_5J5fWACH-I9SRvw9_mM4DijRHmAQ/12/289844379/png/32x32/3/1480489200/0/2/ex_21.png/EO30lJgCGOb1ASACKAI/viQIDEQ6z9srm6SK0Uje0BfurT9QIFaMjGDGeNZCwLc?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39243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smtClean="0"/>
              <a:t>Balancing the VQA dataset</a:t>
            </a:r>
            <a:endParaRPr lang="en-US" dirty="0"/>
          </a:p>
        </p:txBody>
      </p:sp>
    </p:spTree>
    <p:extLst>
      <p:ext uri="{BB962C8B-B14F-4D97-AF65-F5344CB8AC3E}">
        <p14:creationId xmlns:p14="http://schemas.microsoft.com/office/powerpoint/2010/main" val="131853691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158</a:t>
            </a:fld>
            <a:endParaRPr lang="en-US" dirty="0"/>
          </a:p>
        </p:txBody>
      </p:sp>
      <p:pic>
        <p:nvPicPr>
          <p:cNvPr id="33794" name="Picture 2" descr="https://photos-4.dropbox.com/t/2/AAAgue8joV8z3j1kPQaxeDVNiz7Tr5DIpzqud1nwhsaJ0A/12/289844379/png/32x32/3/1480489200/0/2/ex_24.png/EO30lJgCGOb1ASACKAI/W-RFm5XwM_YO73k4h0SKhFgPi0SyUWbO0qjQbiyYxbY?size_mode=3&amp;dl=0&amp;size=800x60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14400" y="1371600"/>
            <a:ext cx="7620000" cy="433387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3527"/>
            <a:ext cx="8229600" cy="1143000"/>
          </a:xfrm>
        </p:spPr>
        <p:txBody>
          <a:bodyPr/>
          <a:lstStyle/>
          <a:p>
            <a:r>
              <a:rPr lang="en-US" dirty="0" smtClean="0"/>
              <a:t>Balancing the VQA dataset</a:t>
            </a:r>
            <a:endParaRPr lang="en-US" dirty="0"/>
          </a:p>
        </p:txBody>
      </p:sp>
    </p:spTree>
    <p:extLst>
      <p:ext uri="{BB962C8B-B14F-4D97-AF65-F5344CB8AC3E}">
        <p14:creationId xmlns:p14="http://schemas.microsoft.com/office/powerpoint/2010/main" val="76610978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VQA v2.0</a:t>
            </a:r>
            <a:endParaRPr lang="en-US" dirty="0"/>
          </a:p>
        </p:txBody>
      </p:sp>
      <p:sp>
        <p:nvSpPr>
          <p:cNvPr id="3" name="Content Placeholder 2"/>
          <p:cNvSpPr>
            <a:spLocks noGrp="1"/>
          </p:cNvSpPr>
          <p:nvPr>
            <p:ph idx="1"/>
          </p:nvPr>
        </p:nvSpPr>
        <p:spPr/>
        <p:txBody>
          <a:bodyPr/>
          <a:lstStyle/>
          <a:p>
            <a:r>
              <a:rPr lang="en-US" dirty="0" smtClean="0"/>
              <a:t>More balanced than VQA v1.0</a:t>
            </a:r>
          </a:p>
          <a:p>
            <a:pPr lvl="1"/>
            <a:r>
              <a:rPr lang="en-US" dirty="0" smtClean="0"/>
              <a:t>Entropy of answers increases by 56%</a:t>
            </a:r>
          </a:p>
          <a:p>
            <a:endParaRPr lang="en-US" dirty="0"/>
          </a:p>
          <a:p>
            <a:r>
              <a:rPr lang="en-US" dirty="0" smtClean="0"/>
              <a:t>Bigger than </a:t>
            </a:r>
            <a:r>
              <a:rPr lang="en-US" smtClean="0"/>
              <a:t>VQA v1.0</a:t>
            </a:r>
            <a:endParaRPr lang="en-US" dirty="0" smtClean="0"/>
          </a:p>
          <a:p>
            <a:pPr lvl="1"/>
            <a:r>
              <a:rPr lang="en-US" dirty="0" smtClean="0"/>
              <a:t>~1.7 times image-question pairs</a:t>
            </a:r>
          </a:p>
        </p:txBody>
      </p:sp>
      <p:sp>
        <p:nvSpPr>
          <p:cNvPr id="4" name="Slide Number Placeholder 3"/>
          <p:cNvSpPr>
            <a:spLocks noGrp="1"/>
          </p:cNvSpPr>
          <p:nvPr>
            <p:ph type="sldNum" sz="quarter" idx="12"/>
          </p:nvPr>
        </p:nvSpPr>
        <p:spPr/>
        <p:txBody>
          <a:bodyPr/>
          <a:lstStyle/>
          <a:p>
            <a:fld id="{9A0204A8-AFB4-894B-B7A1-210E55B1E886}" type="slidenum">
              <a:rPr lang="en-US" smtClean="0"/>
              <a:t>159</a:t>
            </a:fld>
            <a:endParaRPr lang="en-US" dirty="0"/>
          </a:p>
        </p:txBody>
      </p:sp>
    </p:spTree>
    <p:extLst>
      <p:ext uri="{BB962C8B-B14F-4D97-AF65-F5344CB8AC3E}">
        <p14:creationId xmlns:p14="http://schemas.microsoft.com/office/powerpoint/2010/main" val="175477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93"/>
            <a:ext cx="9144000" cy="1143000"/>
          </a:xfrm>
        </p:spPr>
        <p:txBody>
          <a:bodyPr>
            <a:normAutofit/>
          </a:bodyPr>
          <a:lstStyle/>
          <a:p>
            <a:r>
              <a:rPr lang="en-US" dirty="0" smtClean="0"/>
              <a:t>Why Words and Pictures? 1</a:t>
            </a:r>
            <a:endParaRPr lang="en-US" dirty="0"/>
          </a:p>
        </p:txBody>
      </p:sp>
      <p:sp>
        <p:nvSpPr>
          <p:cNvPr id="6" name="Slide Number Placeholder 5"/>
          <p:cNvSpPr>
            <a:spLocks noGrp="1"/>
          </p:cNvSpPr>
          <p:nvPr>
            <p:ph type="sldNum" sz="quarter" idx="12"/>
          </p:nvPr>
        </p:nvSpPr>
        <p:spPr/>
        <p:txBody>
          <a:bodyPr/>
          <a:lstStyle/>
          <a:p>
            <a:fld id="{C8756881-B0E8-F143-BBCC-9E260CA8BD35}" type="slidenum">
              <a:rPr lang="en-US" smtClean="0"/>
              <a:t>16</a:t>
            </a:fld>
            <a:endParaRPr lang="en-US" dirty="0"/>
          </a:p>
        </p:txBody>
      </p:sp>
      <p:sp>
        <p:nvSpPr>
          <p:cNvPr id="7" name="Content Placeholder 2"/>
          <p:cNvSpPr>
            <a:spLocks noGrp="1"/>
          </p:cNvSpPr>
          <p:nvPr>
            <p:ph idx="1"/>
          </p:nvPr>
        </p:nvSpPr>
        <p:spPr>
          <a:xfrm>
            <a:off x="457200" y="1159629"/>
            <a:ext cx="8229600" cy="4525963"/>
          </a:xfrm>
        </p:spPr>
        <p:txBody>
          <a:bodyPr>
            <a:normAutofit/>
          </a:bodyPr>
          <a:lstStyle/>
          <a:p>
            <a:pPr marL="457200" lvl="1" indent="0" algn="ctr">
              <a:buNone/>
            </a:pPr>
            <a:r>
              <a:rPr lang="en-US" sz="4000" dirty="0" smtClean="0"/>
              <a:t>Applications</a:t>
            </a:r>
          </a:p>
          <a:p>
            <a:pPr marL="457200" lvl="1" indent="0" algn="ctr">
              <a:buNone/>
            </a:pPr>
            <a:r>
              <a:rPr lang="en-US" dirty="0" smtClean="0"/>
              <a:t>Aid visually-impaired users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92342" y="2416785"/>
            <a:ext cx="4625830" cy="4245529"/>
          </a:xfrm>
          <a:prstGeom prst="rect">
            <a:avLst/>
          </a:prstGeom>
        </p:spPr>
      </p:pic>
    </p:spTree>
    <p:extLst>
      <p:ext uri="{BB962C8B-B14F-4D97-AF65-F5344CB8AC3E}">
        <p14:creationId xmlns:p14="http://schemas.microsoft.com/office/powerpoint/2010/main" val="686344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 SOTA VQA models</a:t>
            </a:r>
            <a:endParaRPr lang="en-US" dirty="0"/>
          </a:p>
        </p:txBody>
      </p:sp>
      <p:sp>
        <p:nvSpPr>
          <p:cNvPr id="3" name="Content Placeholder 2"/>
          <p:cNvSpPr>
            <a:spLocks noGrp="1"/>
          </p:cNvSpPr>
          <p:nvPr>
            <p:ph idx="1"/>
          </p:nvPr>
        </p:nvSpPr>
        <p:spPr/>
        <p:txBody>
          <a:bodyPr>
            <a:normAutofit/>
          </a:bodyPr>
          <a:lstStyle/>
          <a:p>
            <a:r>
              <a:rPr lang="en-US" dirty="0" smtClean="0"/>
              <a:t>SOTA VQA models</a:t>
            </a:r>
          </a:p>
          <a:p>
            <a:pPr lvl="1"/>
            <a:r>
              <a:rPr lang="en-US" dirty="0" smtClean="0"/>
              <a:t>Drop in performance by 7-8%</a:t>
            </a:r>
          </a:p>
          <a:p>
            <a:pPr lvl="1"/>
            <a:r>
              <a:rPr lang="en-US" dirty="0" smtClean="0"/>
              <a:t>Gain 1-2% back when re-trained on balanced dataset</a:t>
            </a:r>
          </a:p>
          <a:p>
            <a:r>
              <a:rPr lang="en-US" dirty="0" smtClean="0"/>
              <a:t>By answer types</a:t>
            </a:r>
          </a:p>
          <a:p>
            <a:pPr lvl="1"/>
            <a:r>
              <a:rPr lang="en-US" dirty="0" smtClean="0"/>
              <a:t>Biggest drop in performance in yes/no (10-12%)</a:t>
            </a:r>
          </a:p>
          <a:p>
            <a:pPr lvl="1"/>
            <a:r>
              <a:rPr lang="en-US" dirty="0" smtClean="0"/>
              <a:t>Biggest improvement gained by re-training in yes/no (3-4%) and number (2-3%)</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160</a:t>
            </a:fld>
            <a:endParaRPr lang="en-US" dirty="0"/>
          </a:p>
        </p:txBody>
      </p:sp>
    </p:spTree>
    <p:extLst>
      <p:ext uri="{BB962C8B-B14F-4D97-AF65-F5344CB8AC3E}">
        <p14:creationId xmlns:p14="http://schemas.microsoft.com/office/powerpoint/2010/main" val="169959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Explanations</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161</a:t>
            </a:fld>
            <a:endParaRPr lang="en-US" dirty="0"/>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50671" y="2021249"/>
            <a:ext cx="5593278" cy="2815501"/>
          </a:xfrm>
          <a:prstGeom prst="rect">
            <a:avLst/>
          </a:prstGeom>
        </p:spPr>
      </p:pic>
      <p:sp>
        <p:nvSpPr>
          <p:cNvPr id="6" name="Rectangle 5"/>
          <p:cNvSpPr/>
          <p:nvPr/>
        </p:nvSpPr>
        <p:spPr>
          <a:xfrm>
            <a:off x="5403027" y="2021249"/>
            <a:ext cx="1840922" cy="139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5403027" y="3428999"/>
            <a:ext cx="1840922" cy="139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762253" y="4277086"/>
            <a:ext cx="1154132" cy="3186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05894" y="2982901"/>
            <a:ext cx="1154132" cy="2709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50670" y="3464626"/>
            <a:ext cx="1955223" cy="13632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526849" y="3630881"/>
            <a:ext cx="1955223" cy="7508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248892" y="1546524"/>
            <a:ext cx="2078182" cy="369332"/>
          </a:xfrm>
          <a:prstGeom prst="rect">
            <a:avLst/>
          </a:prstGeom>
          <a:noFill/>
        </p:spPr>
        <p:txBody>
          <a:bodyPr wrap="square" rtlCol="0">
            <a:spAutoFit/>
          </a:bodyPr>
          <a:lstStyle/>
          <a:p>
            <a:pPr algn="ctr"/>
            <a:r>
              <a:rPr lang="en-US" b="1" dirty="0" smtClean="0"/>
              <a:t>Counter-example</a:t>
            </a:r>
            <a:endParaRPr lang="en-US" b="1" dirty="0"/>
          </a:p>
        </p:txBody>
      </p:sp>
    </p:spTree>
    <p:extLst>
      <p:ext uri="{BB962C8B-B14F-4D97-AF65-F5344CB8AC3E}">
        <p14:creationId xmlns:p14="http://schemas.microsoft.com/office/powerpoint/2010/main" val="18292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ctrTitle"/>
          </p:nvPr>
        </p:nvSpPr>
        <p:spPr>
          <a:xfrm>
            <a:off x="0" y="0"/>
            <a:ext cx="9144000" cy="2187391"/>
          </a:xfrm>
        </p:spPr>
        <p:txBody>
          <a:bodyPr>
            <a:noAutofit/>
          </a:bodyPr>
          <a:lstStyle/>
          <a:p>
            <a:r>
              <a:rPr lang="en-US" sz="3600" dirty="0" smtClean="0"/>
              <a:t>Making the V in VQA Matter:</a:t>
            </a:r>
            <a:br>
              <a:rPr lang="en-US" sz="3600" dirty="0" smtClean="0"/>
            </a:br>
            <a:r>
              <a:rPr lang="en-US" sz="3600" dirty="0" smtClean="0"/>
              <a:t>Elevating the Role of Image Understanding in Visual Question Answering (</a:t>
            </a:r>
            <a:r>
              <a:rPr lang="en-US" sz="3600" dirty="0" err="1" smtClean="0"/>
              <a:t>arXiv</a:t>
            </a:r>
            <a:r>
              <a:rPr lang="en-US" sz="3600" dirty="0" smtClean="0"/>
              <a:t>)</a:t>
            </a:r>
            <a:endParaRPr lang="en-US" sz="3600" dirty="0"/>
          </a:p>
        </p:txBody>
      </p:sp>
      <p:sp>
        <p:nvSpPr>
          <p:cNvPr id="2" name="Slide Number Placeholder 1"/>
          <p:cNvSpPr>
            <a:spLocks noGrp="1"/>
          </p:cNvSpPr>
          <p:nvPr>
            <p:ph type="sldNum" sz="quarter" idx="12"/>
          </p:nvPr>
        </p:nvSpPr>
        <p:spPr/>
        <p:txBody>
          <a:bodyPr/>
          <a:lstStyle/>
          <a:p>
            <a:fld id="{C8756881-B0E8-F143-BBCC-9E260CA8BD35}" type="slidenum">
              <a:rPr lang="en-US" smtClean="0"/>
              <a:t>162</a:t>
            </a:fld>
            <a:endParaRPr lang="en-US" dirty="0"/>
          </a:p>
        </p:txBody>
      </p:sp>
      <p:sp>
        <p:nvSpPr>
          <p:cNvPr id="6" name="TextBox 5"/>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itle 6"/>
          <p:cNvSpPr txBox="1">
            <a:spLocks/>
          </p:cNvSpPr>
          <p:nvPr/>
        </p:nvSpPr>
        <p:spPr>
          <a:xfrm>
            <a:off x="1010330" y="2503720"/>
            <a:ext cx="8901396" cy="1470024"/>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b="1" dirty="0"/>
          </a:p>
        </p:txBody>
      </p:sp>
      <p:grpSp>
        <p:nvGrpSpPr>
          <p:cNvPr id="8" name="Group 7"/>
          <p:cNvGrpSpPr/>
          <p:nvPr/>
        </p:nvGrpSpPr>
        <p:grpSpPr>
          <a:xfrm>
            <a:off x="330928" y="2187391"/>
            <a:ext cx="8911291" cy="2173323"/>
            <a:chOff x="512356" y="2481484"/>
            <a:chExt cx="8911291" cy="2173323"/>
          </a:xfrm>
        </p:grpSpPr>
        <p:sp>
          <p:nvSpPr>
            <p:cNvPr id="11" name="TextBox 10"/>
            <p:cNvSpPr txBox="1"/>
            <p:nvPr/>
          </p:nvSpPr>
          <p:spPr>
            <a:xfrm>
              <a:off x="512356" y="4008475"/>
              <a:ext cx="1559269" cy="646331"/>
            </a:xfrm>
            <a:prstGeom prst="rect">
              <a:avLst/>
            </a:prstGeom>
            <a:noFill/>
          </p:spPr>
          <p:txBody>
            <a:bodyPr wrap="square" rtlCol="0">
              <a:spAutoFit/>
            </a:bodyPr>
            <a:lstStyle/>
            <a:p>
              <a:pPr algn="ctr"/>
              <a:r>
                <a:rPr lang="en-US" dirty="0" err="1" smtClean="0"/>
                <a:t>Yash</a:t>
              </a:r>
              <a:r>
                <a:rPr lang="en-US" dirty="0" smtClean="0"/>
                <a:t> Goyal</a:t>
              </a:r>
              <a:br>
                <a:rPr lang="en-US" dirty="0" smtClean="0"/>
              </a:br>
              <a:r>
                <a:rPr lang="en-US" dirty="0" smtClean="0"/>
                <a:t>Virginia Tech</a:t>
              </a:r>
              <a:endParaRPr lang="en-US"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6191" y="2503720"/>
              <a:ext cx="1371600" cy="13716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75908" y="2491981"/>
              <a:ext cx="1028700" cy="1371600"/>
            </a:xfrm>
            <a:prstGeom prst="rect">
              <a:avLst/>
            </a:prstGeom>
          </p:spPr>
        </p:pic>
        <p:sp>
          <p:nvSpPr>
            <p:cNvPr id="14" name="TextBox 13"/>
            <p:cNvSpPr txBox="1"/>
            <p:nvPr/>
          </p:nvSpPr>
          <p:spPr>
            <a:xfrm>
              <a:off x="5218658" y="4004119"/>
              <a:ext cx="2743200" cy="646331"/>
            </a:xfrm>
            <a:prstGeom prst="rect">
              <a:avLst/>
            </a:prstGeom>
            <a:noFill/>
          </p:spPr>
          <p:txBody>
            <a:bodyPr wrap="square" rtlCol="0">
              <a:spAutoFit/>
            </a:bodyPr>
            <a:lstStyle/>
            <a:p>
              <a:pPr algn="ctr"/>
              <a:r>
                <a:rPr lang="en-US" dirty="0" smtClean="0"/>
                <a:t>Dhruv Batra</a:t>
              </a:r>
            </a:p>
            <a:p>
              <a:pPr algn="ctr"/>
              <a:r>
                <a:rPr lang="en-US" dirty="0" smtClean="0"/>
                <a:t>Georgia Tech</a:t>
              </a:r>
              <a:endParaRPr lang="en-US" dirty="0"/>
            </a:p>
          </p:txBody>
        </p:sp>
        <p:pic>
          <p:nvPicPr>
            <p:cNvPr id="15" name="Picture 2" descr="https://mlp.ece.vt.edu/img/portfolio/tejas.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81930" y="2503720"/>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233472" y="4008476"/>
              <a:ext cx="1668515" cy="646331"/>
            </a:xfrm>
            <a:prstGeom prst="rect">
              <a:avLst/>
            </a:prstGeom>
            <a:noFill/>
          </p:spPr>
          <p:txBody>
            <a:bodyPr wrap="square" rtlCol="0">
              <a:spAutoFit/>
            </a:bodyPr>
            <a:lstStyle/>
            <a:p>
              <a:pPr algn="ctr"/>
              <a:r>
                <a:rPr lang="en-US" dirty="0" err="1" smtClean="0"/>
                <a:t>Tejas</a:t>
              </a:r>
              <a:r>
                <a:rPr lang="en-US" dirty="0" smtClean="0"/>
                <a:t> </a:t>
              </a:r>
              <a:r>
                <a:rPr lang="en-US" dirty="0" err="1" smtClean="0"/>
                <a:t>Khot</a:t>
              </a:r>
              <a:endParaRPr lang="en-US" dirty="0" smtClean="0"/>
            </a:p>
            <a:p>
              <a:pPr algn="ctr"/>
              <a:r>
                <a:rPr lang="en-US" dirty="0" smtClean="0"/>
                <a:t>Virginia Tech</a:t>
              </a:r>
              <a:endParaRPr lang="en-US" dirty="0"/>
            </a:p>
          </p:txBody>
        </p:sp>
        <p:pic>
          <p:nvPicPr>
            <p:cNvPr id="17" name="Picture 1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66247" y="2481484"/>
              <a:ext cx="1370858" cy="1371600"/>
            </a:xfrm>
            <a:prstGeom prst="rect">
              <a:avLst/>
            </a:prstGeom>
          </p:spPr>
        </p:pic>
        <p:sp>
          <p:nvSpPr>
            <p:cNvPr id="18" name="TextBox 17"/>
            <p:cNvSpPr txBox="1"/>
            <p:nvPr/>
          </p:nvSpPr>
          <p:spPr>
            <a:xfrm>
              <a:off x="6680447" y="4007581"/>
              <a:ext cx="2743200" cy="646331"/>
            </a:xfrm>
            <a:prstGeom prst="rect">
              <a:avLst/>
            </a:prstGeom>
            <a:noFill/>
          </p:spPr>
          <p:txBody>
            <a:bodyPr wrap="square" rtlCol="0">
              <a:spAutoFit/>
            </a:bodyPr>
            <a:lstStyle/>
            <a:p>
              <a:pPr algn="ctr"/>
              <a:r>
                <a:rPr lang="en-US" dirty="0" smtClean="0"/>
                <a:t>Devi Parikh</a:t>
              </a:r>
              <a:br>
                <a:rPr lang="en-US" dirty="0" smtClean="0"/>
              </a:br>
              <a:r>
                <a:rPr lang="en-US" dirty="0" smtClean="0"/>
                <a:t>Georgia Tech</a:t>
              </a:r>
              <a:endParaRPr lang="en-US" dirty="0"/>
            </a:p>
          </p:txBody>
        </p:sp>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57669" y="2481484"/>
              <a:ext cx="1371600" cy="1371600"/>
            </a:xfrm>
            <a:prstGeom prst="rect">
              <a:avLst/>
            </a:prstGeom>
          </p:spPr>
        </p:pic>
        <p:sp>
          <p:nvSpPr>
            <p:cNvPr id="20" name="TextBox 19"/>
            <p:cNvSpPr txBox="1"/>
            <p:nvPr/>
          </p:nvSpPr>
          <p:spPr>
            <a:xfrm>
              <a:off x="3471869" y="4007769"/>
              <a:ext cx="2743200" cy="646331"/>
            </a:xfrm>
            <a:prstGeom prst="rect">
              <a:avLst/>
            </a:prstGeom>
            <a:noFill/>
          </p:spPr>
          <p:txBody>
            <a:bodyPr wrap="square" rtlCol="0">
              <a:spAutoFit/>
            </a:bodyPr>
            <a:lstStyle/>
            <a:p>
              <a:pPr algn="ctr"/>
              <a:r>
                <a:rPr lang="en-US" dirty="0" smtClean="0"/>
                <a:t>Doug Summers-Stay</a:t>
              </a:r>
            </a:p>
            <a:p>
              <a:pPr algn="ctr"/>
              <a:r>
                <a:rPr lang="en-US" dirty="0" smtClean="0"/>
                <a:t>Army Research Lab</a:t>
              </a:r>
              <a:endParaRPr lang="en-US" dirty="0"/>
            </a:p>
          </p:txBody>
        </p:sp>
      </p:grpSp>
      <p:sp>
        <p:nvSpPr>
          <p:cNvPr id="21" name="Title 6"/>
          <p:cNvSpPr txBox="1">
            <a:spLocks/>
          </p:cNvSpPr>
          <p:nvPr/>
        </p:nvSpPr>
        <p:spPr>
          <a:xfrm>
            <a:off x="0" y="4188925"/>
            <a:ext cx="9144000" cy="218739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err="1" smtClean="0"/>
              <a:t>a.k.a</a:t>
            </a:r>
            <a:r>
              <a:rPr lang="en-US" sz="3600" dirty="0" smtClean="0"/>
              <a:t> The VQA v2.0 Dataset</a:t>
            </a:r>
          </a:p>
          <a:p>
            <a:r>
              <a:rPr lang="en-US" sz="3600" dirty="0" smtClean="0"/>
              <a:t>Challenge at CVPR 2017!</a:t>
            </a:r>
            <a:endParaRPr lang="en-US" sz="3600" dirty="0"/>
          </a:p>
        </p:txBody>
      </p:sp>
    </p:spTree>
    <p:extLst>
      <p:ext uri="{BB962C8B-B14F-4D97-AF65-F5344CB8AC3E}">
        <p14:creationId xmlns:p14="http://schemas.microsoft.com/office/powerpoint/2010/main" val="148928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002517" y="2740812"/>
            <a:ext cx="5486403" cy="954097"/>
            <a:chOff x="1142998" y="5132"/>
            <a:chExt cx="5486403" cy="954097"/>
          </a:xfrm>
        </p:grpSpPr>
        <p:sp>
          <p:nvSpPr>
            <p:cNvPr id="32" name="Rounded Rectangle 31"/>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3"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Counting Questions</a:t>
              </a:r>
              <a:endParaRPr lang="en-US" sz="3000" kern="1200" dirty="0"/>
            </a:p>
          </p:txBody>
        </p:sp>
      </p:grpSp>
      <p:grpSp>
        <p:nvGrpSpPr>
          <p:cNvPr id="34" name="Group 33"/>
          <p:cNvGrpSpPr/>
          <p:nvPr/>
        </p:nvGrpSpPr>
        <p:grpSpPr>
          <a:xfrm>
            <a:off x="2002517" y="1709096"/>
            <a:ext cx="5486403" cy="954097"/>
            <a:chOff x="1142998" y="5132"/>
            <a:chExt cx="5486403" cy="954097"/>
          </a:xfrm>
        </p:grpSpPr>
        <p:sp>
          <p:nvSpPr>
            <p:cNvPr id="35" name="Rounded Rectangle 34"/>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6"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Hierarchical Co-Attention Model</a:t>
              </a:r>
              <a:endParaRPr lang="en-US" sz="3000" kern="1200" dirty="0"/>
            </a:p>
          </p:txBody>
        </p:sp>
      </p:grpSp>
      <p:grpSp>
        <p:nvGrpSpPr>
          <p:cNvPr id="37" name="Group 36"/>
          <p:cNvGrpSpPr/>
          <p:nvPr/>
        </p:nvGrpSpPr>
        <p:grpSpPr>
          <a:xfrm>
            <a:off x="2002516" y="4799594"/>
            <a:ext cx="5486403" cy="954097"/>
            <a:chOff x="1142998" y="5132"/>
            <a:chExt cx="5486403" cy="954097"/>
          </a:xfrm>
        </p:grpSpPr>
        <p:sp>
          <p:nvSpPr>
            <p:cNvPr id="38" name="Rounded Rectangle 37"/>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9"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Making VQA human-like</a:t>
              </a:r>
              <a:endParaRPr lang="en-US" sz="3000" kern="1200" dirty="0"/>
            </a:p>
          </p:txBody>
        </p:sp>
      </p:grpSp>
      <p:sp>
        <p:nvSpPr>
          <p:cNvPr id="2" name="Slide Number Placeholder 1"/>
          <p:cNvSpPr>
            <a:spLocks noGrp="1"/>
          </p:cNvSpPr>
          <p:nvPr>
            <p:ph type="sldNum" sz="quarter" idx="12"/>
          </p:nvPr>
        </p:nvSpPr>
        <p:spPr/>
        <p:txBody>
          <a:bodyPr/>
          <a:lstStyle/>
          <a:p>
            <a:fld id="{9A0204A8-AFB4-894B-B7A1-210E55B1E886}" type="slidenum">
              <a:rPr lang="en-US" smtClean="0"/>
              <a:t>163</a:t>
            </a:fld>
            <a:endParaRPr lang="en-US" dirty="0"/>
          </a:p>
        </p:txBody>
      </p:sp>
      <p:grpSp>
        <p:nvGrpSpPr>
          <p:cNvPr id="43" name="Group 42"/>
          <p:cNvGrpSpPr/>
          <p:nvPr/>
        </p:nvGrpSpPr>
        <p:grpSpPr>
          <a:xfrm>
            <a:off x="2002516" y="3772528"/>
            <a:ext cx="5486403" cy="954097"/>
            <a:chOff x="1142998" y="5132"/>
            <a:chExt cx="5486403" cy="954097"/>
          </a:xfrm>
        </p:grpSpPr>
        <p:sp>
          <p:nvSpPr>
            <p:cNvPr id="44" name="Rounded Rectangle 43"/>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5"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VQA as multiple perspectives</a:t>
              </a:r>
              <a:endParaRPr lang="en-US" sz="3000" kern="1200" dirty="0"/>
            </a:p>
          </p:txBody>
        </p:sp>
      </p:grpSp>
      <p:grpSp>
        <p:nvGrpSpPr>
          <p:cNvPr id="46" name="Group 45"/>
          <p:cNvGrpSpPr/>
          <p:nvPr/>
        </p:nvGrpSpPr>
        <p:grpSpPr>
          <a:xfrm>
            <a:off x="2002515" y="681783"/>
            <a:ext cx="5486403" cy="954097"/>
            <a:chOff x="1142998" y="5132"/>
            <a:chExt cx="5486403" cy="954097"/>
          </a:xfrm>
        </p:grpSpPr>
        <p:sp>
          <p:nvSpPr>
            <p:cNvPr id="47" name="Rounded Rectangle 46"/>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8"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Balanced VQA (VQA v2.0)</a:t>
              </a:r>
              <a:endParaRPr lang="en-US" sz="3000" kern="1200" dirty="0"/>
            </a:p>
          </p:txBody>
        </p:sp>
      </p:grpSp>
      <p:sp>
        <p:nvSpPr>
          <p:cNvPr id="23" name="Rectangle 22"/>
          <p:cNvSpPr/>
          <p:nvPr/>
        </p:nvSpPr>
        <p:spPr>
          <a:xfrm>
            <a:off x="791785" y="638571"/>
            <a:ext cx="7701067" cy="2024622"/>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1129716" y="3722854"/>
            <a:ext cx="7701067" cy="225387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95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p:cNvSpPr>
          <p:nvPr/>
        </p:nvSpPr>
        <p:spPr>
          <a:xfrm>
            <a:off x="611560" y="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dirty="0" smtClean="0">
                <a:ln>
                  <a:noFill/>
                </a:ln>
                <a:solidFill>
                  <a:schemeClr val="tx1"/>
                </a:solidFill>
                <a:effectLst/>
                <a:uLnTx/>
                <a:uFillTx/>
                <a:latin typeface="+mj-lt"/>
                <a:ea typeface="+mj-ea"/>
                <a:cs typeface="+mj-cs"/>
              </a:rPr>
              <a:t>Task: Counting</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 name="Picture 1"/>
          <p:cNvPicPr>
            <a:picLocks noChangeAspect="1"/>
          </p:cNvPicPr>
          <p:nvPr/>
        </p:nvPicPr>
        <p:blipFill>
          <a:blip r:embed="rId2"/>
          <a:stretch>
            <a:fillRect/>
          </a:stretch>
        </p:blipFill>
        <p:spPr>
          <a:xfrm>
            <a:off x="285831" y="1308100"/>
            <a:ext cx="6350000" cy="4229100"/>
          </a:xfrm>
          <a:prstGeom prst="rect">
            <a:avLst/>
          </a:prstGeom>
        </p:spPr>
      </p:pic>
      <p:sp>
        <p:nvSpPr>
          <p:cNvPr id="3" name="TextBox 2"/>
          <p:cNvSpPr txBox="1"/>
          <p:nvPr/>
        </p:nvSpPr>
        <p:spPr>
          <a:xfrm>
            <a:off x="6971267" y="1308100"/>
            <a:ext cx="2172733" cy="3416320"/>
          </a:xfrm>
          <a:prstGeom prst="rect">
            <a:avLst/>
          </a:prstGeom>
          <a:noFill/>
        </p:spPr>
        <p:txBody>
          <a:bodyPr wrap="square" rtlCol="0">
            <a:spAutoFit/>
          </a:bodyPr>
          <a:lstStyle/>
          <a:p>
            <a:r>
              <a:rPr lang="en-US" sz="3600" dirty="0" smtClean="0"/>
              <a:t>4 people</a:t>
            </a:r>
          </a:p>
          <a:p>
            <a:r>
              <a:rPr lang="en-US" sz="3600" dirty="0" smtClean="0"/>
              <a:t>9 bats</a:t>
            </a:r>
          </a:p>
          <a:p>
            <a:r>
              <a:rPr lang="en-US" sz="3600" dirty="0" smtClean="0"/>
              <a:t>1 glove</a:t>
            </a:r>
          </a:p>
          <a:p>
            <a:r>
              <a:rPr lang="en-US" sz="3600" dirty="0" smtClean="0"/>
              <a:t>1 car</a:t>
            </a:r>
          </a:p>
          <a:p>
            <a:r>
              <a:rPr lang="en-US" sz="3600" dirty="0" smtClean="0"/>
              <a:t>1 ball</a:t>
            </a:r>
          </a:p>
          <a:p>
            <a:r>
              <a:rPr lang="en-US" sz="3600" dirty="0" smtClean="0"/>
              <a:t>…</a:t>
            </a:r>
            <a:endParaRPr lang="en-US" sz="3600" dirty="0"/>
          </a:p>
        </p:txBody>
      </p:sp>
      <p:sp>
        <p:nvSpPr>
          <p:cNvPr id="73" name="Slide Number Placeholder 1"/>
          <p:cNvSpPr>
            <a:spLocks noGrp="1"/>
          </p:cNvSpPr>
          <p:nvPr>
            <p:ph type="sldNum" sz="quarter" idx="12"/>
          </p:nvPr>
        </p:nvSpPr>
        <p:spPr>
          <a:xfrm>
            <a:off x="7010400" y="6515112"/>
            <a:ext cx="2133600" cy="365124"/>
          </a:xfrm>
        </p:spPr>
        <p:txBody>
          <a:bodyPr/>
          <a:lstStyle/>
          <a:p>
            <a:fld id="{9A0204A8-AFB4-894B-B7A1-210E55B1E886}" type="slidenum">
              <a:rPr lang="en-US" smtClean="0"/>
              <a:t>164</a:t>
            </a:fld>
            <a:endParaRPr lang="en-US" dirty="0"/>
          </a:p>
        </p:txBody>
      </p:sp>
    </p:spTree>
    <p:extLst>
      <p:ext uri="{BB962C8B-B14F-4D97-AF65-F5344CB8AC3E}">
        <p14:creationId xmlns:p14="http://schemas.microsoft.com/office/powerpoint/2010/main" val="408292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p:cNvSpPr txBox="1">
            <a:spLocks/>
          </p:cNvSpPr>
          <p:nvPr/>
        </p:nvSpPr>
        <p:spPr>
          <a:xfrm>
            <a:off x="611560" y="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0" i="0" u="none" strike="noStrike" kern="1200" cap="none" spc="0" normalizeH="0" baseline="0" noProof="0" smtClean="0">
                <a:ln>
                  <a:noFill/>
                </a:ln>
                <a:solidFill>
                  <a:schemeClr val="tx1"/>
                </a:solidFill>
                <a:effectLst/>
                <a:uLnTx/>
                <a:uFillTx/>
                <a:latin typeface="+mj-lt"/>
                <a:ea typeface="+mj-ea"/>
                <a:cs typeface="+mj-cs"/>
              </a:rPr>
              <a:t>Detect</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72" name="Picture 3" descr="D:\CVPR_pres\Det_new\det_0.png"/>
          <p:cNvPicPr>
            <a:picLocks noChangeAspect="1" noChangeArrowheads="1"/>
          </p:cNvPicPr>
          <p:nvPr/>
        </p:nvPicPr>
        <p:blipFill>
          <a:blip r:embed="rId2" cstate="print"/>
          <a:srcRect/>
          <a:stretch>
            <a:fillRect/>
          </a:stretch>
        </p:blipFill>
        <p:spPr bwMode="auto">
          <a:xfrm>
            <a:off x="2123728" y="1052736"/>
            <a:ext cx="4733925" cy="5476875"/>
          </a:xfrm>
          <a:prstGeom prst="rect">
            <a:avLst/>
          </a:prstGeom>
          <a:noFill/>
        </p:spPr>
      </p:pic>
      <p:sp>
        <p:nvSpPr>
          <p:cNvPr id="146" name="Rectangle 145"/>
          <p:cNvSpPr/>
          <p:nvPr/>
        </p:nvSpPr>
        <p:spPr>
          <a:xfrm>
            <a:off x="3491880" y="5517232"/>
            <a:ext cx="2088232"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7" name="Picture 4" descr="D:\CVPR_pres\Det_new\det_4.png"/>
          <p:cNvPicPr>
            <a:picLocks noChangeAspect="1" noChangeArrowheads="1"/>
          </p:cNvPicPr>
          <p:nvPr/>
        </p:nvPicPr>
        <p:blipFill>
          <a:blip r:embed="rId3" cstate="print"/>
          <a:srcRect/>
          <a:stretch>
            <a:fillRect/>
          </a:stretch>
        </p:blipFill>
        <p:spPr bwMode="auto">
          <a:xfrm>
            <a:off x="2123728" y="1052736"/>
            <a:ext cx="4735513" cy="5478463"/>
          </a:xfrm>
          <a:prstGeom prst="rect">
            <a:avLst/>
          </a:prstGeom>
          <a:noFill/>
        </p:spPr>
      </p:pic>
      <p:pic>
        <p:nvPicPr>
          <p:cNvPr id="148" name="Picture 147"/>
          <p:cNvPicPr>
            <a:picLocks noChangeAspect="1" noChangeArrowheads="1"/>
          </p:cNvPicPr>
          <p:nvPr/>
        </p:nvPicPr>
        <p:blipFill>
          <a:blip r:embed="rId4" cstate="print"/>
          <a:srcRect/>
          <a:stretch>
            <a:fillRect/>
          </a:stretch>
        </p:blipFill>
        <p:spPr bwMode="auto">
          <a:xfrm>
            <a:off x="2771800" y="5661248"/>
            <a:ext cx="3486150" cy="990600"/>
          </a:xfrm>
          <a:prstGeom prst="rect">
            <a:avLst/>
          </a:prstGeom>
          <a:noFill/>
          <a:ln w="9525">
            <a:noFill/>
            <a:miter lim="800000"/>
            <a:headEnd/>
            <a:tailEnd/>
          </a:ln>
        </p:spPr>
      </p:pic>
      <p:sp>
        <p:nvSpPr>
          <p:cNvPr id="149" name="Rectangle 148"/>
          <p:cNvSpPr/>
          <p:nvPr/>
        </p:nvSpPr>
        <p:spPr>
          <a:xfrm>
            <a:off x="3419872" y="1700808"/>
            <a:ext cx="3312368" cy="3744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Rectangle 149"/>
          <p:cNvSpPr/>
          <p:nvPr/>
        </p:nvSpPr>
        <p:spPr>
          <a:xfrm>
            <a:off x="2483768" y="2636912"/>
            <a:ext cx="1152128" cy="280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Rectangle 150"/>
          <p:cNvSpPr/>
          <p:nvPr/>
        </p:nvSpPr>
        <p:spPr>
          <a:xfrm>
            <a:off x="3275856" y="5661248"/>
            <a:ext cx="3168352"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151"/>
          <p:cNvSpPr/>
          <p:nvPr/>
        </p:nvSpPr>
        <p:spPr>
          <a:xfrm>
            <a:off x="2771800" y="6237312"/>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0" name="Picture 6" descr="D:\CVPR_pres\Det_new\det_4.png"/>
          <p:cNvPicPr>
            <a:picLocks noChangeAspect="1" noChangeArrowheads="1"/>
          </p:cNvPicPr>
          <p:nvPr/>
        </p:nvPicPr>
        <p:blipFill>
          <a:blip r:embed="rId3" cstate="print"/>
          <a:srcRect/>
          <a:stretch>
            <a:fillRect/>
          </a:stretch>
        </p:blipFill>
        <p:spPr bwMode="auto">
          <a:xfrm>
            <a:off x="2123728" y="1052736"/>
            <a:ext cx="4735513" cy="5478463"/>
          </a:xfrm>
          <a:prstGeom prst="rect">
            <a:avLst/>
          </a:prstGeom>
          <a:noFill/>
        </p:spPr>
      </p:pic>
      <p:pic>
        <p:nvPicPr>
          <p:cNvPr id="161" name="Picture 7"/>
          <p:cNvPicPr>
            <a:picLocks noChangeAspect="1" noChangeArrowheads="1"/>
          </p:cNvPicPr>
          <p:nvPr/>
        </p:nvPicPr>
        <p:blipFill>
          <a:blip r:embed="rId4" cstate="print"/>
          <a:srcRect/>
          <a:stretch>
            <a:fillRect/>
          </a:stretch>
        </p:blipFill>
        <p:spPr bwMode="auto">
          <a:xfrm>
            <a:off x="2771800" y="5661248"/>
            <a:ext cx="3486150" cy="990600"/>
          </a:xfrm>
          <a:prstGeom prst="rect">
            <a:avLst/>
          </a:prstGeom>
          <a:noFill/>
          <a:ln w="9525">
            <a:noFill/>
            <a:miter lim="800000"/>
            <a:headEnd/>
            <a:tailEnd/>
          </a:ln>
        </p:spPr>
      </p:pic>
      <p:sp>
        <p:nvSpPr>
          <p:cNvPr id="162" name="Rectangle 161"/>
          <p:cNvSpPr/>
          <p:nvPr/>
        </p:nvSpPr>
        <p:spPr>
          <a:xfrm>
            <a:off x="2555776" y="2636912"/>
            <a:ext cx="4032448" cy="280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162"/>
          <p:cNvSpPr/>
          <p:nvPr/>
        </p:nvSpPr>
        <p:spPr>
          <a:xfrm>
            <a:off x="3491880" y="1772816"/>
            <a:ext cx="100811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163"/>
          <p:cNvSpPr/>
          <p:nvPr/>
        </p:nvSpPr>
        <p:spPr>
          <a:xfrm>
            <a:off x="5508104" y="1700808"/>
            <a:ext cx="936104"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p:cNvSpPr/>
          <p:nvPr/>
        </p:nvSpPr>
        <p:spPr>
          <a:xfrm>
            <a:off x="4067944" y="5661248"/>
            <a:ext cx="2160240"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165"/>
          <p:cNvSpPr/>
          <p:nvPr/>
        </p:nvSpPr>
        <p:spPr>
          <a:xfrm>
            <a:off x="2771800" y="6165304"/>
            <a:ext cx="129614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7" name="Picture 8" descr="D:\CVPR_pres\Det_new\det_4.png"/>
          <p:cNvPicPr>
            <a:picLocks noChangeAspect="1" noChangeArrowheads="1"/>
          </p:cNvPicPr>
          <p:nvPr/>
        </p:nvPicPr>
        <p:blipFill>
          <a:blip r:embed="rId3" cstate="print"/>
          <a:srcRect/>
          <a:stretch>
            <a:fillRect/>
          </a:stretch>
        </p:blipFill>
        <p:spPr bwMode="auto">
          <a:xfrm>
            <a:off x="2123728" y="1052736"/>
            <a:ext cx="4735513" cy="5478463"/>
          </a:xfrm>
          <a:prstGeom prst="rect">
            <a:avLst/>
          </a:prstGeom>
          <a:noFill/>
        </p:spPr>
      </p:pic>
      <p:pic>
        <p:nvPicPr>
          <p:cNvPr id="168" name="Picture 9"/>
          <p:cNvPicPr>
            <a:picLocks noChangeAspect="1" noChangeArrowheads="1"/>
          </p:cNvPicPr>
          <p:nvPr/>
        </p:nvPicPr>
        <p:blipFill>
          <a:blip r:embed="rId4" cstate="print"/>
          <a:srcRect/>
          <a:stretch>
            <a:fillRect/>
          </a:stretch>
        </p:blipFill>
        <p:spPr bwMode="auto">
          <a:xfrm>
            <a:off x="2771800" y="5661248"/>
            <a:ext cx="3486150" cy="990600"/>
          </a:xfrm>
          <a:prstGeom prst="rect">
            <a:avLst/>
          </a:prstGeom>
          <a:noFill/>
          <a:ln w="9525">
            <a:noFill/>
            <a:miter lim="800000"/>
            <a:headEnd/>
            <a:tailEnd/>
          </a:ln>
        </p:spPr>
      </p:pic>
      <p:sp>
        <p:nvSpPr>
          <p:cNvPr id="169" name="Rectangle 168"/>
          <p:cNvSpPr/>
          <p:nvPr/>
        </p:nvSpPr>
        <p:spPr>
          <a:xfrm>
            <a:off x="2555776" y="3501008"/>
            <a:ext cx="3888432" cy="1944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 name="Rectangle 169"/>
          <p:cNvSpPr/>
          <p:nvPr/>
        </p:nvSpPr>
        <p:spPr>
          <a:xfrm>
            <a:off x="3563888" y="1772816"/>
            <a:ext cx="936104"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 name="Rectangle 170"/>
          <p:cNvSpPr/>
          <p:nvPr/>
        </p:nvSpPr>
        <p:spPr>
          <a:xfrm>
            <a:off x="5508104" y="1700808"/>
            <a:ext cx="1080120"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Rectangle 171"/>
          <p:cNvSpPr/>
          <p:nvPr/>
        </p:nvSpPr>
        <p:spPr>
          <a:xfrm>
            <a:off x="4499992" y="2636912"/>
            <a:ext cx="1080120"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Rectangle 172"/>
          <p:cNvSpPr/>
          <p:nvPr/>
        </p:nvSpPr>
        <p:spPr>
          <a:xfrm>
            <a:off x="2627784" y="2636912"/>
            <a:ext cx="792088"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Rectangle 173"/>
          <p:cNvSpPr/>
          <p:nvPr/>
        </p:nvSpPr>
        <p:spPr>
          <a:xfrm>
            <a:off x="4860032" y="5661248"/>
            <a:ext cx="158417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Rectangle 174"/>
          <p:cNvSpPr/>
          <p:nvPr/>
        </p:nvSpPr>
        <p:spPr>
          <a:xfrm>
            <a:off x="2771800" y="6165304"/>
            <a:ext cx="2088232"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6" name="Picture 10" descr="D:\CVPR_pres\Det_new\det_4.png"/>
          <p:cNvPicPr>
            <a:picLocks noChangeAspect="1" noChangeArrowheads="1"/>
          </p:cNvPicPr>
          <p:nvPr/>
        </p:nvPicPr>
        <p:blipFill>
          <a:blip r:embed="rId3" cstate="print"/>
          <a:srcRect/>
          <a:stretch>
            <a:fillRect/>
          </a:stretch>
        </p:blipFill>
        <p:spPr bwMode="auto">
          <a:xfrm>
            <a:off x="2123728" y="1052736"/>
            <a:ext cx="4735513" cy="5478463"/>
          </a:xfrm>
          <a:prstGeom prst="rect">
            <a:avLst/>
          </a:prstGeom>
          <a:noFill/>
        </p:spPr>
      </p:pic>
      <p:pic>
        <p:nvPicPr>
          <p:cNvPr id="177" name="Picture 11"/>
          <p:cNvPicPr>
            <a:picLocks noChangeAspect="1" noChangeArrowheads="1"/>
          </p:cNvPicPr>
          <p:nvPr/>
        </p:nvPicPr>
        <p:blipFill>
          <a:blip r:embed="rId4" cstate="print"/>
          <a:srcRect/>
          <a:stretch>
            <a:fillRect/>
          </a:stretch>
        </p:blipFill>
        <p:spPr bwMode="auto">
          <a:xfrm>
            <a:off x="2771800" y="5661248"/>
            <a:ext cx="3486150" cy="990600"/>
          </a:xfrm>
          <a:prstGeom prst="rect">
            <a:avLst/>
          </a:prstGeom>
          <a:noFill/>
          <a:ln w="9525">
            <a:noFill/>
            <a:miter lim="800000"/>
            <a:headEnd/>
            <a:tailEnd/>
          </a:ln>
        </p:spPr>
      </p:pic>
      <p:sp>
        <p:nvSpPr>
          <p:cNvPr id="178" name="Rectangle 177"/>
          <p:cNvSpPr/>
          <p:nvPr/>
        </p:nvSpPr>
        <p:spPr>
          <a:xfrm>
            <a:off x="3563888" y="4509120"/>
            <a:ext cx="864096"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Rectangle 178"/>
          <p:cNvSpPr/>
          <p:nvPr/>
        </p:nvSpPr>
        <p:spPr>
          <a:xfrm>
            <a:off x="5508104" y="4509120"/>
            <a:ext cx="108012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 name="Rectangle 179"/>
          <p:cNvSpPr/>
          <p:nvPr/>
        </p:nvSpPr>
        <p:spPr>
          <a:xfrm>
            <a:off x="5580112" y="1628800"/>
            <a:ext cx="1008112" cy="1944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 name="Rectangle 180"/>
          <p:cNvSpPr/>
          <p:nvPr/>
        </p:nvSpPr>
        <p:spPr>
          <a:xfrm>
            <a:off x="2555776" y="2636912"/>
            <a:ext cx="864096"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Rectangle 181"/>
          <p:cNvSpPr/>
          <p:nvPr/>
        </p:nvSpPr>
        <p:spPr>
          <a:xfrm>
            <a:off x="3635896" y="1628800"/>
            <a:ext cx="79208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Rectangle 182"/>
          <p:cNvSpPr/>
          <p:nvPr/>
        </p:nvSpPr>
        <p:spPr>
          <a:xfrm>
            <a:off x="4572000" y="3573016"/>
            <a:ext cx="864096"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Rectangle 183"/>
          <p:cNvSpPr/>
          <p:nvPr/>
        </p:nvSpPr>
        <p:spPr>
          <a:xfrm>
            <a:off x="2771800" y="6165304"/>
            <a:ext cx="3672408"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5" name="Picture 12" descr="D:\CVPR_pres\Det_new\det_4.png"/>
          <p:cNvPicPr>
            <a:picLocks noChangeAspect="1" noChangeArrowheads="1"/>
          </p:cNvPicPr>
          <p:nvPr/>
        </p:nvPicPr>
        <p:blipFill>
          <a:blip r:embed="rId3" cstate="print"/>
          <a:srcRect/>
          <a:stretch>
            <a:fillRect/>
          </a:stretch>
        </p:blipFill>
        <p:spPr bwMode="auto">
          <a:xfrm>
            <a:off x="2123728" y="1052736"/>
            <a:ext cx="4735513" cy="5478463"/>
          </a:xfrm>
          <a:prstGeom prst="rect">
            <a:avLst/>
          </a:prstGeom>
          <a:noFill/>
        </p:spPr>
      </p:pic>
      <p:pic>
        <p:nvPicPr>
          <p:cNvPr id="186" name="Picture 13"/>
          <p:cNvPicPr>
            <a:picLocks noChangeAspect="1" noChangeArrowheads="1"/>
          </p:cNvPicPr>
          <p:nvPr/>
        </p:nvPicPr>
        <p:blipFill>
          <a:blip r:embed="rId4" cstate="print"/>
          <a:srcRect/>
          <a:stretch>
            <a:fillRect/>
          </a:stretch>
        </p:blipFill>
        <p:spPr bwMode="auto">
          <a:xfrm>
            <a:off x="2771800" y="5661248"/>
            <a:ext cx="3486150" cy="990600"/>
          </a:xfrm>
          <a:prstGeom prst="rect">
            <a:avLst/>
          </a:prstGeom>
          <a:noFill/>
          <a:ln w="9525">
            <a:noFill/>
            <a:miter lim="800000"/>
            <a:headEnd/>
            <a:tailEnd/>
          </a:ln>
        </p:spPr>
      </p:pic>
      <p:sp>
        <p:nvSpPr>
          <p:cNvPr id="187" name="Rectangle 186"/>
          <p:cNvSpPr/>
          <p:nvPr/>
        </p:nvSpPr>
        <p:spPr>
          <a:xfrm>
            <a:off x="2555776" y="2636912"/>
            <a:ext cx="4032448" cy="3528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Rectangle 187"/>
          <p:cNvSpPr/>
          <p:nvPr/>
        </p:nvSpPr>
        <p:spPr>
          <a:xfrm>
            <a:off x="3275856" y="6165304"/>
            <a:ext cx="309634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 name="Rectangle 188"/>
          <p:cNvSpPr/>
          <p:nvPr/>
        </p:nvSpPr>
        <p:spPr>
          <a:xfrm>
            <a:off x="2411760" y="1700808"/>
            <a:ext cx="1152128"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Rectangle 189"/>
          <p:cNvSpPr/>
          <p:nvPr/>
        </p:nvSpPr>
        <p:spPr>
          <a:xfrm>
            <a:off x="4572000" y="1556792"/>
            <a:ext cx="1872208"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1" name="Picture 14" descr="D:\CVPR_pres\Det_new\det_4.png"/>
          <p:cNvPicPr>
            <a:picLocks noChangeAspect="1" noChangeArrowheads="1"/>
          </p:cNvPicPr>
          <p:nvPr/>
        </p:nvPicPr>
        <p:blipFill>
          <a:blip r:embed="rId3" cstate="print"/>
          <a:srcRect/>
          <a:stretch>
            <a:fillRect/>
          </a:stretch>
        </p:blipFill>
        <p:spPr bwMode="auto">
          <a:xfrm>
            <a:off x="2123728" y="1052736"/>
            <a:ext cx="4735513" cy="5478463"/>
          </a:xfrm>
          <a:prstGeom prst="rect">
            <a:avLst/>
          </a:prstGeom>
          <a:noFill/>
        </p:spPr>
      </p:pic>
      <p:pic>
        <p:nvPicPr>
          <p:cNvPr id="192" name="Picture 15"/>
          <p:cNvPicPr>
            <a:picLocks noChangeAspect="1" noChangeArrowheads="1"/>
          </p:cNvPicPr>
          <p:nvPr/>
        </p:nvPicPr>
        <p:blipFill>
          <a:blip r:embed="rId4" cstate="print"/>
          <a:srcRect/>
          <a:stretch>
            <a:fillRect/>
          </a:stretch>
        </p:blipFill>
        <p:spPr bwMode="auto">
          <a:xfrm>
            <a:off x="2771800" y="5661248"/>
            <a:ext cx="3486150" cy="990600"/>
          </a:xfrm>
          <a:prstGeom prst="rect">
            <a:avLst/>
          </a:prstGeom>
          <a:noFill/>
          <a:ln w="9525">
            <a:noFill/>
            <a:miter lim="800000"/>
            <a:headEnd/>
            <a:tailEnd/>
          </a:ln>
        </p:spPr>
      </p:pic>
      <p:sp>
        <p:nvSpPr>
          <p:cNvPr id="193" name="Rectangle 192"/>
          <p:cNvSpPr/>
          <p:nvPr/>
        </p:nvSpPr>
        <p:spPr>
          <a:xfrm>
            <a:off x="2555776" y="2636912"/>
            <a:ext cx="4176464" cy="3528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Rectangle 193"/>
          <p:cNvSpPr/>
          <p:nvPr/>
        </p:nvSpPr>
        <p:spPr>
          <a:xfrm>
            <a:off x="2555776" y="1628800"/>
            <a:ext cx="93610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Rectangle 194"/>
          <p:cNvSpPr/>
          <p:nvPr/>
        </p:nvSpPr>
        <p:spPr>
          <a:xfrm>
            <a:off x="4572000" y="1628800"/>
            <a:ext cx="93610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Rectangle 195"/>
          <p:cNvSpPr/>
          <p:nvPr/>
        </p:nvSpPr>
        <p:spPr>
          <a:xfrm>
            <a:off x="3995936" y="6165304"/>
            <a:ext cx="237626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7" name="Picture 16" descr="D:\CVPR_pres\Det_new\det_4.png"/>
          <p:cNvPicPr>
            <a:picLocks noChangeAspect="1" noChangeArrowheads="1"/>
          </p:cNvPicPr>
          <p:nvPr/>
        </p:nvPicPr>
        <p:blipFill>
          <a:blip r:embed="rId3" cstate="print"/>
          <a:srcRect/>
          <a:stretch>
            <a:fillRect/>
          </a:stretch>
        </p:blipFill>
        <p:spPr bwMode="auto">
          <a:xfrm>
            <a:off x="2123728" y="1052736"/>
            <a:ext cx="4735513" cy="5478463"/>
          </a:xfrm>
          <a:prstGeom prst="rect">
            <a:avLst/>
          </a:prstGeom>
          <a:noFill/>
        </p:spPr>
      </p:pic>
      <p:pic>
        <p:nvPicPr>
          <p:cNvPr id="198" name="Picture 17"/>
          <p:cNvPicPr>
            <a:picLocks noChangeAspect="1" noChangeArrowheads="1"/>
          </p:cNvPicPr>
          <p:nvPr/>
        </p:nvPicPr>
        <p:blipFill>
          <a:blip r:embed="rId4" cstate="print"/>
          <a:srcRect/>
          <a:stretch>
            <a:fillRect/>
          </a:stretch>
        </p:blipFill>
        <p:spPr bwMode="auto">
          <a:xfrm>
            <a:off x="2771800" y="5661248"/>
            <a:ext cx="3486150" cy="990600"/>
          </a:xfrm>
          <a:prstGeom prst="rect">
            <a:avLst/>
          </a:prstGeom>
          <a:noFill/>
          <a:ln w="9525">
            <a:noFill/>
            <a:miter lim="800000"/>
            <a:headEnd/>
            <a:tailEnd/>
          </a:ln>
        </p:spPr>
      </p:pic>
      <p:sp>
        <p:nvSpPr>
          <p:cNvPr id="199" name="Rectangle 198"/>
          <p:cNvSpPr/>
          <p:nvPr/>
        </p:nvSpPr>
        <p:spPr>
          <a:xfrm>
            <a:off x="3491880" y="2564904"/>
            <a:ext cx="3168352" cy="2952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0" name="Rectangle 199"/>
          <p:cNvSpPr/>
          <p:nvPr/>
        </p:nvSpPr>
        <p:spPr>
          <a:xfrm>
            <a:off x="2555776" y="3501008"/>
            <a:ext cx="936104"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1" name="Rectangle 200"/>
          <p:cNvSpPr/>
          <p:nvPr/>
        </p:nvSpPr>
        <p:spPr>
          <a:xfrm>
            <a:off x="2555776" y="1628800"/>
            <a:ext cx="936104"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2" name="Rectangle 201"/>
          <p:cNvSpPr/>
          <p:nvPr/>
        </p:nvSpPr>
        <p:spPr>
          <a:xfrm>
            <a:off x="4572000" y="1628800"/>
            <a:ext cx="936104"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Rectangle 202"/>
          <p:cNvSpPr/>
          <p:nvPr/>
        </p:nvSpPr>
        <p:spPr>
          <a:xfrm>
            <a:off x="2699792" y="5589240"/>
            <a:ext cx="3672408"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Rectangle 203"/>
          <p:cNvSpPr/>
          <p:nvPr/>
        </p:nvSpPr>
        <p:spPr>
          <a:xfrm>
            <a:off x="4860032" y="6165304"/>
            <a:ext cx="1368152"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 name="Picture 18" descr="D:\CVPR_pres\Det_new\det_4.png"/>
          <p:cNvPicPr>
            <a:picLocks noChangeAspect="1" noChangeArrowheads="1"/>
          </p:cNvPicPr>
          <p:nvPr/>
        </p:nvPicPr>
        <p:blipFill>
          <a:blip r:embed="rId3" cstate="print"/>
          <a:srcRect/>
          <a:stretch>
            <a:fillRect/>
          </a:stretch>
        </p:blipFill>
        <p:spPr bwMode="auto">
          <a:xfrm>
            <a:off x="2123728" y="1052736"/>
            <a:ext cx="4735513" cy="5478463"/>
          </a:xfrm>
          <a:prstGeom prst="rect">
            <a:avLst/>
          </a:prstGeom>
          <a:noFill/>
        </p:spPr>
      </p:pic>
      <p:pic>
        <p:nvPicPr>
          <p:cNvPr id="206" name="Picture 19"/>
          <p:cNvPicPr>
            <a:picLocks noChangeAspect="1" noChangeArrowheads="1"/>
          </p:cNvPicPr>
          <p:nvPr/>
        </p:nvPicPr>
        <p:blipFill>
          <a:blip r:embed="rId4" cstate="print"/>
          <a:srcRect/>
          <a:stretch>
            <a:fillRect/>
          </a:stretch>
        </p:blipFill>
        <p:spPr bwMode="auto">
          <a:xfrm>
            <a:off x="2771800" y="5661248"/>
            <a:ext cx="3486150" cy="990600"/>
          </a:xfrm>
          <a:prstGeom prst="rect">
            <a:avLst/>
          </a:prstGeom>
          <a:noFill/>
          <a:ln w="9525">
            <a:noFill/>
            <a:miter lim="800000"/>
            <a:headEnd/>
            <a:tailEnd/>
          </a:ln>
        </p:spPr>
      </p:pic>
      <p:sp>
        <p:nvSpPr>
          <p:cNvPr id="207" name="Rectangle 206"/>
          <p:cNvSpPr/>
          <p:nvPr/>
        </p:nvSpPr>
        <p:spPr>
          <a:xfrm>
            <a:off x="3491880" y="2564904"/>
            <a:ext cx="1008112" cy="1944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8" name="Rectangle 207"/>
          <p:cNvSpPr/>
          <p:nvPr/>
        </p:nvSpPr>
        <p:spPr>
          <a:xfrm>
            <a:off x="4572000" y="1628800"/>
            <a:ext cx="936104"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Rectangle 208"/>
          <p:cNvSpPr/>
          <p:nvPr/>
        </p:nvSpPr>
        <p:spPr>
          <a:xfrm>
            <a:off x="2555776" y="3501008"/>
            <a:ext cx="1008112" cy="1944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Rectangle 209"/>
          <p:cNvSpPr/>
          <p:nvPr/>
        </p:nvSpPr>
        <p:spPr>
          <a:xfrm>
            <a:off x="2483768" y="1628800"/>
            <a:ext cx="1080120"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1" name="Rectangle 210"/>
          <p:cNvSpPr/>
          <p:nvPr/>
        </p:nvSpPr>
        <p:spPr>
          <a:xfrm>
            <a:off x="4499992" y="4437112"/>
            <a:ext cx="1008112"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Rectangle 211"/>
          <p:cNvSpPr/>
          <p:nvPr/>
        </p:nvSpPr>
        <p:spPr>
          <a:xfrm>
            <a:off x="5508104" y="3573016"/>
            <a:ext cx="1080120"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3" name="Rectangle 212"/>
          <p:cNvSpPr/>
          <p:nvPr/>
        </p:nvSpPr>
        <p:spPr>
          <a:xfrm>
            <a:off x="2771800" y="5661248"/>
            <a:ext cx="360040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4" name="Picture 22" descr="D:\CVPR_pres\Det_new\det_4.png"/>
          <p:cNvPicPr>
            <a:picLocks noChangeAspect="1" noChangeArrowheads="1"/>
          </p:cNvPicPr>
          <p:nvPr/>
        </p:nvPicPr>
        <p:blipFill>
          <a:blip r:embed="rId3" cstate="print"/>
          <a:srcRect/>
          <a:stretch>
            <a:fillRect/>
          </a:stretch>
        </p:blipFill>
        <p:spPr bwMode="auto">
          <a:xfrm>
            <a:off x="2123728" y="1052736"/>
            <a:ext cx="4735513" cy="5478463"/>
          </a:xfrm>
          <a:prstGeom prst="rect">
            <a:avLst/>
          </a:prstGeom>
          <a:noFill/>
        </p:spPr>
      </p:pic>
      <p:pic>
        <p:nvPicPr>
          <p:cNvPr id="215" name="Picture 23"/>
          <p:cNvPicPr>
            <a:picLocks noChangeAspect="1" noChangeArrowheads="1"/>
          </p:cNvPicPr>
          <p:nvPr/>
        </p:nvPicPr>
        <p:blipFill>
          <a:blip r:embed="rId4" cstate="print"/>
          <a:srcRect/>
          <a:stretch>
            <a:fillRect/>
          </a:stretch>
        </p:blipFill>
        <p:spPr bwMode="auto">
          <a:xfrm>
            <a:off x="2771800" y="5661248"/>
            <a:ext cx="3486150" cy="990600"/>
          </a:xfrm>
          <a:prstGeom prst="rect">
            <a:avLst/>
          </a:prstGeom>
          <a:noFill/>
          <a:ln w="9525">
            <a:noFill/>
            <a:miter lim="800000"/>
            <a:headEnd/>
            <a:tailEnd/>
          </a:ln>
        </p:spPr>
      </p:pic>
      <p:pic>
        <p:nvPicPr>
          <p:cNvPr id="216" name="Picture 24" descr="D:\CVPR_pres\Det_new\det_0.png"/>
          <p:cNvPicPr>
            <a:picLocks noChangeAspect="1" noChangeArrowheads="1"/>
          </p:cNvPicPr>
          <p:nvPr/>
        </p:nvPicPr>
        <p:blipFill>
          <a:blip r:embed="rId2" cstate="print"/>
          <a:srcRect/>
          <a:stretch>
            <a:fillRect/>
          </a:stretch>
        </p:blipFill>
        <p:spPr bwMode="auto">
          <a:xfrm>
            <a:off x="2123728" y="1052736"/>
            <a:ext cx="4733925" cy="5476875"/>
          </a:xfrm>
          <a:prstGeom prst="rect">
            <a:avLst/>
          </a:prstGeom>
          <a:noFill/>
        </p:spPr>
      </p:pic>
      <p:sp>
        <p:nvSpPr>
          <p:cNvPr id="217" name="Rectangle 216"/>
          <p:cNvSpPr/>
          <p:nvPr/>
        </p:nvSpPr>
        <p:spPr>
          <a:xfrm>
            <a:off x="2771800" y="6165304"/>
            <a:ext cx="3456384"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Prithvijit</a:t>
            </a:r>
            <a:r>
              <a:rPr lang="en-US" sz="1200" dirty="0" smtClean="0"/>
              <a:t> </a:t>
            </a:r>
            <a:r>
              <a:rPr lang="en-US" sz="1200" dirty="0" err="1" smtClean="0"/>
              <a:t>Chattopadhyay</a:t>
            </a:r>
            <a:endParaRPr lang="en-US" sz="1200" dirty="0"/>
          </a:p>
        </p:txBody>
      </p:sp>
      <p:sp>
        <p:nvSpPr>
          <p:cNvPr id="70" name="Slide Number Placeholder 1"/>
          <p:cNvSpPr>
            <a:spLocks noGrp="1"/>
          </p:cNvSpPr>
          <p:nvPr>
            <p:ph type="sldNum" sz="quarter" idx="12"/>
          </p:nvPr>
        </p:nvSpPr>
        <p:spPr>
          <a:xfrm>
            <a:off x="7010400" y="6515112"/>
            <a:ext cx="2133600" cy="365124"/>
          </a:xfrm>
        </p:spPr>
        <p:txBody>
          <a:bodyPr/>
          <a:lstStyle/>
          <a:p>
            <a:fld id="{9A0204A8-AFB4-894B-B7A1-210E55B1E886}" type="slidenum">
              <a:rPr lang="en-US" smtClean="0"/>
              <a:t>165</a:t>
            </a:fld>
            <a:endParaRPr lang="en-US" dirty="0"/>
          </a:p>
        </p:txBody>
      </p:sp>
    </p:spTree>
    <p:extLst>
      <p:ext uri="{BB962C8B-B14F-4D97-AF65-F5344CB8AC3E}">
        <p14:creationId xmlns:p14="http://schemas.microsoft.com/office/powerpoint/2010/main" val="963744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9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8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8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8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9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9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9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9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0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0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9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0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0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98"/>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205"/>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0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0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1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0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1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1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0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14"/>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1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217"/>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46" grpId="0" animBg="1"/>
      <p:bldP spid="149" grpId="0" animBg="1"/>
      <p:bldP spid="150" grpId="0" animBg="1"/>
      <p:bldP spid="151" grpId="0" animBg="1"/>
      <p:bldP spid="152" grpId="0" animBg="1"/>
      <p:bldP spid="162" grpId="0" animBg="1"/>
      <p:bldP spid="163" grpId="0" animBg="1"/>
      <p:bldP spid="164" grpId="0" animBg="1"/>
      <p:bldP spid="165" grpId="0" animBg="1"/>
      <p:bldP spid="166" grpId="0" animBg="1"/>
      <p:bldP spid="169" grpId="0" animBg="1"/>
      <p:bldP spid="170" grpId="0" animBg="1"/>
      <p:bldP spid="171" grpId="0" animBg="1"/>
      <p:bldP spid="172" grpId="0" animBg="1"/>
      <p:bldP spid="173" grpId="0" animBg="1"/>
      <p:bldP spid="174" grpId="0" animBg="1"/>
      <p:bldP spid="175" grpId="0" animBg="1"/>
      <p:bldP spid="178" grpId="0" animBg="1"/>
      <p:bldP spid="179" grpId="0" animBg="1"/>
      <p:bldP spid="180" grpId="0" animBg="1"/>
      <p:bldP spid="181" grpId="0" animBg="1"/>
      <p:bldP spid="182" grpId="0" animBg="1"/>
      <p:bldP spid="183" grpId="0" animBg="1"/>
      <p:bldP spid="184" grpId="0" animBg="1"/>
      <p:bldP spid="187" grpId="0" animBg="1"/>
      <p:bldP spid="188" grpId="0" animBg="1"/>
      <p:bldP spid="189" grpId="0" animBg="1"/>
      <p:bldP spid="190" grpId="0" animBg="1"/>
      <p:bldP spid="193" grpId="0" animBg="1"/>
      <p:bldP spid="194" grpId="0" animBg="1"/>
      <p:bldP spid="195" grpId="0" animBg="1"/>
      <p:bldP spid="196" grpId="0" animBg="1"/>
      <p:bldP spid="199" grpId="0" animBg="1"/>
      <p:bldP spid="200" grpId="0" animBg="1"/>
      <p:bldP spid="201" grpId="0" animBg="1"/>
      <p:bldP spid="202" grpId="0" animBg="1"/>
      <p:bldP spid="203" grpId="0" animBg="1"/>
      <p:bldP spid="204" grpId="0" animBg="1"/>
      <p:bldP spid="207" grpId="0" animBg="1"/>
      <p:bldP spid="208" grpId="0" animBg="1"/>
      <p:bldP spid="209" grpId="0" animBg="1"/>
      <p:bldP spid="210" grpId="0" animBg="1"/>
      <p:bldP spid="211" grpId="0" animBg="1"/>
      <p:bldP spid="212" grpId="0" animBg="1"/>
      <p:bldP spid="213" grpId="0" animBg="1"/>
      <p:bldP spid="217"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0"/>
            <a:ext cx="7772400" cy="1470025"/>
          </a:xfrm>
        </p:spPr>
        <p:txBody>
          <a:bodyPr/>
          <a:lstStyle/>
          <a:p>
            <a:r>
              <a:rPr lang="en-IN" dirty="0" smtClean="0"/>
              <a:t>Glance (Subitizing)</a:t>
            </a:r>
            <a:endParaRPr lang="en-IN" dirty="0"/>
          </a:p>
        </p:txBody>
      </p:sp>
      <p:pic>
        <p:nvPicPr>
          <p:cNvPr id="3" name="Picture 2" descr="D:\CVPR_pres\Glance\gl_1.png"/>
          <p:cNvPicPr>
            <a:picLocks noChangeAspect="1" noChangeArrowheads="1"/>
          </p:cNvPicPr>
          <p:nvPr/>
        </p:nvPicPr>
        <p:blipFill>
          <a:blip r:embed="rId2" cstate="print"/>
          <a:srcRect/>
          <a:stretch>
            <a:fillRect/>
          </a:stretch>
        </p:blipFill>
        <p:spPr bwMode="auto">
          <a:xfrm>
            <a:off x="2267744" y="1124744"/>
            <a:ext cx="4733925" cy="5476875"/>
          </a:xfrm>
          <a:prstGeom prst="rect">
            <a:avLst/>
          </a:prstGeom>
          <a:noFill/>
        </p:spPr>
      </p:pic>
      <p:sp>
        <p:nvSpPr>
          <p:cNvPr id="7" name="Rectangle 6"/>
          <p:cNvSpPr/>
          <p:nvPr/>
        </p:nvSpPr>
        <p:spPr>
          <a:xfrm>
            <a:off x="3635896" y="5661248"/>
            <a:ext cx="2304256"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D:\CVPR_pres\Glance\gl_2.png"/>
          <p:cNvPicPr>
            <a:picLocks noChangeAspect="1" noChangeArrowheads="1"/>
          </p:cNvPicPr>
          <p:nvPr/>
        </p:nvPicPr>
        <p:blipFill>
          <a:blip r:embed="rId3" cstate="print"/>
          <a:srcRect/>
          <a:stretch>
            <a:fillRect/>
          </a:stretch>
        </p:blipFill>
        <p:spPr bwMode="auto">
          <a:xfrm>
            <a:off x="2267744" y="1124744"/>
            <a:ext cx="4733925" cy="5476875"/>
          </a:xfrm>
          <a:prstGeom prst="rect">
            <a:avLst/>
          </a:prstGeom>
          <a:noFill/>
        </p:spPr>
      </p:pic>
      <p:pic>
        <p:nvPicPr>
          <p:cNvPr id="1027" name="Picture 3" descr="D:\CVPR_pres\Glance\gl_3.png"/>
          <p:cNvPicPr>
            <a:picLocks noChangeAspect="1" noChangeArrowheads="1"/>
          </p:cNvPicPr>
          <p:nvPr/>
        </p:nvPicPr>
        <p:blipFill>
          <a:blip r:embed="rId4" cstate="print"/>
          <a:srcRect/>
          <a:stretch>
            <a:fillRect/>
          </a:stretch>
        </p:blipFill>
        <p:spPr bwMode="auto">
          <a:xfrm>
            <a:off x="2267744" y="1124744"/>
            <a:ext cx="4733925" cy="5476875"/>
          </a:xfrm>
          <a:prstGeom prst="rect">
            <a:avLst/>
          </a:prstGeom>
          <a:noFill/>
        </p:spPr>
      </p:pic>
      <p:pic>
        <p:nvPicPr>
          <p:cNvPr id="1028" name="Picture 4" descr="D:\CVPR_pres\Glance\gl_4.png"/>
          <p:cNvPicPr>
            <a:picLocks noChangeAspect="1" noChangeArrowheads="1"/>
          </p:cNvPicPr>
          <p:nvPr/>
        </p:nvPicPr>
        <p:blipFill>
          <a:blip r:embed="rId5" cstate="print"/>
          <a:srcRect/>
          <a:stretch>
            <a:fillRect/>
          </a:stretch>
        </p:blipFill>
        <p:spPr bwMode="auto">
          <a:xfrm>
            <a:off x="2267744" y="1124744"/>
            <a:ext cx="4733925" cy="5476875"/>
          </a:xfrm>
          <a:prstGeom prst="rect">
            <a:avLst/>
          </a:prstGeom>
          <a:noFill/>
        </p:spPr>
      </p:pic>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Prithvijit</a:t>
            </a:r>
            <a:r>
              <a:rPr lang="en-US" sz="1200" dirty="0" smtClean="0"/>
              <a:t> </a:t>
            </a:r>
            <a:r>
              <a:rPr lang="en-US" sz="1200" dirty="0" err="1" smtClean="0"/>
              <a:t>Chattopadhyay</a:t>
            </a:r>
            <a:endParaRPr lang="en-US" sz="1200" dirty="0"/>
          </a:p>
        </p:txBody>
      </p:sp>
      <p:sp>
        <p:nvSpPr>
          <p:cNvPr id="9" name="Slide Number Placeholder 1"/>
          <p:cNvSpPr>
            <a:spLocks noGrp="1"/>
          </p:cNvSpPr>
          <p:nvPr>
            <p:ph type="sldNum" sz="quarter" idx="12"/>
          </p:nvPr>
        </p:nvSpPr>
        <p:spPr>
          <a:xfrm>
            <a:off x="7010400" y="6515112"/>
            <a:ext cx="2133600" cy="365124"/>
          </a:xfrm>
        </p:spPr>
        <p:txBody>
          <a:bodyPr/>
          <a:lstStyle/>
          <a:p>
            <a:fld id="{9A0204A8-AFB4-894B-B7A1-210E55B1E886}" type="slidenum">
              <a:rPr lang="en-US" smtClean="0"/>
              <a:t>166</a:t>
            </a:fld>
            <a:endParaRPr lang="en-US" dirty="0"/>
          </a:p>
        </p:txBody>
      </p:sp>
    </p:spTree>
    <p:extLst>
      <p:ext uri="{BB962C8B-B14F-4D97-AF65-F5344CB8AC3E}">
        <p14:creationId xmlns:p14="http://schemas.microsoft.com/office/powerpoint/2010/main" val="133965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0"/>
            <a:ext cx="7772400" cy="1470025"/>
          </a:xfrm>
        </p:spPr>
        <p:txBody>
          <a:bodyPr/>
          <a:lstStyle/>
          <a:p>
            <a:r>
              <a:rPr lang="en-IN" dirty="0" smtClean="0"/>
              <a:t>Associative </a:t>
            </a:r>
            <a:r>
              <a:rPr lang="en-IN" dirty="0" err="1" smtClean="0"/>
              <a:t>Subitizing</a:t>
            </a:r>
            <a:endParaRPr lang="en-IN" dirty="0"/>
          </a:p>
        </p:txBody>
      </p:sp>
      <p:pic>
        <p:nvPicPr>
          <p:cNvPr id="2050" name="Picture 2" descr="D:\CVPR_pres\aso-sub_new\as_0.png"/>
          <p:cNvPicPr>
            <a:picLocks noChangeAspect="1" noChangeArrowheads="1"/>
          </p:cNvPicPr>
          <p:nvPr/>
        </p:nvPicPr>
        <p:blipFill>
          <a:blip r:embed="rId2" cstate="print"/>
          <a:srcRect/>
          <a:stretch>
            <a:fillRect/>
          </a:stretch>
        </p:blipFill>
        <p:spPr bwMode="auto">
          <a:xfrm>
            <a:off x="2051720" y="1124744"/>
            <a:ext cx="4733925" cy="5476875"/>
          </a:xfrm>
          <a:prstGeom prst="rect">
            <a:avLst/>
          </a:prstGeom>
          <a:noFill/>
        </p:spPr>
      </p:pic>
      <p:sp>
        <p:nvSpPr>
          <p:cNvPr id="78" name="Rectangle 77"/>
          <p:cNvSpPr/>
          <p:nvPr/>
        </p:nvSpPr>
        <p:spPr>
          <a:xfrm>
            <a:off x="3419872" y="5661248"/>
            <a:ext cx="2088232"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9" name="Picture 3" descr="D:\CVPR_pres\aso-sub_new\as_1.png"/>
          <p:cNvPicPr>
            <a:picLocks noChangeAspect="1" noChangeArrowheads="1"/>
          </p:cNvPicPr>
          <p:nvPr/>
        </p:nvPicPr>
        <p:blipFill>
          <a:blip r:embed="rId3" cstate="print"/>
          <a:srcRect/>
          <a:stretch>
            <a:fillRect/>
          </a:stretch>
        </p:blipFill>
        <p:spPr bwMode="auto">
          <a:xfrm>
            <a:off x="2051720" y="1124744"/>
            <a:ext cx="4735513" cy="5478463"/>
          </a:xfrm>
          <a:prstGeom prst="rect">
            <a:avLst/>
          </a:prstGeom>
          <a:noFill/>
        </p:spPr>
      </p:pic>
      <p:sp>
        <p:nvSpPr>
          <p:cNvPr id="87" name="Rectangle 86"/>
          <p:cNvSpPr/>
          <p:nvPr/>
        </p:nvSpPr>
        <p:spPr>
          <a:xfrm>
            <a:off x="3419872" y="5733256"/>
            <a:ext cx="2088232"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8" name="Picture 6"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93" name="Picture 7"/>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94" name="Rectangle 93"/>
          <p:cNvSpPr/>
          <p:nvPr/>
        </p:nvSpPr>
        <p:spPr>
          <a:xfrm>
            <a:off x="4499992" y="1772816"/>
            <a:ext cx="201622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95"/>
          <p:cNvSpPr/>
          <p:nvPr/>
        </p:nvSpPr>
        <p:spPr>
          <a:xfrm>
            <a:off x="4427984" y="3645024"/>
            <a:ext cx="2160240"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97"/>
          <p:cNvSpPr/>
          <p:nvPr/>
        </p:nvSpPr>
        <p:spPr>
          <a:xfrm>
            <a:off x="2339752" y="3645024"/>
            <a:ext cx="201622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98"/>
          <p:cNvSpPr/>
          <p:nvPr/>
        </p:nvSpPr>
        <p:spPr>
          <a:xfrm>
            <a:off x="3491880" y="1772816"/>
            <a:ext cx="864096"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101"/>
          <p:cNvSpPr/>
          <p:nvPr/>
        </p:nvSpPr>
        <p:spPr>
          <a:xfrm>
            <a:off x="2555776" y="2708920"/>
            <a:ext cx="792088"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p:cNvSpPr/>
          <p:nvPr/>
        </p:nvSpPr>
        <p:spPr>
          <a:xfrm>
            <a:off x="3491880" y="5733256"/>
            <a:ext cx="2952328"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p:cNvSpPr/>
          <p:nvPr/>
        </p:nvSpPr>
        <p:spPr>
          <a:xfrm>
            <a:off x="2699792" y="6237312"/>
            <a:ext cx="1008112"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6" name="Picture 8"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107" name="Picture 9"/>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108" name="Rectangle 107"/>
          <p:cNvSpPr/>
          <p:nvPr/>
        </p:nvSpPr>
        <p:spPr>
          <a:xfrm>
            <a:off x="2411760" y="1772816"/>
            <a:ext cx="115212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p:cNvSpPr/>
          <p:nvPr/>
        </p:nvSpPr>
        <p:spPr>
          <a:xfrm>
            <a:off x="3419872" y="2708920"/>
            <a:ext cx="936104"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p:cNvSpPr/>
          <p:nvPr/>
        </p:nvSpPr>
        <p:spPr>
          <a:xfrm>
            <a:off x="4499992" y="1772816"/>
            <a:ext cx="1944216"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Rectangle 116"/>
          <p:cNvSpPr/>
          <p:nvPr/>
        </p:nvSpPr>
        <p:spPr>
          <a:xfrm>
            <a:off x="2411760" y="3717032"/>
            <a:ext cx="1944216"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Rectangle 120"/>
          <p:cNvSpPr/>
          <p:nvPr/>
        </p:nvSpPr>
        <p:spPr>
          <a:xfrm>
            <a:off x="4499992" y="3645024"/>
            <a:ext cx="2016224"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Rectangle 123"/>
          <p:cNvSpPr/>
          <p:nvPr/>
        </p:nvSpPr>
        <p:spPr>
          <a:xfrm>
            <a:off x="3491880" y="5733256"/>
            <a:ext cx="295232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p:cNvSpPr/>
          <p:nvPr/>
        </p:nvSpPr>
        <p:spPr>
          <a:xfrm>
            <a:off x="2771800" y="5661248"/>
            <a:ext cx="72008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4" name="Picture 10"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195" name="Picture 11"/>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196" name="Rectangle 195"/>
          <p:cNvSpPr/>
          <p:nvPr/>
        </p:nvSpPr>
        <p:spPr>
          <a:xfrm>
            <a:off x="4427984" y="1772816"/>
            <a:ext cx="1944216"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7" name="Rectangle 196"/>
          <p:cNvSpPr/>
          <p:nvPr/>
        </p:nvSpPr>
        <p:spPr>
          <a:xfrm>
            <a:off x="2411760" y="3717032"/>
            <a:ext cx="1944216"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8" name="Rectangle 197"/>
          <p:cNvSpPr/>
          <p:nvPr/>
        </p:nvSpPr>
        <p:spPr>
          <a:xfrm>
            <a:off x="4499992" y="3645024"/>
            <a:ext cx="2016224"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9" name="Rectangle 198"/>
          <p:cNvSpPr/>
          <p:nvPr/>
        </p:nvSpPr>
        <p:spPr>
          <a:xfrm>
            <a:off x="3491880" y="5661248"/>
            <a:ext cx="295232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0" name="Picture 12"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201" name="Picture 13"/>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202" name="Rectangle 201"/>
          <p:cNvSpPr/>
          <p:nvPr/>
        </p:nvSpPr>
        <p:spPr>
          <a:xfrm>
            <a:off x="5508104" y="1772816"/>
            <a:ext cx="1008112"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3" name="Rectangle 202"/>
          <p:cNvSpPr/>
          <p:nvPr/>
        </p:nvSpPr>
        <p:spPr>
          <a:xfrm>
            <a:off x="2411760" y="3717032"/>
            <a:ext cx="1944216"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Rectangle 203"/>
          <p:cNvSpPr/>
          <p:nvPr/>
        </p:nvSpPr>
        <p:spPr>
          <a:xfrm>
            <a:off x="4499992" y="3645024"/>
            <a:ext cx="1944216" cy="19442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5" name="Rectangle 204"/>
          <p:cNvSpPr/>
          <p:nvPr/>
        </p:nvSpPr>
        <p:spPr>
          <a:xfrm>
            <a:off x="4427984" y="5661248"/>
            <a:ext cx="2016224"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6" name="Rectangle 205"/>
          <p:cNvSpPr/>
          <p:nvPr/>
        </p:nvSpPr>
        <p:spPr>
          <a:xfrm>
            <a:off x="3707904" y="6237312"/>
            <a:ext cx="864096"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7" name="Picture 14"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208" name="Picture 15"/>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209" name="Rectangle 208"/>
          <p:cNvSpPr/>
          <p:nvPr/>
        </p:nvSpPr>
        <p:spPr>
          <a:xfrm>
            <a:off x="4499992" y="1700808"/>
            <a:ext cx="1008112"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 name="Rectangle 209"/>
          <p:cNvSpPr/>
          <p:nvPr/>
        </p:nvSpPr>
        <p:spPr>
          <a:xfrm>
            <a:off x="2411760" y="3645024"/>
            <a:ext cx="1944216"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1" name="Rectangle 210"/>
          <p:cNvSpPr/>
          <p:nvPr/>
        </p:nvSpPr>
        <p:spPr>
          <a:xfrm>
            <a:off x="4499992" y="3645024"/>
            <a:ext cx="1944216"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Rectangle 211"/>
          <p:cNvSpPr/>
          <p:nvPr/>
        </p:nvSpPr>
        <p:spPr>
          <a:xfrm>
            <a:off x="4499992" y="5733256"/>
            <a:ext cx="1944216"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3" name="Rectangle 212"/>
          <p:cNvSpPr/>
          <p:nvPr/>
        </p:nvSpPr>
        <p:spPr>
          <a:xfrm>
            <a:off x="3707904" y="5661248"/>
            <a:ext cx="864096"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9" name="Picture 16"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220" name="Picture 17"/>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221" name="Rectangle 220"/>
          <p:cNvSpPr/>
          <p:nvPr/>
        </p:nvSpPr>
        <p:spPr>
          <a:xfrm>
            <a:off x="2339752" y="3645024"/>
            <a:ext cx="201622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 name="Rectangle 221"/>
          <p:cNvSpPr/>
          <p:nvPr/>
        </p:nvSpPr>
        <p:spPr>
          <a:xfrm>
            <a:off x="4499992" y="3645024"/>
            <a:ext cx="201622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3" name="Rectangle 222"/>
          <p:cNvSpPr/>
          <p:nvPr/>
        </p:nvSpPr>
        <p:spPr>
          <a:xfrm>
            <a:off x="4499992" y="5661248"/>
            <a:ext cx="1944216"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4" name="Picture 18"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225" name="Picture 19"/>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226" name="Rectangle 225"/>
          <p:cNvSpPr/>
          <p:nvPr/>
        </p:nvSpPr>
        <p:spPr>
          <a:xfrm>
            <a:off x="3419872" y="4581128"/>
            <a:ext cx="864096"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7" name="Rectangle 226"/>
          <p:cNvSpPr/>
          <p:nvPr/>
        </p:nvSpPr>
        <p:spPr>
          <a:xfrm>
            <a:off x="4499992" y="3645024"/>
            <a:ext cx="201622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Rectangle 227"/>
          <p:cNvSpPr/>
          <p:nvPr/>
        </p:nvSpPr>
        <p:spPr>
          <a:xfrm>
            <a:off x="5436096" y="5733256"/>
            <a:ext cx="115212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9" name="Rectangle 228"/>
          <p:cNvSpPr/>
          <p:nvPr/>
        </p:nvSpPr>
        <p:spPr>
          <a:xfrm>
            <a:off x="4860032" y="6237312"/>
            <a:ext cx="64807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0" name="Picture 20"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231" name="Picture 21"/>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232" name="Rectangle 231"/>
          <p:cNvSpPr/>
          <p:nvPr/>
        </p:nvSpPr>
        <p:spPr>
          <a:xfrm>
            <a:off x="2411760" y="3717032"/>
            <a:ext cx="1080120"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3" name="Rectangle 232"/>
          <p:cNvSpPr/>
          <p:nvPr/>
        </p:nvSpPr>
        <p:spPr>
          <a:xfrm>
            <a:off x="3419872" y="3717032"/>
            <a:ext cx="936104"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 name="Rectangle 233"/>
          <p:cNvSpPr/>
          <p:nvPr/>
        </p:nvSpPr>
        <p:spPr>
          <a:xfrm>
            <a:off x="4499992" y="3645024"/>
            <a:ext cx="2016224" cy="18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5" name="Rectangle 234"/>
          <p:cNvSpPr/>
          <p:nvPr/>
        </p:nvSpPr>
        <p:spPr>
          <a:xfrm>
            <a:off x="5364088" y="5733256"/>
            <a:ext cx="1152128"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 name="Rectangle 235"/>
          <p:cNvSpPr/>
          <p:nvPr/>
        </p:nvSpPr>
        <p:spPr>
          <a:xfrm>
            <a:off x="4716016" y="5661248"/>
            <a:ext cx="72008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1" name="Picture 22"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242" name="Picture 23"/>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243" name="Rectangle 242"/>
          <p:cNvSpPr/>
          <p:nvPr/>
        </p:nvSpPr>
        <p:spPr>
          <a:xfrm>
            <a:off x="4499992" y="3645024"/>
            <a:ext cx="2016224"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Rectangle 243"/>
          <p:cNvSpPr/>
          <p:nvPr/>
        </p:nvSpPr>
        <p:spPr>
          <a:xfrm>
            <a:off x="5436096" y="5733256"/>
            <a:ext cx="1008112"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5" name="Picture 24"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246" name="Picture 25"/>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247" name="Rectangle 246"/>
          <p:cNvSpPr/>
          <p:nvPr/>
        </p:nvSpPr>
        <p:spPr>
          <a:xfrm>
            <a:off x="5508104" y="4581128"/>
            <a:ext cx="100811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Rectangle 247"/>
          <p:cNvSpPr/>
          <p:nvPr/>
        </p:nvSpPr>
        <p:spPr>
          <a:xfrm>
            <a:off x="4499992" y="3645024"/>
            <a:ext cx="864096" cy="79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9" name="Rectangle 248"/>
          <p:cNvSpPr/>
          <p:nvPr/>
        </p:nvSpPr>
        <p:spPr>
          <a:xfrm>
            <a:off x="5652120" y="6165304"/>
            <a:ext cx="79208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0" name="Picture 26"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251" name="Picture 27"/>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sp>
        <p:nvSpPr>
          <p:cNvPr id="252" name="Rectangle 251"/>
          <p:cNvSpPr/>
          <p:nvPr/>
        </p:nvSpPr>
        <p:spPr>
          <a:xfrm>
            <a:off x="5364088" y="3645024"/>
            <a:ext cx="1152128"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3" name="Rectangle 252"/>
          <p:cNvSpPr/>
          <p:nvPr/>
        </p:nvSpPr>
        <p:spPr>
          <a:xfrm>
            <a:off x="4499992" y="4509120"/>
            <a:ext cx="936104" cy="93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4" name="Rectangle 253"/>
          <p:cNvSpPr/>
          <p:nvPr/>
        </p:nvSpPr>
        <p:spPr>
          <a:xfrm>
            <a:off x="5652120" y="5661248"/>
            <a:ext cx="720080"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7" name="Picture 28" descr="D:\CVPR_pres\aso-sub_new\as_3.png"/>
          <p:cNvPicPr>
            <a:picLocks noChangeAspect="1" noChangeArrowheads="1"/>
          </p:cNvPicPr>
          <p:nvPr/>
        </p:nvPicPr>
        <p:blipFill>
          <a:blip r:embed="rId4" cstate="print"/>
          <a:srcRect/>
          <a:stretch>
            <a:fillRect/>
          </a:stretch>
        </p:blipFill>
        <p:spPr bwMode="auto">
          <a:xfrm>
            <a:off x="2051720" y="1124744"/>
            <a:ext cx="4733925" cy="5476875"/>
          </a:xfrm>
          <a:prstGeom prst="rect">
            <a:avLst/>
          </a:prstGeom>
          <a:noFill/>
        </p:spPr>
      </p:pic>
      <p:pic>
        <p:nvPicPr>
          <p:cNvPr id="258" name="Picture 29"/>
          <p:cNvPicPr>
            <a:picLocks noChangeAspect="1" noChangeArrowheads="1"/>
          </p:cNvPicPr>
          <p:nvPr/>
        </p:nvPicPr>
        <p:blipFill>
          <a:blip r:embed="rId5" cstate="print"/>
          <a:srcRect/>
          <a:stretch>
            <a:fillRect/>
          </a:stretch>
        </p:blipFill>
        <p:spPr bwMode="auto">
          <a:xfrm>
            <a:off x="2771800" y="5733256"/>
            <a:ext cx="3705225" cy="904875"/>
          </a:xfrm>
          <a:prstGeom prst="rect">
            <a:avLst/>
          </a:prstGeom>
          <a:noFill/>
          <a:ln w="9525">
            <a:noFill/>
            <a:miter lim="800000"/>
            <a:headEnd/>
            <a:tailEnd/>
          </a:ln>
        </p:spPr>
      </p:pic>
      <p:pic>
        <p:nvPicPr>
          <p:cNvPr id="259" name="Picture 30" descr="D:\CVPR_pres\aso-sub_new\as_0.png"/>
          <p:cNvPicPr>
            <a:picLocks noChangeAspect="1" noChangeArrowheads="1"/>
          </p:cNvPicPr>
          <p:nvPr/>
        </p:nvPicPr>
        <p:blipFill>
          <a:blip r:embed="rId2" cstate="print"/>
          <a:srcRect/>
          <a:stretch>
            <a:fillRect/>
          </a:stretch>
        </p:blipFill>
        <p:spPr bwMode="auto">
          <a:xfrm>
            <a:off x="2051720" y="1124744"/>
            <a:ext cx="4733925" cy="5476875"/>
          </a:xfrm>
          <a:prstGeom prst="rect">
            <a:avLst/>
          </a:prstGeom>
          <a:noFill/>
        </p:spPr>
      </p:pic>
      <p:sp>
        <p:nvSpPr>
          <p:cNvPr id="80" name="TextBox 79"/>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Prithvijit</a:t>
            </a:r>
            <a:r>
              <a:rPr lang="en-US" sz="1200" dirty="0" smtClean="0"/>
              <a:t> </a:t>
            </a:r>
            <a:r>
              <a:rPr lang="en-US" sz="1200" dirty="0" err="1" smtClean="0"/>
              <a:t>Chattopadhyay</a:t>
            </a:r>
            <a:endParaRPr lang="en-US" sz="1200" dirty="0"/>
          </a:p>
        </p:txBody>
      </p:sp>
      <p:sp>
        <p:nvSpPr>
          <p:cNvPr id="81" name="Slide Number Placeholder 1"/>
          <p:cNvSpPr>
            <a:spLocks noGrp="1"/>
          </p:cNvSpPr>
          <p:nvPr>
            <p:ph type="sldNum" sz="quarter" idx="12"/>
          </p:nvPr>
        </p:nvSpPr>
        <p:spPr>
          <a:xfrm>
            <a:off x="7010400" y="6515112"/>
            <a:ext cx="2133600" cy="365124"/>
          </a:xfrm>
        </p:spPr>
        <p:txBody>
          <a:bodyPr/>
          <a:lstStyle/>
          <a:p>
            <a:fld id="{9A0204A8-AFB4-894B-B7A1-210E55B1E886}" type="slidenum">
              <a:rPr lang="en-US" smtClean="0"/>
              <a:t>167</a:t>
            </a:fld>
            <a:endParaRPr lang="en-US" dirty="0"/>
          </a:p>
        </p:txBody>
      </p:sp>
    </p:spTree>
    <p:extLst>
      <p:ext uri="{BB962C8B-B14F-4D97-AF65-F5344CB8AC3E}">
        <p14:creationId xmlns:p14="http://schemas.microsoft.com/office/powerpoint/2010/main" val="1422778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0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0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1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1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0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2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2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2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2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2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2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2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3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3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3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34"/>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3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3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3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243"/>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41"/>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4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44"/>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4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4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4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46"/>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4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25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5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52"/>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50"/>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251"/>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257"/>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58"/>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8" grpId="0" animBg="1"/>
      <p:bldP spid="87" grpId="0" animBg="1"/>
      <p:bldP spid="94" grpId="0" animBg="1"/>
      <p:bldP spid="96" grpId="0" animBg="1"/>
      <p:bldP spid="98" grpId="0" animBg="1"/>
      <p:bldP spid="99" grpId="0" animBg="1"/>
      <p:bldP spid="102" grpId="0" animBg="1"/>
      <p:bldP spid="103" grpId="0" animBg="1"/>
      <p:bldP spid="105" grpId="0" animBg="1"/>
      <p:bldP spid="108" grpId="0" animBg="1"/>
      <p:bldP spid="110" grpId="0" animBg="1"/>
      <p:bldP spid="111" grpId="0" animBg="1"/>
      <p:bldP spid="117" grpId="0" animBg="1"/>
      <p:bldP spid="121" grpId="0" animBg="1"/>
      <p:bldP spid="124" grpId="0" animBg="1"/>
      <p:bldP spid="130" grpId="0" animBg="1"/>
      <p:bldP spid="196" grpId="0" animBg="1"/>
      <p:bldP spid="197" grpId="0" animBg="1"/>
      <p:bldP spid="198" grpId="0" animBg="1"/>
      <p:bldP spid="199" grpId="0" animBg="1"/>
      <p:bldP spid="202" grpId="0" animBg="1"/>
      <p:bldP spid="203" grpId="0" animBg="1"/>
      <p:bldP spid="204" grpId="0" animBg="1"/>
      <p:bldP spid="205" grpId="0" animBg="1"/>
      <p:bldP spid="206" grpId="0" animBg="1"/>
      <p:bldP spid="209" grpId="0" animBg="1"/>
      <p:bldP spid="210" grpId="0" animBg="1"/>
      <p:bldP spid="211" grpId="0" animBg="1"/>
      <p:bldP spid="212" grpId="0" animBg="1"/>
      <p:bldP spid="213" grpId="0" animBg="1"/>
      <p:bldP spid="221" grpId="0" animBg="1"/>
      <p:bldP spid="222" grpId="0" animBg="1"/>
      <p:bldP spid="223" grpId="0" animBg="1"/>
      <p:bldP spid="226" grpId="0" animBg="1"/>
      <p:bldP spid="227" grpId="0" animBg="1"/>
      <p:bldP spid="228" grpId="0" animBg="1"/>
      <p:bldP spid="229" grpId="0" animBg="1"/>
      <p:bldP spid="232" grpId="0" animBg="1"/>
      <p:bldP spid="233" grpId="0" animBg="1"/>
      <p:bldP spid="234" grpId="0" animBg="1"/>
      <p:bldP spid="235" grpId="0" animBg="1"/>
      <p:bldP spid="236" grpId="0" animBg="1"/>
      <p:bldP spid="243" grpId="0" animBg="1"/>
      <p:bldP spid="244" grpId="0" animBg="1"/>
      <p:bldP spid="247" grpId="0" animBg="1"/>
      <p:bldP spid="248" grpId="0" animBg="1"/>
      <p:bldP spid="249" grpId="0" animBg="1"/>
      <p:bldP spid="252" grpId="0" animBg="1"/>
      <p:bldP spid="253" grpId="0" animBg="1"/>
      <p:bldP spid="254"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image1.jpeg" descr="COCO_val2014_000000452964.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287" y="2353485"/>
            <a:ext cx="1156708" cy="1580546"/>
          </a:xfrm>
          <a:prstGeom prst="rect">
            <a:avLst/>
          </a:prstGeom>
          <a:ln w="12700">
            <a:miter lim="400000"/>
          </a:ln>
        </p:spPr>
      </p:pic>
      <p:sp>
        <p:nvSpPr>
          <p:cNvPr id="114" name="Shape 114"/>
          <p:cNvSpPr/>
          <p:nvPr/>
        </p:nvSpPr>
        <p:spPr>
          <a:xfrm>
            <a:off x="46700" y="2353485"/>
            <a:ext cx="1156200" cy="1580405"/>
          </a:xfrm>
          <a:prstGeom prst="rect">
            <a:avLst/>
          </a:prstGeom>
          <a:solidFill>
            <a:srgbClr val="EEEEEE">
              <a:alpha val="0"/>
            </a:srgbClr>
          </a:solidFill>
          <a:ln w="19050">
            <a:solidFill>
              <a:srgbClr val="000000"/>
            </a:solidFill>
          </a:ln>
        </p:spPr>
        <p:txBody>
          <a:bodyPr lIns="45718" tIns="45718" rIns="45718" bIns="45718" anchor="ctr"/>
          <a:lstStyle/>
          <a:p>
            <a:pPr defTabSz="914400">
              <a:defRPr sz="1400">
                <a:latin typeface="Arial"/>
                <a:ea typeface="Arial"/>
                <a:cs typeface="Arial"/>
                <a:sym typeface="Arial"/>
              </a:defRPr>
            </a:pPr>
            <a:endParaRPr/>
          </a:p>
        </p:txBody>
      </p:sp>
      <p:sp>
        <p:nvSpPr>
          <p:cNvPr id="115" name="Shape 115"/>
          <p:cNvSpPr/>
          <p:nvPr/>
        </p:nvSpPr>
        <p:spPr>
          <a:xfrm>
            <a:off x="387494" y="2359536"/>
            <a:ext cx="6305" cy="1585803"/>
          </a:xfrm>
          <a:prstGeom prst="line">
            <a:avLst/>
          </a:prstGeom>
          <a:ln w="19050">
            <a:solidFill>
              <a:srgbClr val="000000"/>
            </a:solidFill>
          </a:ln>
        </p:spPr>
        <p:txBody>
          <a:bodyPr lIns="45718" tIns="45718" rIns="45718" bIns="45718"/>
          <a:lstStyle/>
          <a:p>
            <a:endParaRPr/>
          </a:p>
        </p:txBody>
      </p:sp>
      <p:sp>
        <p:nvSpPr>
          <p:cNvPr id="116" name="Shape 116"/>
          <p:cNvSpPr/>
          <p:nvPr/>
        </p:nvSpPr>
        <p:spPr>
          <a:xfrm>
            <a:off x="786871" y="2354309"/>
            <a:ext cx="24902" cy="1578903"/>
          </a:xfrm>
          <a:prstGeom prst="line">
            <a:avLst/>
          </a:prstGeom>
          <a:ln w="19050">
            <a:solidFill>
              <a:srgbClr val="000000"/>
            </a:solidFill>
          </a:ln>
        </p:spPr>
        <p:txBody>
          <a:bodyPr lIns="45718" tIns="45718" rIns="45718" bIns="45718"/>
          <a:lstStyle/>
          <a:p>
            <a:endParaRPr/>
          </a:p>
        </p:txBody>
      </p:sp>
      <p:sp>
        <p:nvSpPr>
          <p:cNvPr id="117" name="Shape 117"/>
          <p:cNvSpPr/>
          <p:nvPr/>
        </p:nvSpPr>
        <p:spPr>
          <a:xfrm flipV="1">
            <a:off x="41000" y="2859824"/>
            <a:ext cx="1167600" cy="14704"/>
          </a:xfrm>
          <a:prstGeom prst="line">
            <a:avLst/>
          </a:prstGeom>
          <a:ln w="19050">
            <a:solidFill>
              <a:srgbClr val="000000"/>
            </a:solidFill>
          </a:ln>
        </p:spPr>
        <p:txBody>
          <a:bodyPr lIns="45718" tIns="45718" rIns="45718" bIns="45718"/>
          <a:lstStyle/>
          <a:p>
            <a:endParaRPr/>
          </a:p>
        </p:txBody>
      </p:sp>
      <p:sp>
        <p:nvSpPr>
          <p:cNvPr id="118" name="Shape 118"/>
          <p:cNvSpPr/>
          <p:nvPr/>
        </p:nvSpPr>
        <p:spPr>
          <a:xfrm>
            <a:off x="57289" y="3390424"/>
            <a:ext cx="1160796" cy="5"/>
          </a:xfrm>
          <a:prstGeom prst="line">
            <a:avLst/>
          </a:prstGeom>
          <a:ln w="19050">
            <a:solidFill>
              <a:srgbClr val="000000"/>
            </a:solidFill>
          </a:ln>
        </p:spPr>
        <p:txBody>
          <a:bodyPr lIns="45718" tIns="45718" rIns="45718" bIns="45718"/>
          <a:lstStyle/>
          <a:p>
            <a:endParaRPr/>
          </a:p>
        </p:txBody>
      </p:sp>
      <p:sp>
        <p:nvSpPr>
          <p:cNvPr id="119" name="Shape 119"/>
          <p:cNvSpPr/>
          <p:nvPr/>
        </p:nvSpPr>
        <p:spPr>
          <a:xfrm rot="16200000">
            <a:off x="1361023" y="2870285"/>
            <a:ext cx="680168" cy="421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280" y="21600"/>
                </a:lnTo>
                <a:lnTo>
                  <a:pt x="4320" y="21600"/>
                </a:lnTo>
                <a:close/>
              </a:path>
            </a:pathLst>
          </a:custGeom>
          <a:solidFill>
            <a:srgbClr val="CC4125"/>
          </a:solidFill>
          <a:ln>
            <a:solidFill>
              <a:srgbClr val="000000"/>
            </a:solidFill>
          </a:ln>
        </p:spPr>
        <p:txBody>
          <a:bodyPr lIns="45718" tIns="45718" rIns="45718" bIns="45718" anchor="ctr"/>
          <a:lstStyle/>
          <a:p>
            <a:pPr defTabSz="914400">
              <a:defRPr sz="1400">
                <a:latin typeface="Arial"/>
                <a:ea typeface="Arial"/>
                <a:cs typeface="Arial"/>
                <a:sym typeface="Arial"/>
              </a:defRPr>
            </a:pPr>
            <a:endParaRPr/>
          </a:p>
        </p:txBody>
      </p:sp>
      <p:sp>
        <p:nvSpPr>
          <p:cNvPr id="120" name="Shape 120"/>
          <p:cNvSpPr/>
          <p:nvPr/>
        </p:nvSpPr>
        <p:spPr>
          <a:xfrm>
            <a:off x="1244032" y="3049696"/>
            <a:ext cx="213004" cy="125404"/>
          </a:xfrm>
          <a:prstGeom prst="rightArrow">
            <a:avLst>
              <a:gd name="adj1" fmla="val 50000"/>
              <a:gd name="adj2" fmla="val 50000"/>
            </a:avLst>
          </a:prstGeom>
          <a:solidFill>
            <a:srgbClr val="EEEEEE"/>
          </a:solidFill>
          <a:ln>
            <a:solidFill>
              <a:srgbClr val="000000"/>
            </a:solidFill>
          </a:ln>
        </p:spPr>
        <p:txBody>
          <a:bodyPr lIns="45718" tIns="45718" rIns="45718" bIns="45718" anchor="ctr"/>
          <a:lstStyle/>
          <a:p>
            <a:pPr defTabSz="914400">
              <a:defRPr sz="1400">
                <a:latin typeface="Arial"/>
                <a:ea typeface="Arial"/>
                <a:cs typeface="Arial"/>
                <a:sym typeface="Arial"/>
              </a:defRPr>
            </a:pPr>
            <a:endParaRPr/>
          </a:p>
        </p:txBody>
      </p:sp>
      <p:sp>
        <p:nvSpPr>
          <p:cNvPr id="121" name="Shape 121"/>
          <p:cNvSpPr/>
          <p:nvPr/>
        </p:nvSpPr>
        <p:spPr>
          <a:xfrm>
            <a:off x="1955201" y="3016480"/>
            <a:ext cx="233104" cy="118504"/>
          </a:xfrm>
          <a:prstGeom prst="rightArrow">
            <a:avLst>
              <a:gd name="adj1" fmla="val 50000"/>
              <a:gd name="adj2" fmla="val 50000"/>
            </a:avLst>
          </a:prstGeom>
          <a:solidFill>
            <a:srgbClr val="EEEEEE"/>
          </a:solidFill>
          <a:ln>
            <a:solidFill>
              <a:srgbClr val="000000"/>
            </a:solidFill>
          </a:ln>
        </p:spPr>
        <p:txBody>
          <a:bodyPr lIns="45718" tIns="45718" rIns="45718" bIns="45718" anchor="ctr"/>
          <a:lstStyle/>
          <a:p>
            <a:pPr defTabSz="914400">
              <a:defRPr sz="1400">
                <a:latin typeface="Arial"/>
                <a:ea typeface="Arial"/>
                <a:cs typeface="Arial"/>
                <a:sym typeface="Arial"/>
              </a:defRPr>
            </a:pPr>
            <a:endParaRPr/>
          </a:p>
        </p:txBody>
      </p:sp>
      <p:grpSp>
        <p:nvGrpSpPr>
          <p:cNvPr id="126" name="Group 126"/>
          <p:cNvGrpSpPr/>
          <p:nvPr/>
        </p:nvGrpSpPr>
        <p:grpSpPr>
          <a:xfrm>
            <a:off x="3796595" y="1791490"/>
            <a:ext cx="1136109" cy="1021808"/>
            <a:chOff x="-1" y="-1"/>
            <a:chExt cx="1136108" cy="1021807"/>
          </a:xfrm>
        </p:grpSpPr>
        <p:sp>
          <p:nvSpPr>
            <p:cNvPr id="122" name="Shape 122"/>
            <p:cNvSpPr/>
            <p:nvPr/>
          </p:nvSpPr>
          <p:spPr>
            <a:xfrm>
              <a:off x="-2" y="-2"/>
              <a:ext cx="1136108" cy="1021809"/>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4857" y="0"/>
                  </a:lnTo>
                  <a:lnTo>
                    <a:pt x="21600" y="0"/>
                  </a:lnTo>
                  <a:lnTo>
                    <a:pt x="21600" y="16200"/>
                  </a:lnTo>
                  <a:lnTo>
                    <a:pt x="16743"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23" name="Shape 123"/>
            <p:cNvSpPr/>
            <p:nvPr/>
          </p:nvSpPr>
          <p:spPr>
            <a:xfrm>
              <a:off x="880651" y="-2"/>
              <a:ext cx="255456" cy="1021809"/>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24" name="Shape 124"/>
            <p:cNvSpPr/>
            <p:nvPr/>
          </p:nvSpPr>
          <p:spPr>
            <a:xfrm>
              <a:off x="-2" y="-2"/>
              <a:ext cx="1136108" cy="2554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857" y="0"/>
                  </a:lnTo>
                  <a:lnTo>
                    <a:pt x="21600" y="0"/>
                  </a:lnTo>
                  <a:lnTo>
                    <a:pt x="16743"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25" name="Shape 125"/>
            <p:cNvSpPr/>
            <p:nvPr/>
          </p:nvSpPr>
          <p:spPr>
            <a:xfrm>
              <a:off x="-2" y="-2"/>
              <a:ext cx="1136108" cy="1021809"/>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4857" y="0"/>
                  </a:lnTo>
                  <a:lnTo>
                    <a:pt x="21600" y="0"/>
                  </a:lnTo>
                  <a:lnTo>
                    <a:pt x="21600" y="16200"/>
                  </a:lnTo>
                  <a:lnTo>
                    <a:pt x="16743" y="21600"/>
                  </a:lnTo>
                  <a:lnTo>
                    <a:pt x="0" y="21600"/>
                  </a:lnTo>
                  <a:close/>
                  <a:moveTo>
                    <a:pt x="0" y="5400"/>
                  </a:moveTo>
                  <a:lnTo>
                    <a:pt x="16743" y="5400"/>
                  </a:lnTo>
                  <a:lnTo>
                    <a:pt x="21600" y="0"/>
                  </a:lnTo>
                  <a:moveTo>
                    <a:pt x="16743" y="5400"/>
                  </a:moveTo>
                  <a:lnTo>
                    <a:pt x="16743" y="21600"/>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sp>
        <p:nvSpPr>
          <p:cNvPr id="127" name="Shape 127"/>
          <p:cNvSpPr/>
          <p:nvPr/>
        </p:nvSpPr>
        <p:spPr>
          <a:xfrm flipV="1">
            <a:off x="4326930" y="2062744"/>
            <a:ext cx="4" cy="746704"/>
          </a:xfrm>
          <a:prstGeom prst="line">
            <a:avLst/>
          </a:prstGeom>
          <a:ln>
            <a:solidFill>
              <a:srgbClr val="000000"/>
            </a:solidFill>
          </a:ln>
        </p:spPr>
        <p:txBody>
          <a:bodyPr lIns="45718" tIns="45718" rIns="45718" bIns="45718"/>
          <a:lstStyle/>
          <a:p>
            <a:endParaRPr/>
          </a:p>
        </p:txBody>
      </p:sp>
      <p:sp>
        <p:nvSpPr>
          <p:cNvPr id="128" name="Shape 128"/>
          <p:cNvSpPr/>
          <p:nvPr/>
        </p:nvSpPr>
        <p:spPr>
          <a:xfrm>
            <a:off x="3796634" y="2273254"/>
            <a:ext cx="876209" cy="4"/>
          </a:xfrm>
          <a:prstGeom prst="line">
            <a:avLst/>
          </a:prstGeom>
          <a:ln>
            <a:solidFill>
              <a:srgbClr val="000000"/>
            </a:solidFill>
          </a:ln>
        </p:spPr>
        <p:txBody>
          <a:bodyPr lIns="45718" tIns="45718" rIns="45718" bIns="45718"/>
          <a:lstStyle/>
          <a:p>
            <a:endParaRPr/>
          </a:p>
        </p:txBody>
      </p:sp>
      <p:sp>
        <p:nvSpPr>
          <p:cNvPr id="129" name="Shape 129"/>
          <p:cNvSpPr/>
          <p:nvPr/>
        </p:nvSpPr>
        <p:spPr>
          <a:xfrm>
            <a:off x="3793873" y="2560816"/>
            <a:ext cx="887622" cy="3"/>
          </a:xfrm>
          <a:prstGeom prst="line">
            <a:avLst/>
          </a:prstGeom>
          <a:ln>
            <a:solidFill>
              <a:srgbClr val="000000"/>
            </a:solidFill>
          </a:ln>
        </p:spPr>
        <p:txBody>
          <a:bodyPr lIns="45718" tIns="45718" rIns="45718" bIns="45718"/>
          <a:lstStyle/>
          <a:p>
            <a:endParaRPr/>
          </a:p>
        </p:txBody>
      </p:sp>
      <p:grpSp>
        <p:nvGrpSpPr>
          <p:cNvPr id="136" name="Group 136"/>
          <p:cNvGrpSpPr/>
          <p:nvPr/>
        </p:nvGrpSpPr>
        <p:grpSpPr>
          <a:xfrm>
            <a:off x="4039440" y="2273253"/>
            <a:ext cx="312009" cy="326408"/>
            <a:chOff x="0" y="0"/>
            <a:chExt cx="312007" cy="326407"/>
          </a:xfrm>
        </p:grpSpPr>
        <p:sp>
          <p:nvSpPr>
            <p:cNvPr id="130" name="Shape 130"/>
            <p:cNvSpPr/>
            <p:nvPr/>
          </p:nvSpPr>
          <p:spPr>
            <a:xfrm>
              <a:off x="-1" y="0"/>
              <a:ext cx="312008" cy="326407"/>
            </a:xfrm>
            <a:prstGeom prst="rect">
              <a:avLst/>
            </a:prstGeom>
            <a:solidFill>
              <a:srgbClr val="4A86E8"/>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31" name="Shape 131"/>
            <p:cNvSpPr/>
            <p:nvPr/>
          </p:nvSpPr>
          <p:spPr>
            <a:xfrm>
              <a:off x="-1" y="-1"/>
              <a:ext cx="312008" cy="390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900" y="21600"/>
                  </a:lnTo>
                  <a:lnTo>
                    <a:pt x="27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32" name="Shape 132"/>
            <p:cNvSpPr/>
            <p:nvPr/>
          </p:nvSpPr>
          <p:spPr>
            <a:xfrm>
              <a:off x="-1" y="287402"/>
              <a:ext cx="312008" cy="390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700" y="0"/>
                  </a:lnTo>
                  <a:lnTo>
                    <a:pt x="18900" y="0"/>
                  </a:lnTo>
                  <a:lnTo>
                    <a:pt x="2160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33" name="Shape 133"/>
            <p:cNvSpPr/>
            <p:nvPr/>
          </p:nvSpPr>
          <p:spPr>
            <a:xfrm>
              <a:off x="-1" y="0"/>
              <a:ext cx="39005" cy="326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581"/>
                  </a:lnTo>
                  <a:lnTo>
                    <a:pt x="21600" y="19019"/>
                  </a:lnTo>
                  <a:lnTo>
                    <a:pt x="0" y="21600"/>
                  </a:lnTo>
                  <a:close/>
                </a:path>
              </a:pathLst>
            </a:custGeom>
            <a:solidFill>
              <a:srgbClr val="FFFFFF">
                <a:alpha val="4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34" name="Shape 134"/>
            <p:cNvSpPr/>
            <p:nvPr/>
          </p:nvSpPr>
          <p:spPr>
            <a:xfrm>
              <a:off x="273003" y="0"/>
              <a:ext cx="39004" cy="3264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9019"/>
                  </a:lnTo>
                  <a:lnTo>
                    <a:pt x="0" y="2581"/>
                  </a:lnTo>
                  <a:close/>
                </a:path>
              </a:pathLst>
            </a:custGeom>
            <a:solidFill>
              <a:srgbClr val="000000">
                <a:alpha val="4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35" name="Shape 135"/>
            <p:cNvSpPr/>
            <p:nvPr/>
          </p:nvSpPr>
          <p:spPr>
            <a:xfrm>
              <a:off x="-1" y="0"/>
              <a:ext cx="312008" cy="326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2700" y="2581"/>
                  </a:moveTo>
                  <a:lnTo>
                    <a:pt x="18900" y="2581"/>
                  </a:lnTo>
                  <a:lnTo>
                    <a:pt x="18900" y="19019"/>
                  </a:lnTo>
                  <a:lnTo>
                    <a:pt x="2700" y="19019"/>
                  </a:lnTo>
                  <a:close/>
                  <a:moveTo>
                    <a:pt x="0" y="0"/>
                  </a:moveTo>
                  <a:lnTo>
                    <a:pt x="2700" y="2581"/>
                  </a:lnTo>
                  <a:moveTo>
                    <a:pt x="0" y="21600"/>
                  </a:moveTo>
                  <a:lnTo>
                    <a:pt x="2700" y="19019"/>
                  </a:lnTo>
                  <a:moveTo>
                    <a:pt x="21600" y="0"/>
                  </a:moveTo>
                  <a:lnTo>
                    <a:pt x="18900" y="2581"/>
                  </a:lnTo>
                  <a:moveTo>
                    <a:pt x="21600" y="21600"/>
                  </a:moveTo>
                  <a:lnTo>
                    <a:pt x="18900" y="19019"/>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sp>
        <p:nvSpPr>
          <p:cNvPr id="137" name="Shape 137"/>
          <p:cNvSpPr/>
          <p:nvPr/>
        </p:nvSpPr>
        <p:spPr>
          <a:xfrm rot="10800000" flipH="1">
            <a:off x="3935043" y="2599652"/>
            <a:ext cx="260404" cy="936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990000"/>
            </a:solidFill>
          </a:ln>
        </p:spPr>
        <p:txBody>
          <a:bodyPr lIns="45718" tIns="45718" rIns="45718" bIns="45718" anchor="ctr"/>
          <a:lstStyle/>
          <a:p>
            <a:pPr defTabSz="914400">
              <a:defRPr sz="1400">
                <a:latin typeface="Arial"/>
                <a:ea typeface="Arial"/>
                <a:cs typeface="Arial"/>
                <a:sym typeface="Arial"/>
              </a:defRPr>
            </a:pPr>
            <a:endParaRPr/>
          </a:p>
        </p:txBody>
      </p:sp>
      <p:sp>
        <p:nvSpPr>
          <p:cNvPr id="138" name="Shape 138"/>
          <p:cNvSpPr/>
          <p:nvPr/>
        </p:nvSpPr>
        <p:spPr>
          <a:xfrm rot="16200000">
            <a:off x="4271343" y="2092954"/>
            <a:ext cx="143404" cy="2952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9050">
            <a:solidFill>
              <a:srgbClr val="990000"/>
            </a:solidFill>
          </a:ln>
        </p:spPr>
        <p:txBody>
          <a:bodyPr lIns="45718" tIns="45718" rIns="45718" bIns="45718" anchor="ctr"/>
          <a:lstStyle/>
          <a:p>
            <a:pPr defTabSz="914400">
              <a:defRPr sz="1400">
                <a:latin typeface="Arial"/>
                <a:ea typeface="Arial"/>
                <a:cs typeface="Arial"/>
                <a:sym typeface="Arial"/>
              </a:defRPr>
            </a:pPr>
            <a:endParaRPr/>
          </a:p>
        </p:txBody>
      </p:sp>
      <p:sp>
        <p:nvSpPr>
          <p:cNvPr id="139" name="Shape 139"/>
          <p:cNvSpPr/>
          <p:nvPr/>
        </p:nvSpPr>
        <p:spPr>
          <a:xfrm>
            <a:off x="5419847" y="2742195"/>
            <a:ext cx="295804" cy="139504"/>
          </a:xfrm>
          <a:prstGeom prst="rightArrow">
            <a:avLst>
              <a:gd name="adj1" fmla="val 50000"/>
              <a:gd name="adj2" fmla="val 50000"/>
            </a:avLst>
          </a:prstGeom>
          <a:solidFill>
            <a:srgbClr val="EEEEEE"/>
          </a:solidFill>
          <a:ln>
            <a:solidFill>
              <a:srgbClr val="000000"/>
            </a:solidFill>
          </a:ln>
        </p:spPr>
        <p:txBody>
          <a:bodyPr lIns="45718" tIns="45718" rIns="45718" bIns="45718" anchor="ctr"/>
          <a:lstStyle/>
          <a:p>
            <a:pPr defTabSz="914400">
              <a:defRPr sz="1400">
                <a:latin typeface="Arial"/>
                <a:ea typeface="Arial"/>
                <a:cs typeface="Arial"/>
                <a:sym typeface="Arial"/>
              </a:defRPr>
            </a:pPr>
            <a:endParaRPr/>
          </a:p>
        </p:txBody>
      </p:sp>
      <p:grpSp>
        <p:nvGrpSpPr>
          <p:cNvPr id="144" name="Group 144"/>
          <p:cNvGrpSpPr/>
          <p:nvPr/>
        </p:nvGrpSpPr>
        <p:grpSpPr>
          <a:xfrm>
            <a:off x="5750489" y="2284238"/>
            <a:ext cx="1000807" cy="984009"/>
            <a:chOff x="-1" y="-1"/>
            <a:chExt cx="1000806" cy="984008"/>
          </a:xfrm>
        </p:grpSpPr>
        <p:sp>
          <p:nvSpPr>
            <p:cNvPr id="140" name="Shape 140"/>
            <p:cNvSpPr/>
            <p:nvPr/>
          </p:nvSpPr>
          <p:spPr>
            <a:xfrm>
              <a:off x="-2" y="-2"/>
              <a:ext cx="1000808" cy="9840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5309" y="0"/>
                  </a:lnTo>
                  <a:lnTo>
                    <a:pt x="21600" y="0"/>
                  </a:lnTo>
                  <a:lnTo>
                    <a:pt x="21600" y="16200"/>
                  </a:lnTo>
                  <a:lnTo>
                    <a:pt x="16291" y="21600"/>
                  </a:lnTo>
                  <a:lnTo>
                    <a:pt x="0" y="21600"/>
                  </a:lnTo>
                  <a:close/>
                </a:path>
              </a:pathLst>
            </a:custGeom>
            <a:solidFill>
              <a:srgbClr val="EEEEEE"/>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41" name="Shape 141"/>
            <p:cNvSpPr/>
            <p:nvPr/>
          </p:nvSpPr>
          <p:spPr>
            <a:xfrm>
              <a:off x="754800" y="-2"/>
              <a:ext cx="246006" cy="9840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42" name="Shape 142"/>
            <p:cNvSpPr/>
            <p:nvPr/>
          </p:nvSpPr>
          <p:spPr>
            <a:xfrm>
              <a:off x="-2" y="-1"/>
              <a:ext cx="1000808" cy="2460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309" y="0"/>
                  </a:lnTo>
                  <a:lnTo>
                    <a:pt x="21600" y="0"/>
                  </a:lnTo>
                  <a:lnTo>
                    <a:pt x="1629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43" name="Shape 143"/>
            <p:cNvSpPr/>
            <p:nvPr/>
          </p:nvSpPr>
          <p:spPr>
            <a:xfrm>
              <a:off x="-2" y="-2"/>
              <a:ext cx="1000808" cy="9840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5309" y="0"/>
                  </a:lnTo>
                  <a:lnTo>
                    <a:pt x="21600" y="0"/>
                  </a:lnTo>
                  <a:lnTo>
                    <a:pt x="21600" y="16200"/>
                  </a:lnTo>
                  <a:lnTo>
                    <a:pt x="16291" y="21600"/>
                  </a:lnTo>
                  <a:lnTo>
                    <a:pt x="0" y="21600"/>
                  </a:lnTo>
                  <a:close/>
                  <a:moveTo>
                    <a:pt x="0" y="5400"/>
                  </a:moveTo>
                  <a:lnTo>
                    <a:pt x="16291" y="5400"/>
                  </a:lnTo>
                  <a:lnTo>
                    <a:pt x="21600" y="0"/>
                  </a:lnTo>
                  <a:moveTo>
                    <a:pt x="16291" y="5400"/>
                  </a:moveTo>
                  <a:lnTo>
                    <a:pt x="16291" y="21600"/>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sp>
        <p:nvSpPr>
          <p:cNvPr id="145" name="Shape 145"/>
          <p:cNvSpPr/>
          <p:nvPr/>
        </p:nvSpPr>
        <p:spPr>
          <a:xfrm>
            <a:off x="5999305" y="2523151"/>
            <a:ext cx="4" cy="738005"/>
          </a:xfrm>
          <a:prstGeom prst="line">
            <a:avLst/>
          </a:prstGeom>
          <a:ln>
            <a:solidFill>
              <a:srgbClr val="000000"/>
            </a:solidFill>
          </a:ln>
        </p:spPr>
        <p:txBody>
          <a:bodyPr lIns="45718" tIns="45718" rIns="45718" bIns="45718"/>
          <a:lstStyle/>
          <a:p>
            <a:endParaRPr/>
          </a:p>
        </p:txBody>
      </p:sp>
      <p:sp>
        <p:nvSpPr>
          <p:cNvPr id="146" name="Shape 146"/>
          <p:cNvSpPr/>
          <p:nvPr/>
        </p:nvSpPr>
        <p:spPr>
          <a:xfrm>
            <a:off x="6244101" y="2523151"/>
            <a:ext cx="4" cy="738005"/>
          </a:xfrm>
          <a:prstGeom prst="line">
            <a:avLst/>
          </a:prstGeom>
          <a:ln>
            <a:solidFill>
              <a:srgbClr val="000000"/>
            </a:solidFill>
          </a:ln>
        </p:spPr>
        <p:txBody>
          <a:bodyPr lIns="45718" tIns="45718" rIns="45718" bIns="45718"/>
          <a:lstStyle/>
          <a:p>
            <a:endParaRPr/>
          </a:p>
        </p:txBody>
      </p:sp>
      <p:sp>
        <p:nvSpPr>
          <p:cNvPr id="147" name="Shape 147"/>
          <p:cNvSpPr/>
          <p:nvPr/>
        </p:nvSpPr>
        <p:spPr>
          <a:xfrm>
            <a:off x="5750252" y="2776283"/>
            <a:ext cx="760804" cy="3"/>
          </a:xfrm>
          <a:prstGeom prst="line">
            <a:avLst/>
          </a:prstGeom>
          <a:ln>
            <a:solidFill>
              <a:srgbClr val="000000"/>
            </a:solidFill>
          </a:ln>
        </p:spPr>
        <p:txBody>
          <a:bodyPr lIns="45718" tIns="45718" rIns="45718" bIns="45718"/>
          <a:lstStyle/>
          <a:p>
            <a:endParaRPr/>
          </a:p>
        </p:txBody>
      </p:sp>
      <p:sp>
        <p:nvSpPr>
          <p:cNvPr id="148" name="Shape 148"/>
          <p:cNvSpPr/>
          <p:nvPr/>
        </p:nvSpPr>
        <p:spPr>
          <a:xfrm>
            <a:off x="5750252" y="3050457"/>
            <a:ext cx="760804" cy="3"/>
          </a:xfrm>
          <a:prstGeom prst="line">
            <a:avLst/>
          </a:prstGeom>
          <a:ln>
            <a:solidFill>
              <a:srgbClr val="000000"/>
            </a:solidFill>
          </a:ln>
        </p:spPr>
        <p:txBody>
          <a:bodyPr lIns="45718" tIns="45718" rIns="45718" bIns="45718"/>
          <a:lstStyle/>
          <a:p>
            <a:endParaRPr/>
          </a:p>
        </p:txBody>
      </p:sp>
      <p:grpSp>
        <p:nvGrpSpPr>
          <p:cNvPr id="153" name="Group 153"/>
          <p:cNvGrpSpPr/>
          <p:nvPr/>
        </p:nvGrpSpPr>
        <p:grpSpPr>
          <a:xfrm>
            <a:off x="7236751" y="2479560"/>
            <a:ext cx="616208" cy="634808"/>
            <a:chOff x="-1" y="0"/>
            <a:chExt cx="616207" cy="634806"/>
          </a:xfrm>
        </p:grpSpPr>
        <p:sp>
          <p:nvSpPr>
            <p:cNvPr id="149" name="Shape 149"/>
            <p:cNvSpPr/>
            <p:nvPr/>
          </p:nvSpPr>
          <p:spPr>
            <a:xfrm>
              <a:off x="-1" y="-1"/>
              <a:ext cx="616207" cy="634807"/>
            </a:xfrm>
            <a:custGeom>
              <a:avLst/>
              <a:gdLst/>
              <a:ahLst/>
              <a:cxnLst>
                <a:cxn ang="0">
                  <a:pos x="wd2" y="hd2"/>
                </a:cxn>
                <a:cxn ang="5400000">
                  <a:pos x="wd2" y="hd2"/>
                </a:cxn>
                <a:cxn ang="10800000">
                  <a:pos x="wd2" y="hd2"/>
                </a:cxn>
                <a:cxn ang="16200000">
                  <a:pos x="wd2" y="hd2"/>
                </a:cxn>
              </a:cxnLst>
              <a:rect l="0" t="0" r="r" b="b"/>
              <a:pathLst>
                <a:path w="21600" h="21600" extrusionOk="0">
                  <a:moveTo>
                    <a:pt x="0" y="5242"/>
                  </a:moveTo>
                  <a:lnTo>
                    <a:pt x="5400" y="0"/>
                  </a:lnTo>
                  <a:lnTo>
                    <a:pt x="21600" y="0"/>
                  </a:lnTo>
                  <a:lnTo>
                    <a:pt x="21600" y="16358"/>
                  </a:lnTo>
                  <a:lnTo>
                    <a:pt x="16200" y="21600"/>
                  </a:lnTo>
                  <a:lnTo>
                    <a:pt x="0" y="21600"/>
                  </a:lnTo>
                  <a:close/>
                </a:path>
              </a:pathLst>
            </a:custGeom>
            <a:solidFill>
              <a:srgbClr val="EEEEEE"/>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50" name="Shape 150"/>
            <p:cNvSpPr/>
            <p:nvPr/>
          </p:nvSpPr>
          <p:spPr>
            <a:xfrm>
              <a:off x="462151" y="-1"/>
              <a:ext cx="154055" cy="634807"/>
            </a:xfrm>
            <a:custGeom>
              <a:avLst/>
              <a:gdLst/>
              <a:ahLst/>
              <a:cxnLst>
                <a:cxn ang="0">
                  <a:pos x="wd2" y="hd2"/>
                </a:cxn>
                <a:cxn ang="5400000">
                  <a:pos x="wd2" y="hd2"/>
                </a:cxn>
                <a:cxn ang="10800000">
                  <a:pos x="wd2" y="hd2"/>
                </a:cxn>
                <a:cxn ang="16200000">
                  <a:pos x="wd2" y="hd2"/>
                </a:cxn>
              </a:cxnLst>
              <a:rect l="0" t="0" r="r" b="b"/>
              <a:pathLst>
                <a:path w="21600" h="21600" extrusionOk="0">
                  <a:moveTo>
                    <a:pt x="0" y="5242"/>
                  </a:moveTo>
                  <a:lnTo>
                    <a:pt x="21600" y="0"/>
                  </a:lnTo>
                  <a:lnTo>
                    <a:pt x="21600" y="16358"/>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51" name="Shape 151"/>
            <p:cNvSpPr/>
            <p:nvPr/>
          </p:nvSpPr>
          <p:spPr>
            <a:xfrm>
              <a:off x="-1" y="-2"/>
              <a:ext cx="616207" cy="1540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52" name="Shape 152"/>
            <p:cNvSpPr/>
            <p:nvPr/>
          </p:nvSpPr>
          <p:spPr>
            <a:xfrm>
              <a:off x="-1" y="-1"/>
              <a:ext cx="616207" cy="634807"/>
            </a:xfrm>
            <a:custGeom>
              <a:avLst/>
              <a:gdLst/>
              <a:ahLst/>
              <a:cxnLst>
                <a:cxn ang="0">
                  <a:pos x="wd2" y="hd2"/>
                </a:cxn>
                <a:cxn ang="5400000">
                  <a:pos x="wd2" y="hd2"/>
                </a:cxn>
                <a:cxn ang="10800000">
                  <a:pos x="wd2" y="hd2"/>
                </a:cxn>
                <a:cxn ang="16200000">
                  <a:pos x="wd2" y="hd2"/>
                </a:cxn>
              </a:cxnLst>
              <a:rect l="0" t="0" r="r" b="b"/>
              <a:pathLst>
                <a:path w="21600" h="21600" extrusionOk="0">
                  <a:moveTo>
                    <a:pt x="0" y="5242"/>
                  </a:moveTo>
                  <a:lnTo>
                    <a:pt x="5400" y="0"/>
                  </a:lnTo>
                  <a:lnTo>
                    <a:pt x="21600" y="0"/>
                  </a:lnTo>
                  <a:lnTo>
                    <a:pt x="21600" y="16358"/>
                  </a:lnTo>
                  <a:lnTo>
                    <a:pt x="16200" y="21600"/>
                  </a:lnTo>
                  <a:lnTo>
                    <a:pt x="0" y="21600"/>
                  </a:lnTo>
                  <a:close/>
                  <a:moveTo>
                    <a:pt x="0" y="5242"/>
                  </a:moveTo>
                  <a:lnTo>
                    <a:pt x="16200" y="5242"/>
                  </a:lnTo>
                  <a:lnTo>
                    <a:pt x="21600" y="0"/>
                  </a:lnTo>
                  <a:moveTo>
                    <a:pt x="16200" y="5242"/>
                  </a:moveTo>
                  <a:lnTo>
                    <a:pt x="16200" y="21600"/>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sp>
        <p:nvSpPr>
          <p:cNvPr id="154" name="Shape 154"/>
          <p:cNvSpPr/>
          <p:nvPr/>
        </p:nvSpPr>
        <p:spPr>
          <a:xfrm>
            <a:off x="7375500" y="2638643"/>
            <a:ext cx="4" cy="475502"/>
          </a:xfrm>
          <a:prstGeom prst="line">
            <a:avLst/>
          </a:prstGeom>
          <a:ln>
            <a:solidFill>
              <a:srgbClr val="000000"/>
            </a:solidFill>
          </a:ln>
        </p:spPr>
        <p:txBody>
          <a:bodyPr lIns="45718" tIns="45718" rIns="45718" bIns="45718"/>
          <a:lstStyle/>
          <a:p>
            <a:endParaRPr/>
          </a:p>
        </p:txBody>
      </p:sp>
      <p:sp>
        <p:nvSpPr>
          <p:cNvPr id="155" name="Shape 155"/>
          <p:cNvSpPr/>
          <p:nvPr/>
        </p:nvSpPr>
        <p:spPr>
          <a:xfrm>
            <a:off x="7544851" y="2638643"/>
            <a:ext cx="4" cy="475502"/>
          </a:xfrm>
          <a:prstGeom prst="line">
            <a:avLst/>
          </a:prstGeom>
          <a:ln>
            <a:solidFill>
              <a:srgbClr val="000000"/>
            </a:solidFill>
          </a:ln>
        </p:spPr>
        <p:txBody>
          <a:bodyPr lIns="45718" tIns="45718" rIns="45718" bIns="45718"/>
          <a:lstStyle/>
          <a:p>
            <a:endParaRPr/>
          </a:p>
        </p:txBody>
      </p:sp>
      <p:sp>
        <p:nvSpPr>
          <p:cNvPr id="156" name="Shape 156"/>
          <p:cNvSpPr/>
          <p:nvPr/>
        </p:nvSpPr>
        <p:spPr>
          <a:xfrm>
            <a:off x="7236607" y="2796676"/>
            <a:ext cx="468304" cy="4"/>
          </a:xfrm>
          <a:prstGeom prst="line">
            <a:avLst/>
          </a:prstGeom>
          <a:ln>
            <a:solidFill>
              <a:srgbClr val="000000"/>
            </a:solidFill>
          </a:ln>
        </p:spPr>
        <p:txBody>
          <a:bodyPr lIns="45718" tIns="45718" rIns="45718" bIns="45718"/>
          <a:lstStyle/>
          <a:p>
            <a:endParaRPr/>
          </a:p>
        </p:txBody>
      </p:sp>
      <p:sp>
        <p:nvSpPr>
          <p:cNvPr id="157" name="Shape 157"/>
          <p:cNvSpPr/>
          <p:nvPr/>
        </p:nvSpPr>
        <p:spPr>
          <a:xfrm>
            <a:off x="7236607" y="2973378"/>
            <a:ext cx="468304" cy="4"/>
          </a:xfrm>
          <a:prstGeom prst="line">
            <a:avLst/>
          </a:prstGeom>
          <a:ln>
            <a:solidFill>
              <a:srgbClr val="000000"/>
            </a:solidFill>
          </a:ln>
        </p:spPr>
        <p:txBody>
          <a:bodyPr lIns="45718" tIns="45718" rIns="45718" bIns="45718"/>
          <a:lstStyle/>
          <a:p>
            <a:endParaRPr/>
          </a:p>
        </p:txBody>
      </p:sp>
      <p:sp>
        <p:nvSpPr>
          <p:cNvPr id="158" name="Shape 158"/>
          <p:cNvSpPr/>
          <p:nvPr/>
        </p:nvSpPr>
        <p:spPr>
          <a:xfrm>
            <a:off x="6902498" y="2742189"/>
            <a:ext cx="295804" cy="139504"/>
          </a:xfrm>
          <a:prstGeom prst="rightArrow">
            <a:avLst>
              <a:gd name="adj1" fmla="val 50000"/>
              <a:gd name="adj2" fmla="val 50000"/>
            </a:avLst>
          </a:prstGeom>
          <a:solidFill>
            <a:srgbClr val="EEEEEE"/>
          </a:solidFill>
          <a:ln>
            <a:solidFill>
              <a:srgbClr val="000000"/>
            </a:solidFill>
          </a:ln>
        </p:spPr>
        <p:txBody>
          <a:bodyPr lIns="45718" tIns="45718" rIns="45718" bIns="45718" anchor="ctr"/>
          <a:lstStyle/>
          <a:p>
            <a:pPr defTabSz="914400">
              <a:defRPr sz="1400">
                <a:latin typeface="Arial"/>
                <a:ea typeface="Arial"/>
                <a:cs typeface="Arial"/>
                <a:sym typeface="Arial"/>
              </a:defRPr>
            </a:pPr>
            <a:endParaRPr/>
          </a:p>
        </p:txBody>
      </p:sp>
      <p:grpSp>
        <p:nvGrpSpPr>
          <p:cNvPr id="163" name="Group 163"/>
          <p:cNvGrpSpPr/>
          <p:nvPr/>
        </p:nvGrpSpPr>
        <p:grpSpPr>
          <a:xfrm>
            <a:off x="8219488" y="2200821"/>
            <a:ext cx="408007" cy="184809"/>
            <a:chOff x="0" y="-1"/>
            <a:chExt cx="408005" cy="184808"/>
          </a:xfrm>
        </p:grpSpPr>
        <p:sp>
          <p:nvSpPr>
            <p:cNvPr id="159" name="Shape 159"/>
            <p:cNvSpPr/>
            <p:nvPr/>
          </p:nvSpPr>
          <p:spPr>
            <a:xfrm>
              <a:off x="-1" y="-2"/>
              <a:ext cx="408005"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446" y="0"/>
                  </a:lnTo>
                  <a:lnTo>
                    <a:pt x="21600" y="0"/>
                  </a:lnTo>
                  <a:lnTo>
                    <a:pt x="21600" y="16200"/>
                  </a:lnTo>
                  <a:lnTo>
                    <a:pt x="19154" y="21600"/>
                  </a:lnTo>
                  <a:lnTo>
                    <a:pt x="0" y="21600"/>
                  </a:lnTo>
                  <a:close/>
                </a:path>
              </a:pathLst>
            </a:custGeom>
            <a:solidFill>
              <a:srgbClr val="EEEEEE"/>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60" name="Shape 160"/>
            <p:cNvSpPr/>
            <p:nvPr/>
          </p:nvSpPr>
          <p:spPr>
            <a:xfrm>
              <a:off x="361800" y="-2"/>
              <a:ext cx="46206"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61" name="Shape 161"/>
            <p:cNvSpPr/>
            <p:nvPr/>
          </p:nvSpPr>
          <p:spPr>
            <a:xfrm>
              <a:off x="-1" y="-2"/>
              <a:ext cx="408005" cy="462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46" y="0"/>
                  </a:lnTo>
                  <a:lnTo>
                    <a:pt x="21600" y="0"/>
                  </a:lnTo>
                  <a:lnTo>
                    <a:pt x="19154"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62" name="Shape 162"/>
            <p:cNvSpPr/>
            <p:nvPr/>
          </p:nvSpPr>
          <p:spPr>
            <a:xfrm>
              <a:off x="-1" y="-2"/>
              <a:ext cx="408005"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446" y="0"/>
                  </a:lnTo>
                  <a:lnTo>
                    <a:pt x="21600" y="0"/>
                  </a:lnTo>
                  <a:lnTo>
                    <a:pt x="21600" y="16200"/>
                  </a:lnTo>
                  <a:lnTo>
                    <a:pt x="19154" y="21600"/>
                  </a:lnTo>
                  <a:lnTo>
                    <a:pt x="0" y="21600"/>
                  </a:lnTo>
                  <a:close/>
                  <a:moveTo>
                    <a:pt x="0" y="5400"/>
                  </a:moveTo>
                  <a:lnTo>
                    <a:pt x="19154" y="5400"/>
                  </a:lnTo>
                  <a:lnTo>
                    <a:pt x="21600" y="0"/>
                  </a:lnTo>
                  <a:moveTo>
                    <a:pt x="19154" y="5400"/>
                  </a:moveTo>
                  <a:lnTo>
                    <a:pt x="19154" y="21600"/>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grpSp>
        <p:nvGrpSpPr>
          <p:cNvPr id="168" name="Group 168"/>
          <p:cNvGrpSpPr/>
          <p:nvPr/>
        </p:nvGrpSpPr>
        <p:grpSpPr>
          <a:xfrm>
            <a:off x="8219488" y="1966002"/>
            <a:ext cx="408007" cy="184809"/>
            <a:chOff x="0" y="-1"/>
            <a:chExt cx="408005" cy="184808"/>
          </a:xfrm>
        </p:grpSpPr>
        <p:sp>
          <p:nvSpPr>
            <p:cNvPr id="164" name="Shape 164"/>
            <p:cNvSpPr/>
            <p:nvPr/>
          </p:nvSpPr>
          <p:spPr>
            <a:xfrm>
              <a:off x="-1" y="-2"/>
              <a:ext cx="408005"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446" y="0"/>
                  </a:lnTo>
                  <a:lnTo>
                    <a:pt x="21600" y="0"/>
                  </a:lnTo>
                  <a:lnTo>
                    <a:pt x="21600" y="16200"/>
                  </a:lnTo>
                  <a:lnTo>
                    <a:pt x="19154" y="21600"/>
                  </a:lnTo>
                  <a:lnTo>
                    <a:pt x="0" y="21600"/>
                  </a:lnTo>
                  <a:close/>
                </a:path>
              </a:pathLst>
            </a:custGeom>
            <a:solidFill>
              <a:srgbClr val="E69138"/>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65" name="Shape 165"/>
            <p:cNvSpPr/>
            <p:nvPr/>
          </p:nvSpPr>
          <p:spPr>
            <a:xfrm>
              <a:off x="361800" y="-2"/>
              <a:ext cx="46206"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66" name="Shape 166"/>
            <p:cNvSpPr/>
            <p:nvPr/>
          </p:nvSpPr>
          <p:spPr>
            <a:xfrm>
              <a:off x="-1" y="-2"/>
              <a:ext cx="408005" cy="462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46" y="0"/>
                  </a:lnTo>
                  <a:lnTo>
                    <a:pt x="21600" y="0"/>
                  </a:lnTo>
                  <a:lnTo>
                    <a:pt x="19154"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67" name="Shape 167"/>
            <p:cNvSpPr/>
            <p:nvPr/>
          </p:nvSpPr>
          <p:spPr>
            <a:xfrm>
              <a:off x="-1" y="-2"/>
              <a:ext cx="408005"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446" y="0"/>
                  </a:lnTo>
                  <a:lnTo>
                    <a:pt x="21600" y="0"/>
                  </a:lnTo>
                  <a:lnTo>
                    <a:pt x="21600" y="16200"/>
                  </a:lnTo>
                  <a:lnTo>
                    <a:pt x="19154" y="21600"/>
                  </a:lnTo>
                  <a:lnTo>
                    <a:pt x="0" y="21600"/>
                  </a:lnTo>
                  <a:close/>
                  <a:moveTo>
                    <a:pt x="0" y="5400"/>
                  </a:moveTo>
                  <a:lnTo>
                    <a:pt x="19154" y="5400"/>
                  </a:lnTo>
                  <a:lnTo>
                    <a:pt x="21600" y="0"/>
                  </a:lnTo>
                  <a:moveTo>
                    <a:pt x="19154" y="5400"/>
                  </a:moveTo>
                  <a:lnTo>
                    <a:pt x="19154" y="21600"/>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grpSp>
        <p:nvGrpSpPr>
          <p:cNvPr id="173" name="Group 173"/>
          <p:cNvGrpSpPr/>
          <p:nvPr/>
        </p:nvGrpSpPr>
        <p:grpSpPr>
          <a:xfrm>
            <a:off x="8219488" y="3613454"/>
            <a:ext cx="408007" cy="184809"/>
            <a:chOff x="0" y="-1"/>
            <a:chExt cx="408005" cy="184808"/>
          </a:xfrm>
        </p:grpSpPr>
        <p:sp>
          <p:nvSpPr>
            <p:cNvPr id="169" name="Shape 169"/>
            <p:cNvSpPr/>
            <p:nvPr/>
          </p:nvSpPr>
          <p:spPr>
            <a:xfrm>
              <a:off x="-1" y="-2"/>
              <a:ext cx="408005"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446" y="0"/>
                  </a:lnTo>
                  <a:lnTo>
                    <a:pt x="21600" y="0"/>
                  </a:lnTo>
                  <a:lnTo>
                    <a:pt x="21600" y="16200"/>
                  </a:lnTo>
                  <a:lnTo>
                    <a:pt x="19154" y="21600"/>
                  </a:lnTo>
                  <a:lnTo>
                    <a:pt x="0" y="21600"/>
                  </a:lnTo>
                  <a:close/>
                </a:path>
              </a:pathLst>
            </a:custGeom>
            <a:solidFill>
              <a:srgbClr val="EEEEEE"/>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70" name="Shape 170"/>
            <p:cNvSpPr/>
            <p:nvPr/>
          </p:nvSpPr>
          <p:spPr>
            <a:xfrm>
              <a:off x="361800" y="-2"/>
              <a:ext cx="46206"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71" name="Shape 171"/>
            <p:cNvSpPr/>
            <p:nvPr/>
          </p:nvSpPr>
          <p:spPr>
            <a:xfrm>
              <a:off x="-1" y="-2"/>
              <a:ext cx="408005" cy="462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46" y="0"/>
                  </a:lnTo>
                  <a:lnTo>
                    <a:pt x="21600" y="0"/>
                  </a:lnTo>
                  <a:lnTo>
                    <a:pt x="19154"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72" name="Shape 172"/>
            <p:cNvSpPr/>
            <p:nvPr/>
          </p:nvSpPr>
          <p:spPr>
            <a:xfrm>
              <a:off x="-1" y="-2"/>
              <a:ext cx="408005"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446" y="0"/>
                  </a:lnTo>
                  <a:lnTo>
                    <a:pt x="21600" y="0"/>
                  </a:lnTo>
                  <a:lnTo>
                    <a:pt x="21600" y="16200"/>
                  </a:lnTo>
                  <a:lnTo>
                    <a:pt x="19154" y="21600"/>
                  </a:lnTo>
                  <a:lnTo>
                    <a:pt x="0" y="21600"/>
                  </a:lnTo>
                  <a:close/>
                  <a:moveTo>
                    <a:pt x="0" y="5400"/>
                  </a:moveTo>
                  <a:lnTo>
                    <a:pt x="19154" y="5400"/>
                  </a:lnTo>
                  <a:lnTo>
                    <a:pt x="21600" y="0"/>
                  </a:lnTo>
                  <a:moveTo>
                    <a:pt x="19154" y="5400"/>
                  </a:moveTo>
                  <a:lnTo>
                    <a:pt x="19154" y="21600"/>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grpSp>
        <p:nvGrpSpPr>
          <p:cNvPr id="178" name="Group 178"/>
          <p:cNvGrpSpPr/>
          <p:nvPr/>
        </p:nvGrpSpPr>
        <p:grpSpPr>
          <a:xfrm>
            <a:off x="8219488" y="3378635"/>
            <a:ext cx="408007" cy="184809"/>
            <a:chOff x="0" y="-1"/>
            <a:chExt cx="408005" cy="184808"/>
          </a:xfrm>
        </p:grpSpPr>
        <p:sp>
          <p:nvSpPr>
            <p:cNvPr id="174" name="Shape 174"/>
            <p:cNvSpPr/>
            <p:nvPr/>
          </p:nvSpPr>
          <p:spPr>
            <a:xfrm>
              <a:off x="-1" y="-2"/>
              <a:ext cx="408005"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446" y="0"/>
                  </a:lnTo>
                  <a:lnTo>
                    <a:pt x="21600" y="0"/>
                  </a:lnTo>
                  <a:lnTo>
                    <a:pt x="21600" y="16200"/>
                  </a:lnTo>
                  <a:lnTo>
                    <a:pt x="19154" y="21600"/>
                  </a:lnTo>
                  <a:lnTo>
                    <a:pt x="0" y="21600"/>
                  </a:lnTo>
                  <a:close/>
                </a:path>
              </a:pathLst>
            </a:custGeom>
            <a:solidFill>
              <a:srgbClr val="E69138"/>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75" name="Shape 175"/>
            <p:cNvSpPr/>
            <p:nvPr/>
          </p:nvSpPr>
          <p:spPr>
            <a:xfrm>
              <a:off x="361800" y="-2"/>
              <a:ext cx="46206"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76" name="Shape 176"/>
            <p:cNvSpPr/>
            <p:nvPr/>
          </p:nvSpPr>
          <p:spPr>
            <a:xfrm>
              <a:off x="-1" y="-2"/>
              <a:ext cx="408005" cy="462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446" y="0"/>
                  </a:lnTo>
                  <a:lnTo>
                    <a:pt x="21600" y="0"/>
                  </a:lnTo>
                  <a:lnTo>
                    <a:pt x="19154"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177" name="Shape 177"/>
            <p:cNvSpPr/>
            <p:nvPr/>
          </p:nvSpPr>
          <p:spPr>
            <a:xfrm>
              <a:off x="-1" y="-2"/>
              <a:ext cx="408005" cy="184810"/>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446" y="0"/>
                  </a:lnTo>
                  <a:lnTo>
                    <a:pt x="21600" y="0"/>
                  </a:lnTo>
                  <a:lnTo>
                    <a:pt x="21600" y="16200"/>
                  </a:lnTo>
                  <a:lnTo>
                    <a:pt x="19154" y="21600"/>
                  </a:lnTo>
                  <a:lnTo>
                    <a:pt x="0" y="21600"/>
                  </a:lnTo>
                  <a:close/>
                  <a:moveTo>
                    <a:pt x="0" y="5400"/>
                  </a:moveTo>
                  <a:lnTo>
                    <a:pt x="19154" y="5400"/>
                  </a:lnTo>
                  <a:lnTo>
                    <a:pt x="21600" y="0"/>
                  </a:lnTo>
                  <a:moveTo>
                    <a:pt x="19154" y="5400"/>
                  </a:moveTo>
                  <a:lnTo>
                    <a:pt x="19154" y="21600"/>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sp>
        <p:nvSpPr>
          <p:cNvPr id="179" name="Shape 179"/>
          <p:cNvSpPr/>
          <p:nvPr/>
        </p:nvSpPr>
        <p:spPr>
          <a:xfrm>
            <a:off x="8656632" y="1841462"/>
            <a:ext cx="136504" cy="6405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538"/>
                  <a:pt x="10800" y="3434"/>
                </a:cubicBezTo>
                <a:lnTo>
                  <a:pt x="10800" y="7366"/>
                </a:lnTo>
                <a:cubicBezTo>
                  <a:pt x="10800" y="9262"/>
                  <a:pt x="15635" y="10800"/>
                  <a:pt x="21600" y="10800"/>
                </a:cubicBezTo>
                <a:cubicBezTo>
                  <a:pt x="15635" y="10800"/>
                  <a:pt x="10800" y="12338"/>
                  <a:pt x="10800" y="14234"/>
                </a:cubicBezTo>
                <a:lnTo>
                  <a:pt x="10800" y="18166"/>
                </a:lnTo>
                <a:cubicBezTo>
                  <a:pt x="10800" y="20062"/>
                  <a:pt x="5965" y="21600"/>
                  <a:pt x="0" y="21600"/>
                </a:cubicBezTo>
              </a:path>
            </a:pathLst>
          </a:custGeom>
          <a:ln w="19050">
            <a:solidFill>
              <a:srgbClr val="585858"/>
            </a:solidFill>
          </a:ln>
        </p:spPr>
        <p:txBody>
          <a:bodyPr lIns="45718" tIns="45718" rIns="45718" bIns="45718" anchor="ctr"/>
          <a:lstStyle/>
          <a:p>
            <a:pPr defTabSz="914400">
              <a:defRPr sz="1400">
                <a:latin typeface="Arial"/>
                <a:ea typeface="Arial"/>
                <a:cs typeface="Arial"/>
                <a:sym typeface="Arial"/>
              </a:defRPr>
            </a:pPr>
            <a:endParaRPr/>
          </a:p>
        </p:txBody>
      </p:sp>
      <p:sp>
        <p:nvSpPr>
          <p:cNvPr id="180" name="Shape 180"/>
          <p:cNvSpPr/>
          <p:nvPr/>
        </p:nvSpPr>
        <p:spPr>
          <a:xfrm>
            <a:off x="8627657" y="3279571"/>
            <a:ext cx="136504" cy="6405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538"/>
                  <a:pt x="10800" y="3434"/>
                </a:cubicBezTo>
                <a:lnTo>
                  <a:pt x="10800" y="7366"/>
                </a:lnTo>
                <a:cubicBezTo>
                  <a:pt x="10800" y="9262"/>
                  <a:pt x="15635" y="10800"/>
                  <a:pt x="21600" y="10800"/>
                </a:cubicBezTo>
                <a:cubicBezTo>
                  <a:pt x="15635" y="10800"/>
                  <a:pt x="10800" y="12338"/>
                  <a:pt x="10800" y="14234"/>
                </a:cubicBezTo>
                <a:lnTo>
                  <a:pt x="10800" y="18166"/>
                </a:lnTo>
                <a:cubicBezTo>
                  <a:pt x="10800" y="20062"/>
                  <a:pt x="5965" y="21600"/>
                  <a:pt x="0" y="21600"/>
                </a:cubicBezTo>
              </a:path>
            </a:pathLst>
          </a:custGeom>
          <a:ln w="19050">
            <a:solidFill>
              <a:srgbClr val="585858"/>
            </a:solidFill>
          </a:ln>
        </p:spPr>
        <p:txBody>
          <a:bodyPr lIns="45718" tIns="45718" rIns="45718" bIns="45718" anchor="ctr"/>
          <a:lstStyle/>
          <a:p>
            <a:pPr defTabSz="914400">
              <a:defRPr sz="1400">
                <a:latin typeface="Arial"/>
                <a:ea typeface="Arial"/>
                <a:cs typeface="Arial"/>
                <a:sym typeface="Arial"/>
              </a:defRPr>
            </a:pPr>
            <a:endParaRPr/>
          </a:p>
        </p:txBody>
      </p:sp>
      <p:sp>
        <p:nvSpPr>
          <p:cNvPr id="181" name="Shape 181"/>
          <p:cNvSpPr/>
          <p:nvPr/>
        </p:nvSpPr>
        <p:spPr>
          <a:xfrm>
            <a:off x="8412712" y="2778973"/>
            <a:ext cx="73507" cy="90307"/>
          </a:xfrm>
          <a:prstGeom prst="ellipse">
            <a:avLst/>
          </a:prstGeom>
          <a:solidFill>
            <a:srgbClr val="000000"/>
          </a:solidFill>
          <a:ln>
            <a:solidFill>
              <a:srgbClr val="000000"/>
            </a:solidFill>
          </a:ln>
        </p:spPr>
        <p:txBody>
          <a:bodyPr lIns="45718" tIns="45718" rIns="45718" bIns="45718" anchor="ctr"/>
          <a:lstStyle/>
          <a:p>
            <a:pPr defTabSz="914400">
              <a:defRPr sz="1400">
                <a:latin typeface="Arial"/>
                <a:ea typeface="Arial"/>
                <a:cs typeface="Arial"/>
                <a:sym typeface="Arial"/>
              </a:defRPr>
            </a:pPr>
            <a:endParaRPr/>
          </a:p>
        </p:txBody>
      </p:sp>
      <p:sp>
        <p:nvSpPr>
          <p:cNvPr id="182" name="Shape 182"/>
          <p:cNvSpPr/>
          <p:nvPr/>
        </p:nvSpPr>
        <p:spPr>
          <a:xfrm>
            <a:off x="8413770" y="2938933"/>
            <a:ext cx="73507" cy="90307"/>
          </a:xfrm>
          <a:prstGeom prst="ellipse">
            <a:avLst/>
          </a:prstGeom>
          <a:solidFill>
            <a:srgbClr val="000000"/>
          </a:solidFill>
          <a:ln>
            <a:solidFill>
              <a:srgbClr val="000000"/>
            </a:solidFill>
          </a:ln>
        </p:spPr>
        <p:txBody>
          <a:bodyPr lIns="45718" tIns="45718" rIns="45718" bIns="45718" anchor="ctr"/>
          <a:lstStyle/>
          <a:p>
            <a:pPr defTabSz="914400">
              <a:defRPr sz="1400">
                <a:latin typeface="Arial"/>
                <a:ea typeface="Arial"/>
                <a:cs typeface="Arial"/>
                <a:sym typeface="Arial"/>
              </a:defRPr>
            </a:pPr>
            <a:endParaRPr/>
          </a:p>
        </p:txBody>
      </p:sp>
      <p:sp>
        <p:nvSpPr>
          <p:cNvPr id="183" name="Shape 183"/>
          <p:cNvSpPr/>
          <p:nvPr/>
        </p:nvSpPr>
        <p:spPr>
          <a:xfrm>
            <a:off x="8413770" y="3129846"/>
            <a:ext cx="73507" cy="90307"/>
          </a:xfrm>
          <a:prstGeom prst="ellipse">
            <a:avLst/>
          </a:prstGeom>
          <a:solidFill>
            <a:srgbClr val="000000"/>
          </a:solidFill>
          <a:ln>
            <a:solidFill>
              <a:srgbClr val="000000"/>
            </a:solidFill>
          </a:ln>
        </p:spPr>
        <p:txBody>
          <a:bodyPr lIns="45718" tIns="45718" rIns="45718" bIns="45718" anchor="ctr"/>
          <a:lstStyle/>
          <a:p>
            <a:pPr defTabSz="914400">
              <a:defRPr sz="1400">
                <a:latin typeface="Arial"/>
                <a:ea typeface="Arial"/>
                <a:cs typeface="Arial"/>
                <a:sym typeface="Arial"/>
              </a:defRPr>
            </a:pPr>
            <a:endParaRPr/>
          </a:p>
        </p:txBody>
      </p:sp>
      <p:sp>
        <p:nvSpPr>
          <p:cNvPr id="184" name="Shape 184"/>
          <p:cNvSpPr/>
          <p:nvPr/>
        </p:nvSpPr>
        <p:spPr>
          <a:xfrm>
            <a:off x="1382125" y="2055746"/>
            <a:ext cx="858602" cy="6908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700"/>
            </a:pPr>
            <a:r>
              <a:t>VGG</a:t>
            </a:r>
          </a:p>
          <a:p>
            <a:pPr defTabSz="914400">
              <a:defRPr sz="1700"/>
            </a:pPr>
            <a:r>
              <a:t>(fc7)</a:t>
            </a:r>
          </a:p>
        </p:txBody>
      </p:sp>
      <p:sp>
        <p:nvSpPr>
          <p:cNvPr id="185" name="Shape 185"/>
          <p:cNvSpPr/>
          <p:nvPr/>
        </p:nvSpPr>
        <p:spPr>
          <a:xfrm flipV="1">
            <a:off x="3683353" y="1695691"/>
            <a:ext cx="342004" cy="349204"/>
          </a:xfrm>
          <a:prstGeom prst="line">
            <a:avLst/>
          </a:prstGeom>
          <a:ln>
            <a:solidFill>
              <a:srgbClr val="000000"/>
            </a:solidFill>
            <a:headEnd type="triangle"/>
            <a:tailEnd type="triangle"/>
          </a:ln>
        </p:spPr>
        <p:txBody>
          <a:bodyPr lIns="45718" tIns="45718" rIns="45718" bIns="45718"/>
          <a:lstStyle/>
          <a:p>
            <a:endParaRPr/>
          </a:p>
        </p:txBody>
      </p:sp>
      <p:sp>
        <p:nvSpPr>
          <p:cNvPr id="186" name="Shape 186"/>
          <p:cNvSpPr/>
          <p:nvPr/>
        </p:nvSpPr>
        <p:spPr>
          <a:xfrm flipV="1">
            <a:off x="5649443" y="2253907"/>
            <a:ext cx="300004" cy="297304"/>
          </a:xfrm>
          <a:prstGeom prst="line">
            <a:avLst/>
          </a:prstGeom>
          <a:ln>
            <a:solidFill>
              <a:srgbClr val="000000"/>
            </a:solidFill>
            <a:headEnd type="triangle"/>
            <a:tailEnd type="triangle"/>
          </a:ln>
        </p:spPr>
        <p:txBody>
          <a:bodyPr lIns="45718" tIns="45718" rIns="45718" bIns="45718"/>
          <a:lstStyle/>
          <a:p>
            <a:endParaRPr/>
          </a:p>
        </p:txBody>
      </p:sp>
      <p:sp>
        <p:nvSpPr>
          <p:cNvPr id="187" name="Shape 187"/>
          <p:cNvSpPr/>
          <p:nvPr/>
        </p:nvSpPr>
        <p:spPr>
          <a:xfrm flipV="1">
            <a:off x="7170879" y="2435930"/>
            <a:ext cx="181204" cy="182704"/>
          </a:xfrm>
          <a:prstGeom prst="line">
            <a:avLst/>
          </a:prstGeom>
          <a:ln>
            <a:solidFill>
              <a:srgbClr val="000000"/>
            </a:solidFill>
            <a:headEnd type="triangle"/>
            <a:tailEnd type="triangle"/>
          </a:ln>
        </p:spPr>
        <p:txBody>
          <a:bodyPr lIns="45718" tIns="45718" rIns="45718" bIns="45718"/>
          <a:lstStyle/>
          <a:p>
            <a:endParaRPr/>
          </a:p>
        </p:txBody>
      </p:sp>
      <p:sp>
        <p:nvSpPr>
          <p:cNvPr id="188" name="Shape 188"/>
          <p:cNvSpPr/>
          <p:nvPr/>
        </p:nvSpPr>
        <p:spPr>
          <a:xfrm rot="18874449">
            <a:off x="3498890" y="1558774"/>
            <a:ext cx="627932"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500</a:t>
            </a:r>
          </a:p>
        </p:txBody>
      </p:sp>
      <p:sp>
        <p:nvSpPr>
          <p:cNvPr id="189" name="Shape 189"/>
          <p:cNvSpPr/>
          <p:nvPr/>
        </p:nvSpPr>
        <p:spPr>
          <a:xfrm rot="18924875">
            <a:off x="5389609" y="2097163"/>
            <a:ext cx="732938"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4000</a:t>
            </a:r>
          </a:p>
        </p:txBody>
      </p:sp>
      <p:sp>
        <p:nvSpPr>
          <p:cNvPr id="190" name="Shape 190"/>
          <p:cNvSpPr/>
          <p:nvPr/>
        </p:nvSpPr>
        <p:spPr>
          <a:xfrm rot="18931599">
            <a:off x="7001333" y="2210842"/>
            <a:ext cx="438499"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80</a:t>
            </a:r>
          </a:p>
        </p:txBody>
      </p:sp>
      <p:sp>
        <p:nvSpPr>
          <p:cNvPr id="191" name="Shape 191"/>
          <p:cNvSpPr/>
          <p:nvPr/>
        </p:nvSpPr>
        <p:spPr>
          <a:xfrm>
            <a:off x="3473944" y="4653362"/>
            <a:ext cx="1443004" cy="9448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700"/>
            </a:pPr>
            <a:r>
              <a:t>     Context     </a:t>
            </a:r>
          </a:p>
          <a:p>
            <a:pPr defTabSz="914400">
              <a:defRPr sz="1700"/>
            </a:pPr>
            <a:r>
              <a:t>   Aggregator </a:t>
            </a:r>
          </a:p>
          <a:p>
            <a:pPr defTabSz="914400">
              <a:defRPr sz="1700"/>
            </a:pPr>
            <a:r>
              <a:t>    (Bi-LSTM)</a:t>
            </a:r>
          </a:p>
        </p:txBody>
      </p:sp>
      <p:sp>
        <p:nvSpPr>
          <p:cNvPr id="192" name="Shape 192"/>
          <p:cNvSpPr/>
          <p:nvPr/>
        </p:nvSpPr>
        <p:spPr>
          <a:xfrm>
            <a:off x="8193615" y="1517269"/>
            <a:ext cx="751804" cy="4495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400"/>
            </a:pPr>
            <a:r>
              <a:t>GT</a:t>
            </a:r>
            <a:r>
              <a:rPr sz="1800"/>
              <a:t> </a:t>
            </a:r>
          </a:p>
        </p:txBody>
      </p:sp>
      <p:sp>
        <p:nvSpPr>
          <p:cNvPr id="193" name="Shape 193"/>
          <p:cNvSpPr/>
          <p:nvPr/>
        </p:nvSpPr>
        <p:spPr>
          <a:xfrm>
            <a:off x="8145636" y="2345507"/>
            <a:ext cx="751804" cy="3860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vl1pPr>
          </a:lstStyle>
          <a:p>
            <a:r>
              <a:t>Pred</a:t>
            </a:r>
          </a:p>
        </p:txBody>
      </p:sp>
      <p:sp>
        <p:nvSpPr>
          <p:cNvPr id="194" name="Shape 194"/>
          <p:cNvSpPr/>
          <p:nvPr/>
        </p:nvSpPr>
        <p:spPr>
          <a:xfrm>
            <a:off x="7800026" y="1259785"/>
            <a:ext cx="1443005" cy="4368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700"/>
            </a:lvl1pPr>
          </a:lstStyle>
          <a:p>
            <a:r>
              <a:t>Huber Loss</a:t>
            </a:r>
          </a:p>
        </p:txBody>
      </p:sp>
      <p:sp>
        <p:nvSpPr>
          <p:cNvPr id="195" name="Shape 195"/>
          <p:cNvSpPr/>
          <p:nvPr/>
        </p:nvSpPr>
        <p:spPr>
          <a:xfrm>
            <a:off x="8991750" y="2286772"/>
            <a:ext cx="12004" cy="1188004"/>
          </a:xfrm>
          <a:prstGeom prst="line">
            <a:avLst/>
          </a:prstGeom>
          <a:ln>
            <a:solidFill>
              <a:srgbClr val="000000"/>
            </a:solidFill>
            <a:headEnd type="triangle"/>
            <a:tailEnd type="triangle"/>
          </a:ln>
        </p:spPr>
        <p:txBody>
          <a:bodyPr lIns="45718" tIns="45718" rIns="45718" bIns="45718"/>
          <a:lstStyle/>
          <a:p>
            <a:endParaRPr/>
          </a:p>
        </p:txBody>
      </p:sp>
      <p:sp>
        <p:nvSpPr>
          <p:cNvPr id="196" name="Shape 196"/>
          <p:cNvSpPr/>
          <p:nvPr/>
        </p:nvSpPr>
        <p:spPr>
          <a:xfrm>
            <a:off x="8681904" y="2681421"/>
            <a:ext cx="191104" cy="442066"/>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a:latin typeface="Arial"/>
                <a:ea typeface="Arial"/>
                <a:cs typeface="Arial"/>
                <a:sym typeface="Arial"/>
              </a:defRPr>
            </a:lvl1pPr>
          </a:lstStyle>
          <a:p>
            <a:r>
              <a:t>9</a:t>
            </a:r>
          </a:p>
        </p:txBody>
      </p:sp>
      <p:sp>
        <p:nvSpPr>
          <p:cNvPr id="197" name="Shape 197"/>
          <p:cNvSpPr/>
          <p:nvPr/>
        </p:nvSpPr>
        <p:spPr>
          <a:xfrm>
            <a:off x="7917543" y="2464136"/>
            <a:ext cx="4" cy="475502"/>
          </a:xfrm>
          <a:prstGeom prst="line">
            <a:avLst/>
          </a:prstGeom>
          <a:ln>
            <a:solidFill>
              <a:srgbClr val="000000"/>
            </a:solidFill>
            <a:headEnd type="triangle"/>
            <a:tailEnd type="triangle"/>
          </a:ln>
        </p:spPr>
        <p:txBody>
          <a:bodyPr lIns="45718" tIns="45718" rIns="45718" bIns="45718"/>
          <a:lstStyle/>
          <a:p>
            <a:endParaRPr/>
          </a:p>
        </p:txBody>
      </p:sp>
      <p:sp>
        <p:nvSpPr>
          <p:cNvPr id="198" name="Shape 198"/>
          <p:cNvSpPr/>
          <p:nvPr/>
        </p:nvSpPr>
        <p:spPr>
          <a:xfrm>
            <a:off x="7427903" y="2428182"/>
            <a:ext cx="468304" cy="4"/>
          </a:xfrm>
          <a:prstGeom prst="line">
            <a:avLst/>
          </a:prstGeom>
          <a:ln>
            <a:solidFill>
              <a:srgbClr val="000000"/>
            </a:solidFill>
            <a:headEnd type="triangle"/>
            <a:tailEnd type="triangle"/>
          </a:ln>
        </p:spPr>
        <p:txBody>
          <a:bodyPr lIns="45718" tIns="45718" rIns="45718" bIns="45718"/>
          <a:lstStyle/>
          <a:p>
            <a:endParaRPr/>
          </a:p>
        </p:txBody>
      </p:sp>
      <p:sp>
        <p:nvSpPr>
          <p:cNvPr id="199" name="Shape 199"/>
          <p:cNvSpPr/>
          <p:nvPr/>
        </p:nvSpPr>
        <p:spPr>
          <a:xfrm>
            <a:off x="8214579" y="3878069"/>
            <a:ext cx="408004" cy="4"/>
          </a:xfrm>
          <a:prstGeom prst="line">
            <a:avLst/>
          </a:prstGeom>
          <a:ln>
            <a:solidFill>
              <a:srgbClr val="000000"/>
            </a:solidFill>
            <a:headEnd type="triangle"/>
            <a:tailEnd type="triangle"/>
          </a:ln>
        </p:spPr>
        <p:txBody>
          <a:bodyPr lIns="45718" tIns="45718" rIns="45718" bIns="45718"/>
          <a:lstStyle/>
          <a:p>
            <a:endParaRPr/>
          </a:p>
        </p:txBody>
      </p:sp>
      <p:sp>
        <p:nvSpPr>
          <p:cNvPr id="200" name="Shape 200"/>
          <p:cNvSpPr/>
          <p:nvPr/>
        </p:nvSpPr>
        <p:spPr>
          <a:xfrm>
            <a:off x="5981468" y="2222482"/>
            <a:ext cx="760805" cy="3"/>
          </a:xfrm>
          <a:prstGeom prst="line">
            <a:avLst/>
          </a:prstGeom>
          <a:ln>
            <a:solidFill>
              <a:srgbClr val="000000"/>
            </a:solidFill>
            <a:headEnd type="triangle"/>
            <a:tailEnd type="triangle"/>
          </a:ln>
        </p:spPr>
        <p:txBody>
          <a:bodyPr lIns="45718" tIns="45718" rIns="45718" bIns="45718"/>
          <a:lstStyle/>
          <a:p>
            <a:endParaRPr/>
          </a:p>
        </p:txBody>
      </p:sp>
      <p:sp>
        <p:nvSpPr>
          <p:cNvPr id="201" name="Shape 201"/>
          <p:cNvSpPr/>
          <p:nvPr/>
        </p:nvSpPr>
        <p:spPr>
          <a:xfrm>
            <a:off x="6819748" y="2271310"/>
            <a:ext cx="4" cy="738004"/>
          </a:xfrm>
          <a:prstGeom prst="line">
            <a:avLst/>
          </a:prstGeom>
          <a:ln>
            <a:solidFill>
              <a:srgbClr val="000000"/>
            </a:solidFill>
            <a:headEnd type="triangle"/>
            <a:tailEnd type="triangle"/>
          </a:ln>
        </p:spPr>
        <p:txBody>
          <a:bodyPr lIns="45718" tIns="45718" rIns="45718" bIns="45718"/>
          <a:lstStyle/>
          <a:p>
            <a:endParaRPr/>
          </a:p>
        </p:txBody>
      </p:sp>
      <p:sp>
        <p:nvSpPr>
          <p:cNvPr id="202" name="Shape 202"/>
          <p:cNvSpPr/>
          <p:nvPr/>
        </p:nvSpPr>
        <p:spPr>
          <a:xfrm flipV="1">
            <a:off x="4105390" y="1720252"/>
            <a:ext cx="817504" cy="6900"/>
          </a:xfrm>
          <a:prstGeom prst="line">
            <a:avLst/>
          </a:prstGeom>
          <a:ln>
            <a:solidFill>
              <a:srgbClr val="000000"/>
            </a:solidFill>
            <a:headEnd type="triangle"/>
            <a:tailEnd type="triangle"/>
          </a:ln>
        </p:spPr>
        <p:txBody>
          <a:bodyPr lIns="45718" tIns="45718" rIns="45718" bIns="45718"/>
          <a:lstStyle/>
          <a:p>
            <a:endParaRPr/>
          </a:p>
        </p:txBody>
      </p:sp>
      <p:sp>
        <p:nvSpPr>
          <p:cNvPr id="203" name="Shape 203"/>
          <p:cNvSpPr/>
          <p:nvPr/>
        </p:nvSpPr>
        <p:spPr>
          <a:xfrm>
            <a:off x="5014667" y="1734359"/>
            <a:ext cx="13503" cy="799803"/>
          </a:xfrm>
          <a:prstGeom prst="line">
            <a:avLst/>
          </a:prstGeom>
          <a:ln>
            <a:solidFill>
              <a:srgbClr val="000000"/>
            </a:solidFill>
            <a:headEnd type="triangle"/>
            <a:tailEnd type="triangle"/>
          </a:ln>
        </p:spPr>
        <p:txBody>
          <a:bodyPr lIns="45718" tIns="45718" rIns="45718" bIns="45718"/>
          <a:lstStyle/>
          <a:p>
            <a:endParaRPr/>
          </a:p>
        </p:txBody>
      </p:sp>
      <p:sp>
        <p:nvSpPr>
          <p:cNvPr id="204" name="Shape 204"/>
          <p:cNvSpPr/>
          <p:nvPr/>
        </p:nvSpPr>
        <p:spPr>
          <a:xfrm rot="21486890">
            <a:off x="4342172" y="1421629"/>
            <a:ext cx="620139"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3</a:t>
            </a:r>
          </a:p>
        </p:txBody>
      </p:sp>
      <p:sp>
        <p:nvSpPr>
          <p:cNvPr id="205" name="Shape 205"/>
          <p:cNvSpPr/>
          <p:nvPr/>
        </p:nvSpPr>
        <p:spPr>
          <a:xfrm rot="21489999">
            <a:off x="4974873" y="1926282"/>
            <a:ext cx="543882"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3</a:t>
            </a:r>
          </a:p>
        </p:txBody>
      </p:sp>
      <p:sp>
        <p:nvSpPr>
          <p:cNvPr id="206" name="Shape 206"/>
          <p:cNvSpPr/>
          <p:nvPr/>
        </p:nvSpPr>
        <p:spPr>
          <a:xfrm rot="21489999">
            <a:off x="6163783" y="1926276"/>
            <a:ext cx="543882"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3</a:t>
            </a:r>
          </a:p>
        </p:txBody>
      </p:sp>
      <p:sp>
        <p:nvSpPr>
          <p:cNvPr id="207" name="Shape 207"/>
          <p:cNvSpPr/>
          <p:nvPr/>
        </p:nvSpPr>
        <p:spPr>
          <a:xfrm rot="21489899">
            <a:off x="6742689" y="2430504"/>
            <a:ext cx="440326" cy="38022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3</a:t>
            </a:r>
          </a:p>
        </p:txBody>
      </p:sp>
      <p:sp>
        <p:nvSpPr>
          <p:cNvPr id="208" name="Shape 208"/>
          <p:cNvSpPr/>
          <p:nvPr/>
        </p:nvSpPr>
        <p:spPr>
          <a:xfrm rot="21489899">
            <a:off x="7460466" y="2107076"/>
            <a:ext cx="440326"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3</a:t>
            </a:r>
          </a:p>
        </p:txBody>
      </p:sp>
      <p:sp>
        <p:nvSpPr>
          <p:cNvPr id="209" name="Shape 209"/>
          <p:cNvSpPr/>
          <p:nvPr/>
        </p:nvSpPr>
        <p:spPr>
          <a:xfrm rot="21489899">
            <a:off x="7892884" y="2435137"/>
            <a:ext cx="440326"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3</a:t>
            </a:r>
          </a:p>
        </p:txBody>
      </p:sp>
      <p:grpSp>
        <p:nvGrpSpPr>
          <p:cNvPr id="214" name="Group 214"/>
          <p:cNvGrpSpPr/>
          <p:nvPr/>
        </p:nvGrpSpPr>
        <p:grpSpPr>
          <a:xfrm>
            <a:off x="3797242" y="2921795"/>
            <a:ext cx="1136109" cy="1095308"/>
            <a:chOff x="0" y="0"/>
            <a:chExt cx="1136107" cy="1095306"/>
          </a:xfrm>
        </p:grpSpPr>
        <p:sp>
          <p:nvSpPr>
            <p:cNvPr id="210" name="Shape 210"/>
            <p:cNvSpPr/>
            <p:nvPr/>
          </p:nvSpPr>
          <p:spPr>
            <a:xfrm>
              <a:off x="-1" y="-1"/>
              <a:ext cx="1136109" cy="109530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5206" y="0"/>
                  </a:lnTo>
                  <a:lnTo>
                    <a:pt x="21600" y="0"/>
                  </a:lnTo>
                  <a:lnTo>
                    <a:pt x="21600" y="16200"/>
                  </a:lnTo>
                  <a:lnTo>
                    <a:pt x="16394" y="21600"/>
                  </a:lnTo>
                  <a:lnTo>
                    <a:pt x="0" y="21600"/>
                  </a:lnTo>
                  <a:close/>
                </a:path>
              </a:pathLst>
            </a:custGeom>
            <a:solidFill>
              <a:srgbClr val="D9D9D9"/>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11" name="Shape 211"/>
            <p:cNvSpPr/>
            <p:nvPr/>
          </p:nvSpPr>
          <p:spPr>
            <a:xfrm>
              <a:off x="862276" y="-1"/>
              <a:ext cx="273831" cy="109530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12" name="Shape 212"/>
            <p:cNvSpPr/>
            <p:nvPr/>
          </p:nvSpPr>
          <p:spPr>
            <a:xfrm>
              <a:off x="-1" y="-1"/>
              <a:ext cx="1136109" cy="2738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206" y="0"/>
                  </a:lnTo>
                  <a:lnTo>
                    <a:pt x="21600" y="0"/>
                  </a:lnTo>
                  <a:lnTo>
                    <a:pt x="16394"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13" name="Shape 213"/>
            <p:cNvSpPr/>
            <p:nvPr/>
          </p:nvSpPr>
          <p:spPr>
            <a:xfrm>
              <a:off x="-1" y="-1"/>
              <a:ext cx="1136109" cy="1095308"/>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5206" y="0"/>
                  </a:lnTo>
                  <a:lnTo>
                    <a:pt x="21600" y="0"/>
                  </a:lnTo>
                  <a:lnTo>
                    <a:pt x="21600" y="16200"/>
                  </a:lnTo>
                  <a:lnTo>
                    <a:pt x="16394" y="21600"/>
                  </a:lnTo>
                  <a:lnTo>
                    <a:pt x="0" y="21600"/>
                  </a:lnTo>
                  <a:close/>
                  <a:moveTo>
                    <a:pt x="0" y="5400"/>
                  </a:moveTo>
                  <a:lnTo>
                    <a:pt x="16394" y="5400"/>
                  </a:lnTo>
                  <a:lnTo>
                    <a:pt x="21600" y="0"/>
                  </a:lnTo>
                  <a:moveTo>
                    <a:pt x="16394" y="5400"/>
                  </a:moveTo>
                  <a:lnTo>
                    <a:pt x="16394" y="21600"/>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sp>
        <p:nvSpPr>
          <p:cNvPr id="215" name="Shape 215"/>
          <p:cNvSpPr/>
          <p:nvPr/>
        </p:nvSpPr>
        <p:spPr>
          <a:xfrm>
            <a:off x="4040054" y="3196626"/>
            <a:ext cx="9003" cy="832500"/>
          </a:xfrm>
          <a:prstGeom prst="line">
            <a:avLst/>
          </a:prstGeom>
          <a:ln>
            <a:solidFill>
              <a:srgbClr val="000000"/>
            </a:solidFill>
          </a:ln>
        </p:spPr>
        <p:txBody>
          <a:bodyPr lIns="45718" tIns="45718" rIns="45718" bIns="45718"/>
          <a:lstStyle/>
          <a:p>
            <a:endParaRPr/>
          </a:p>
        </p:txBody>
      </p:sp>
      <p:sp>
        <p:nvSpPr>
          <p:cNvPr id="216" name="Shape 216"/>
          <p:cNvSpPr/>
          <p:nvPr/>
        </p:nvSpPr>
        <p:spPr>
          <a:xfrm flipV="1">
            <a:off x="4353107" y="3213150"/>
            <a:ext cx="4" cy="799804"/>
          </a:xfrm>
          <a:prstGeom prst="line">
            <a:avLst/>
          </a:prstGeom>
          <a:ln>
            <a:solidFill>
              <a:srgbClr val="000000"/>
            </a:solidFill>
          </a:ln>
        </p:spPr>
        <p:txBody>
          <a:bodyPr lIns="45718" tIns="45718" rIns="45718" bIns="45718"/>
          <a:lstStyle/>
          <a:p>
            <a:endParaRPr/>
          </a:p>
        </p:txBody>
      </p:sp>
      <p:sp>
        <p:nvSpPr>
          <p:cNvPr id="217" name="Shape 217"/>
          <p:cNvSpPr/>
          <p:nvPr/>
        </p:nvSpPr>
        <p:spPr>
          <a:xfrm>
            <a:off x="3797184" y="3438133"/>
            <a:ext cx="858602" cy="4"/>
          </a:xfrm>
          <a:prstGeom prst="line">
            <a:avLst/>
          </a:prstGeom>
          <a:ln>
            <a:solidFill>
              <a:srgbClr val="000000"/>
            </a:solidFill>
          </a:ln>
        </p:spPr>
        <p:txBody>
          <a:bodyPr lIns="45718" tIns="45718" rIns="45718" bIns="45718"/>
          <a:lstStyle/>
          <a:p>
            <a:endParaRPr/>
          </a:p>
        </p:txBody>
      </p:sp>
      <p:sp>
        <p:nvSpPr>
          <p:cNvPr id="218" name="Shape 218"/>
          <p:cNvSpPr/>
          <p:nvPr/>
        </p:nvSpPr>
        <p:spPr>
          <a:xfrm>
            <a:off x="3792111" y="3769057"/>
            <a:ext cx="858602" cy="4"/>
          </a:xfrm>
          <a:prstGeom prst="line">
            <a:avLst/>
          </a:prstGeom>
          <a:ln>
            <a:solidFill>
              <a:srgbClr val="000000"/>
            </a:solidFill>
          </a:ln>
        </p:spPr>
        <p:txBody>
          <a:bodyPr lIns="45718" tIns="45718" rIns="45718" bIns="45718"/>
          <a:lstStyle/>
          <a:p>
            <a:endParaRPr/>
          </a:p>
        </p:txBody>
      </p:sp>
      <p:grpSp>
        <p:nvGrpSpPr>
          <p:cNvPr id="225" name="Group 225"/>
          <p:cNvGrpSpPr/>
          <p:nvPr/>
        </p:nvGrpSpPr>
        <p:grpSpPr>
          <a:xfrm>
            <a:off x="4040050" y="3438129"/>
            <a:ext cx="312009" cy="349808"/>
            <a:chOff x="0" y="-1"/>
            <a:chExt cx="312007" cy="349807"/>
          </a:xfrm>
        </p:grpSpPr>
        <p:sp>
          <p:nvSpPr>
            <p:cNvPr id="219" name="Shape 219"/>
            <p:cNvSpPr/>
            <p:nvPr/>
          </p:nvSpPr>
          <p:spPr>
            <a:xfrm>
              <a:off x="-1" y="-2"/>
              <a:ext cx="312008" cy="349808"/>
            </a:xfrm>
            <a:prstGeom prst="rect">
              <a:avLst/>
            </a:prstGeom>
            <a:solidFill>
              <a:srgbClr val="4A86E8"/>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20" name="Shape 220"/>
            <p:cNvSpPr/>
            <p:nvPr/>
          </p:nvSpPr>
          <p:spPr>
            <a:xfrm>
              <a:off x="-1" y="-1"/>
              <a:ext cx="312008" cy="390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900" y="21600"/>
                  </a:lnTo>
                  <a:lnTo>
                    <a:pt x="27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21" name="Shape 221"/>
            <p:cNvSpPr/>
            <p:nvPr/>
          </p:nvSpPr>
          <p:spPr>
            <a:xfrm>
              <a:off x="-1" y="310800"/>
              <a:ext cx="312008" cy="390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700" y="0"/>
                  </a:lnTo>
                  <a:lnTo>
                    <a:pt x="18900" y="0"/>
                  </a:lnTo>
                  <a:lnTo>
                    <a:pt x="2160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22" name="Shape 222"/>
            <p:cNvSpPr/>
            <p:nvPr/>
          </p:nvSpPr>
          <p:spPr>
            <a:xfrm>
              <a:off x="-1" y="-2"/>
              <a:ext cx="39005" cy="349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408"/>
                  </a:lnTo>
                  <a:lnTo>
                    <a:pt x="21600" y="19192"/>
                  </a:lnTo>
                  <a:lnTo>
                    <a:pt x="0" y="21600"/>
                  </a:lnTo>
                  <a:close/>
                </a:path>
              </a:pathLst>
            </a:custGeom>
            <a:solidFill>
              <a:srgbClr val="FFFFFF">
                <a:alpha val="4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23" name="Shape 223"/>
            <p:cNvSpPr/>
            <p:nvPr/>
          </p:nvSpPr>
          <p:spPr>
            <a:xfrm>
              <a:off x="273003" y="-2"/>
              <a:ext cx="39004" cy="3498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9192"/>
                  </a:lnTo>
                  <a:lnTo>
                    <a:pt x="0" y="2408"/>
                  </a:lnTo>
                  <a:close/>
                </a:path>
              </a:pathLst>
            </a:custGeom>
            <a:solidFill>
              <a:srgbClr val="000000">
                <a:alpha val="4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24" name="Shape 224"/>
            <p:cNvSpPr/>
            <p:nvPr/>
          </p:nvSpPr>
          <p:spPr>
            <a:xfrm>
              <a:off x="-1" y="-2"/>
              <a:ext cx="312008" cy="3498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lose/>
                  <a:moveTo>
                    <a:pt x="2700" y="2408"/>
                  </a:moveTo>
                  <a:lnTo>
                    <a:pt x="18900" y="2408"/>
                  </a:lnTo>
                  <a:lnTo>
                    <a:pt x="18900" y="19192"/>
                  </a:lnTo>
                  <a:lnTo>
                    <a:pt x="2700" y="19192"/>
                  </a:lnTo>
                  <a:close/>
                  <a:moveTo>
                    <a:pt x="0" y="0"/>
                  </a:moveTo>
                  <a:lnTo>
                    <a:pt x="2700" y="2408"/>
                  </a:lnTo>
                  <a:moveTo>
                    <a:pt x="0" y="21600"/>
                  </a:moveTo>
                  <a:lnTo>
                    <a:pt x="2700" y="19192"/>
                  </a:lnTo>
                  <a:moveTo>
                    <a:pt x="21600" y="0"/>
                  </a:moveTo>
                  <a:lnTo>
                    <a:pt x="18900" y="2408"/>
                  </a:lnTo>
                  <a:moveTo>
                    <a:pt x="21600" y="21600"/>
                  </a:moveTo>
                  <a:lnTo>
                    <a:pt x="18900" y="19192"/>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grpSp>
        <p:nvGrpSpPr>
          <p:cNvPr id="230" name="Group 230"/>
          <p:cNvGrpSpPr/>
          <p:nvPr/>
        </p:nvGrpSpPr>
        <p:grpSpPr>
          <a:xfrm>
            <a:off x="2237573" y="2493619"/>
            <a:ext cx="1141208" cy="1155309"/>
            <a:chOff x="0" y="0"/>
            <a:chExt cx="1141207" cy="1155307"/>
          </a:xfrm>
        </p:grpSpPr>
        <p:sp>
          <p:nvSpPr>
            <p:cNvPr id="226" name="Shape 226"/>
            <p:cNvSpPr/>
            <p:nvPr/>
          </p:nvSpPr>
          <p:spPr>
            <a:xfrm>
              <a:off x="-1" y="-1"/>
              <a:ext cx="1141208" cy="1155309"/>
            </a:xfrm>
            <a:custGeom>
              <a:avLst/>
              <a:gdLst/>
              <a:ahLst/>
              <a:cxnLst>
                <a:cxn ang="0">
                  <a:pos x="wd2" y="hd2"/>
                </a:cxn>
                <a:cxn ang="5400000">
                  <a:pos x="wd2" y="hd2"/>
                </a:cxn>
                <a:cxn ang="10800000">
                  <a:pos x="wd2" y="hd2"/>
                </a:cxn>
                <a:cxn ang="16200000">
                  <a:pos x="wd2" y="hd2"/>
                </a:cxn>
              </a:cxnLst>
              <a:rect l="0" t="0" r="r" b="b"/>
              <a:pathLst>
                <a:path w="21600" h="21600" extrusionOk="0">
                  <a:moveTo>
                    <a:pt x="0" y="5334"/>
                  </a:moveTo>
                  <a:lnTo>
                    <a:pt x="5400" y="0"/>
                  </a:lnTo>
                  <a:lnTo>
                    <a:pt x="21600" y="0"/>
                  </a:lnTo>
                  <a:lnTo>
                    <a:pt x="21600" y="16266"/>
                  </a:lnTo>
                  <a:lnTo>
                    <a:pt x="16200" y="21600"/>
                  </a:lnTo>
                  <a:lnTo>
                    <a:pt x="0" y="21600"/>
                  </a:lnTo>
                  <a:close/>
                </a:path>
              </a:pathLst>
            </a:custGeom>
            <a:solidFill>
              <a:srgbClr val="EEEEEE"/>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27" name="Shape 227"/>
            <p:cNvSpPr/>
            <p:nvPr/>
          </p:nvSpPr>
          <p:spPr>
            <a:xfrm>
              <a:off x="855901" y="-1"/>
              <a:ext cx="285306" cy="1155309"/>
            </a:xfrm>
            <a:custGeom>
              <a:avLst/>
              <a:gdLst/>
              <a:ahLst/>
              <a:cxnLst>
                <a:cxn ang="0">
                  <a:pos x="wd2" y="hd2"/>
                </a:cxn>
                <a:cxn ang="5400000">
                  <a:pos x="wd2" y="hd2"/>
                </a:cxn>
                <a:cxn ang="10800000">
                  <a:pos x="wd2" y="hd2"/>
                </a:cxn>
                <a:cxn ang="16200000">
                  <a:pos x="wd2" y="hd2"/>
                </a:cxn>
              </a:cxnLst>
              <a:rect l="0" t="0" r="r" b="b"/>
              <a:pathLst>
                <a:path w="21600" h="21600" extrusionOk="0">
                  <a:moveTo>
                    <a:pt x="0" y="5334"/>
                  </a:moveTo>
                  <a:lnTo>
                    <a:pt x="21600" y="0"/>
                  </a:lnTo>
                  <a:lnTo>
                    <a:pt x="21600" y="16266"/>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28" name="Shape 228"/>
            <p:cNvSpPr/>
            <p:nvPr/>
          </p:nvSpPr>
          <p:spPr>
            <a:xfrm>
              <a:off x="-1" y="0"/>
              <a:ext cx="1141208" cy="2853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sp>
          <p:nvSpPr>
            <p:cNvPr id="229" name="Shape 229"/>
            <p:cNvSpPr/>
            <p:nvPr/>
          </p:nvSpPr>
          <p:spPr>
            <a:xfrm>
              <a:off x="-1" y="-1"/>
              <a:ext cx="1141208" cy="1155309"/>
            </a:xfrm>
            <a:custGeom>
              <a:avLst/>
              <a:gdLst/>
              <a:ahLst/>
              <a:cxnLst>
                <a:cxn ang="0">
                  <a:pos x="wd2" y="hd2"/>
                </a:cxn>
                <a:cxn ang="5400000">
                  <a:pos x="wd2" y="hd2"/>
                </a:cxn>
                <a:cxn ang="10800000">
                  <a:pos x="wd2" y="hd2"/>
                </a:cxn>
                <a:cxn ang="16200000">
                  <a:pos x="wd2" y="hd2"/>
                </a:cxn>
              </a:cxnLst>
              <a:rect l="0" t="0" r="r" b="b"/>
              <a:pathLst>
                <a:path w="21600" h="21600" extrusionOk="0">
                  <a:moveTo>
                    <a:pt x="0" y="5334"/>
                  </a:moveTo>
                  <a:lnTo>
                    <a:pt x="5400" y="0"/>
                  </a:lnTo>
                  <a:lnTo>
                    <a:pt x="21600" y="0"/>
                  </a:lnTo>
                  <a:lnTo>
                    <a:pt x="21600" y="16266"/>
                  </a:lnTo>
                  <a:lnTo>
                    <a:pt x="16200" y="21600"/>
                  </a:lnTo>
                  <a:lnTo>
                    <a:pt x="0" y="21600"/>
                  </a:lnTo>
                  <a:close/>
                  <a:moveTo>
                    <a:pt x="0" y="5334"/>
                  </a:moveTo>
                  <a:lnTo>
                    <a:pt x="16200" y="5334"/>
                  </a:lnTo>
                  <a:lnTo>
                    <a:pt x="21600" y="0"/>
                  </a:lnTo>
                  <a:moveTo>
                    <a:pt x="16200" y="5334"/>
                  </a:moveTo>
                  <a:lnTo>
                    <a:pt x="16200" y="21600"/>
                  </a:lnTo>
                </a:path>
              </a:pathLst>
            </a:custGeom>
            <a:noFill/>
            <a:ln w="9525" cap="flat">
              <a:solidFill>
                <a:srgbClr val="000000"/>
              </a:solidFill>
              <a:prstDash val="solid"/>
              <a:round/>
            </a:ln>
            <a:effectLst/>
          </p:spPr>
          <p:txBody>
            <a:bodyPr wrap="square" lIns="45718" tIns="45718" rIns="45718" bIns="45718" numCol="1" anchor="ctr">
              <a:noAutofit/>
            </a:bodyPr>
            <a:lstStyle/>
            <a:p>
              <a:pPr defTabSz="914400">
                <a:defRPr sz="1400">
                  <a:latin typeface="Arial"/>
                  <a:ea typeface="Arial"/>
                  <a:cs typeface="Arial"/>
                  <a:sym typeface="Arial"/>
                </a:defRPr>
              </a:pPr>
              <a:endParaRPr/>
            </a:p>
          </p:txBody>
        </p:sp>
      </p:grpSp>
      <p:sp>
        <p:nvSpPr>
          <p:cNvPr id="231" name="Shape 231"/>
          <p:cNvSpPr/>
          <p:nvPr/>
        </p:nvSpPr>
        <p:spPr>
          <a:xfrm>
            <a:off x="2521330" y="2774145"/>
            <a:ext cx="4" cy="866704"/>
          </a:xfrm>
          <a:prstGeom prst="line">
            <a:avLst/>
          </a:prstGeom>
          <a:ln>
            <a:solidFill>
              <a:srgbClr val="000000"/>
            </a:solidFill>
          </a:ln>
        </p:spPr>
        <p:txBody>
          <a:bodyPr lIns="45718" tIns="45718" rIns="45718" bIns="45718"/>
          <a:lstStyle/>
          <a:p>
            <a:endParaRPr/>
          </a:p>
        </p:txBody>
      </p:sp>
      <p:sp>
        <p:nvSpPr>
          <p:cNvPr id="232" name="Shape 232"/>
          <p:cNvSpPr/>
          <p:nvPr/>
        </p:nvSpPr>
        <p:spPr>
          <a:xfrm>
            <a:off x="2800504" y="2774145"/>
            <a:ext cx="4" cy="866704"/>
          </a:xfrm>
          <a:prstGeom prst="line">
            <a:avLst/>
          </a:prstGeom>
          <a:ln>
            <a:solidFill>
              <a:srgbClr val="000000"/>
            </a:solidFill>
          </a:ln>
        </p:spPr>
        <p:txBody>
          <a:bodyPr lIns="45718" tIns="45718" rIns="45718" bIns="45718"/>
          <a:lstStyle/>
          <a:p>
            <a:endParaRPr/>
          </a:p>
        </p:txBody>
      </p:sp>
      <p:sp>
        <p:nvSpPr>
          <p:cNvPr id="233" name="Shape 233"/>
          <p:cNvSpPr/>
          <p:nvPr/>
        </p:nvSpPr>
        <p:spPr>
          <a:xfrm>
            <a:off x="2237302" y="3071370"/>
            <a:ext cx="858602" cy="4"/>
          </a:xfrm>
          <a:prstGeom prst="line">
            <a:avLst/>
          </a:prstGeom>
          <a:ln>
            <a:solidFill>
              <a:srgbClr val="000000"/>
            </a:solidFill>
          </a:ln>
        </p:spPr>
        <p:txBody>
          <a:bodyPr lIns="45718" tIns="45718" rIns="45718" bIns="45718"/>
          <a:lstStyle/>
          <a:p>
            <a:endParaRPr/>
          </a:p>
        </p:txBody>
      </p:sp>
      <p:sp>
        <p:nvSpPr>
          <p:cNvPr id="234" name="Shape 234"/>
          <p:cNvSpPr/>
          <p:nvPr/>
        </p:nvSpPr>
        <p:spPr>
          <a:xfrm>
            <a:off x="2237302" y="3393302"/>
            <a:ext cx="858602" cy="4"/>
          </a:xfrm>
          <a:prstGeom prst="line">
            <a:avLst/>
          </a:prstGeom>
          <a:ln>
            <a:solidFill>
              <a:srgbClr val="000000"/>
            </a:solidFill>
          </a:ln>
        </p:spPr>
        <p:txBody>
          <a:bodyPr lIns="45718" tIns="45718" rIns="45718" bIns="45718"/>
          <a:lstStyle/>
          <a:p>
            <a:endParaRPr/>
          </a:p>
        </p:txBody>
      </p:sp>
      <p:sp>
        <p:nvSpPr>
          <p:cNvPr id="235" name="Shape 235"/>
          <p:cNvSpPr/>
          <p:nvPr/>
        </p:nvSpPr>
        <p:spPr>
          <a:xfrm>
            <a:off x="3842873" y="3307115"/>
            <a:ext cx="726904" cy="4"/>
          </a:xfrm>
          <a:prstGeom prst="line">
            <a:avLst/>
          </a:prstGeom>
          <a:ln w="19050">
            <a:solidFill>
              <a:srgbClr val="980000"/>
            </a:solidFill>
            <a:tailEnd type="triangle"/>
          </a:ln>
        </p:spPr>
        <p:txBody>
          <a:bodyPr lIns="45718" tIns="45718" rIns="45718" bIns="45718"/>
          <a:lstStyle/>
          <a:p>
            <a:endParaRPr/>
          </a:p>
        </p:txBody>
      </p:sp>
      <p:sp>
        <p:nvSpPr>
          <p:cNvPr id="236" name="Shape 236"/>
          <p:cNvSpPr/>
          <p:nvPr/>
        </p:nvSpPr>
        <p:spPr>
          <a:xfrm rot="5400000">
            <a:off x="4296455" y="3362669"/>
            <a:ext cx="318412" cy="2073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93" y="21600"/>
                </a:lnTo>
              </a:path>
            </a:pathLst>
          </a:custGeom>
          <a:ln w="19050">
            <a:solidFill>
              <a:srgbClr val="980000"/>
            </a:solidFill>
          </a:ln>
        </p:spPr>
        <p:txBody>
          <a:bodyPr lIns="45718" tIns="45718" rIns="45718" bIns="45718" anchor="ctr"/>
          <a:lstStyle/>
          <a:p>
            <a:pPr defTabSz="914400">
              <a:defRPr sz="1400">
                <a:latin typeface="Arial"/>
                <a:ea typeface="Arial"/>
                <a:cs typeface="Arial"/>
                <a:sym typeface="Arial"/>
              </a:defRPr>
            </a:pPr>
            <a:endParaRPr/>
          </a:p>
        </p:txBody>
      </p:sp>
      <p:sp>
        <p:nvSpPr>
          <p:cNvPr id="237" name="Shape 237"/>
          <p:cNvSpPr/>
          <p:nvPr/>
        </p:nvSpPr>
        <p:spPr>
          <a:xfrm rot="16200000">
            <a:off x="3795564" y="3679192"/>
            <a:ext cx="318412" cy="2114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93" y="21600"/>
                </a:lnTo>
              </a:path>
            </a:pathLst>
          </a:custGeom>
          <a:ln w="19050">
            <a:solidFill>
              <a:srgbClr val="980000"/>
            </a:solidFill>
          </a:ln>
        </p:spPr>
        <p:txBody>
          <a:bodyPr lIns="45718" tIns="45718" rIns="45718" bIns="45718" anchor="ctr"/>
          <a:lstStyle/>
          <a:p>
            <a:pPr defTabSz="914400">
              <a:defRPr sz="1400">
                <a:latin typeface="Arial"/>
                <a:ea typeface="Arial"/>
                <a:cs typeface="Arial"/>
                <a:sym typeface="Arial"/>
              </a:defRPr>
            </a:pPr>
            <a:endParaRPr/>
          </a:p>
        </p:txBody>
      </p:sp>
      <p:sp>
        <p:nvSpPr>
          <p:cNvPr id="238" name="Shape 238"/>
          <p:cNvSpPr/>
          <p:nvPr/>
        </p:nvSpPr>
        <p:spPr>
          <a:xfrm>
            <a:off x="3854355" y="3928478"/>
            <a:ext cx="758404" cy="3"/>
          </a:xfrm>
          <a:prstGeom prst="line">
            <a:avLst/>
          </a:prstGeom>
          <a:ln w="19050">
            <a:solidFill>
              <a:srgbClr val="980000"/>
            </a:solidFill>
            <a:tailEnd type="triangle"/>
          </a:ln>
        </p:spPr>
        <p:txBody>
          <a:bodyPr lIns="45718" tIns="45718" rIns="45718" bIns="45718"/>
          <a:lstStyle/>
          <a:p>
            <a:endParaRPr/>
          </a:p>
        </p:txBody>
      </p:sp>
      <p:sp>
        <p:nvSpPr>
          <p:cNvPr id="239" name="Shape 239"/>
          <p:cNvSpPr/>
          <p:nvPr/>
        </p:nvSpPr>
        <p:spPr>
          <a:xfrm>
            <a:off x="5139337" y="1974620"/>
            <a:ext cx="220804" cy="16596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960"/>
                  <a:pt x="10800" y="2144"/>
                </a:cubicBezTo>
                <a:lnTo>
                  <a:pt x="10800" y="8656"/>
                </a:lnTo>
                <a:cubicBezTo>
                  <a:pt x="10800" y="9840"/>
                  <a:pt x="15635" y="10800"/>
                  <a:pt x="21600" y="10800"/>
                </a:cubicBezTo>
                <a:cubicBezTo>
                  <a:pt x="15635" y="10800"/>
                  <a:pt x="10800" y="11760"/>
                  <a:pt x="10800" y="12944"/>
                </a:cubicBezTo>
                <a:lnTo>
                  <a:pt x="10800" y="19456"/>
                </a:lnTo>
                <a:cubicBezTo>
                  <a:pt x="10800" y="20640"/>
                  <a:pt x="5965" y="21600"/>
                  <a:pt x="0" y="21600"/>
                </a:cubicBezTo>
              </a:path>
            </a:pathLst>
          </a:custGeom>
          <a:ln w="19050">
            <a:solidFill>
              <a:srgbClr val="585858"/>
            </a:solidFill>
          </a:ln>
        </p:spPr>
        <p:txBody>
          <a:bodyPr lIns="45718" tIns="45718" rIns="45718" bIns="45718" anchor="ctr"/>
          <a:lstStyle/>
          <a:p>
            <a:pPr defTabSz="914400">
              <a:defRPr sz="1400">
                <a:latin typeface="Arial"/>
                <a:ea typeface="Arial"/>
                <a:cs typeface="Arial"/>
                <a:sym typeface="Arial"/>
              </a:defRPr>
            </a:pPr>
            <a:endParaRPr/>
          </a:p>
        </p:txBody>
      </p:sp>
      <p:sp>
        <p:nvSpPr>
          <p:cNvPr id="240" name="Shape 240"/>
          <p:cNvSpPr/>
          <p:nvPr/>
        </p:nvSpPr>
        <p:spPr>
          <a:xfrm flipV="1">
            <a:off x="4038503" y="2062744"/>
            <a:ext cx="4" cy="746704"/>
          </a:xfrm>
          <a:prstGeom prst="line">
            <a:avLst/>
          </a:prstGeom>
          <a:ln>
            <a:solidFill>
              <a:srgbClr val="000000"/>
            </a:solidFill>
          </a:ln>
        </p:spPr>
        <p:txBody>
          <a:bodyPr lIns="45718" tIns="45718" rIns="45718" bIns="45718"/>
          <a:lstStyle/>
          <a:p>
            <a:endParaRPr/>
          </a:p>
        </p:txBody>
      </p:sp>
      <p:sp>
        <p:nvSpPr>
          <p:cNvPr id="241" name="Shape 241"/>
          <p:cNvSpPr/>
          <p:nvPr/>
        </p:nvSpPr>
        <p:spPr>
          <a:xfrm flipV="1">
            <a:off x="4486045" y="2175722"/>
            <a:ext cx="4" cy="570303"/>
          </a:xfrm>
          <a:prstGeom prst="line">
            <a:avLst/>
          </a:prstGeom>
          <a:ln w="19050">
            <a:solidFill>
              <a:srgbClr val="990000"/>
            </a:solidFill>
            <a:headEnd type="triangle"/>
          </a:ln>
        </p:spPr>
        <p:txBody>
          <a:bodyPr lIns="45718" tIns="45718" rIns="45718" bIns="45718"/>
          <a:lstStyle/>
          <a:p>
            <a:endParaRPr/>
          </a:p>
        </p:txBody>
      </p:sp>
      <p:sp>
        <p:nvSpPr>
          <p:cNvPr id="242" name="Shape 242"/>
          <p:cNvSpPr/>
          <p:nvPr/>
        </p:nvSpPr>
        <p:spPr>
          <a:xfrm flipV="1">
            <a:off x="3939618" y="2199496"/>
            <a:ext cx="4" cy="510904"/>
          </a:xfrm>
          <a:prstGeom prst="line">
            <a:avLst/>
          </a:prstGeom>
          <a:ln w="19050">
            <a:solidFill>
              <a:srgbClr val="990000"/>
            </a:solidFill>
            <a:headEnd type="triangle"/>
          </a:ln>
        </p:spPr>
        <p:txBody>
          <a:bodyPr lIns="45718" tIns="45718" rIns="45718" bIns="45718"/>
          <a:lstStyle/>
          <a:p>
            <a:endParaRPr/>
          </a:p>
        </p:txBody>
      </p:sp>
      <p:sp>
        <p:nvSpPr>
          <p:cNvPr id="243" name="Shape 243"/>
          <p:cNvSpPr/>
          <p:nvPr/>
        </p:nvSpPr>
        <p:spPr>
          <a:xfrm>
            <a:off x="3663743" y="2967658"/>
            <a:ext cx="133505" cy="638704"/>
          </a:xfrm>
          <a:prstGeom prst="line">
            <a:avLst/>
          </a:prstGeom>
          <a:ln>
            <a:solidFill>
              <a:srgbClr val="000000"/>
            </a:solidFill>
            <a:tailEnd type="triangle"/>
          </a:ln>
        </p:spPr>
        <p:txBody>
          <a:bodyPr lIns="45718" tIns="45718" rIns="45718" bIns="45718"/>
          <a:lstStyle/>
          <a:p>
            <a:endParaRPr/>
          </a:p>
        </p:txBody>
      </p:sp>
      <p:sp>
        <p:nvSpPr>
          <p:cNvPr id="244" name="Shape 244"/>
          <p:cNvSpPr/>
          <p:nvPr/>
        </p:nvSpPr>
        <p:spPr>
          <a:xfrm flipV="1">
            <a:off x="3663998" y="2430116"/>
            <a:ext cx="132604" cy="537604"/>
          </a:xfrm>
          <a:prstGeom prst="line">
            <a:avLst/>
          </a:prstGeom>
          <a:ln>
            <a:solidFill>
              <a:srgbClr val="000000"/>
            </a:solidFill>
            <a:tailEnd type="triangle"/>
          </a:ln>
        </p:spPr>
        <p:txBody>
          <a:bodyPr lIns="45718" tIns="45718" rIns="45718" bIns="45718"/>
          <a:lstStyle/>
          <a:p>
            <a:endParaRPr/>
          </a:p>
        </p:txBody>
      </p:sp>
      <p:sp>
        <p:nvSpPr>
          <p:cNvPr id="245" name="Shape 245"/>
          <p:cNvSpPr/>
          <p:nvPr/>
        </p:nvSpPr>
        <p:spPr>
          <a:xfrm flipV="1">
            <a:off x="4184026" y="3805574"/>
            <a:ext cx="7504" cy="991802"/>
          </a:xfrm>
          <a:prstGeom prst="line">
            <a:avLst/>
          </a:prstGeom>
          <a:ln>
            <a:solidFill>
              <a:srgbClr val="000000"/>
            </a:solidFill>
            <a:headEnd type="triangle"/>
          </a:ln>
        </p:spPr>
        <p:txBody>
          <a:bodyPr lIns="45718" tIns="45718" rIns="45718" bIns="45718"/>
          <a:lstStyle/>
          <a:p>
            <a:endParaRPr/>
          </a:p>
        </p:txBody>
      </p:sp>
      <p:sp>
        <p:nvSpPr>
          <p:cNvPr id="246" name="Shape 246"/>
          <p:cNvSpPr/>
          <p:nvPr/>
        </p:nvSpPr>
        <p:spPr>
          <a:xfrm>
            <a:off x="2086673" y="3565766"/>
            <a:ext cx="1443004" cy="6908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700"/>
            </a:pPr>
            <a:r>
              <a:t>  Feature   </a:t>
            </a:r>
          </a:p>
          <a:p>
            <a:pPr defTabSz="914400">
              <a:defRPr sz="1700"/>
            </a:pPr>
            <a:r>
              <a:t>  Volume</a:t>
            </a:r>
          </a:p>
        </p:txBody>
      </p:sp>
      <p:sp>
        <p:nvSpPr>
          <p:cNvPr id="247" name="Shape 247"/>
          <p:cNvSpPr/>
          <p:nvPr/>
        </p:nvSpPr>
        <p:spPr>
          <a:xfrm>
            <a:off x="5564177" y="3215289"/>
            <a:ext cx="1443003" cy="690844"/>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700"/>
            </a:pPr>
            <a:r>
              <a:t>  Context   </a:t>
            </a:r>
          </a:p>
          <a:p>
            <a:pPr defTabSz="914400">
              <a:defRPr sz="1700"/>
            </a:pPr>
            <a:r>
              <a:t>  Volume</a:t>
            </a:r>
          </a:p>
        </p:txBody>
      </p:sp>
      <p:sp>
        <p:nvSpPr>
          <p:cNvPr id="248" name="Shape 248"/>
          <p:cNvSpPr/>
          <p:nvPr/>
        </p:nvSpPr>
        <p:spPr>
          <a:xfrm>
            <a:off x="1038012" y="4431205"/>
            <a:ext cx="1818604" cy="6908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700"/>
            </a:pPr>
            <a:r>
              <a:t>         fc layer</a:t>
            </a:r>
          </a:p>
          <a:p>
            <a:pPr defTabSz="914400">
              <a:defRPr sz="1700"/>
            </a:pPr>
            <a:r>
              <a:t>     (4096 x 500) </a:t>
            </a:r>
          </a:p>
        </p:txBody>
      </p:sp>
      <p:sp>
        <p:nvSpPr>
          <p:cNvPr id="249" name="Shape 249"/>
          <p:cNvSpPr/>
          <p:nvPr/>
        </p:nvSpPr>
        <p:spPr>
          <a:xfrm flipV="1">
            <a:off x="2063045" y="3109359"/>
            <a:ext cx="1505" cy="1319405"/>
          </a:xfrm>
          <a:prstGeom prst="line">
            <a:avLst/>
          </a:prstGeom>
          <a:ln>
            <a:solidFill>
              <a:srgbClr val="000000"/>
            </a:solidFill>
            <a:headEnd type="triangle"/>
          </a:ln>
        </p:spPr>
        <p:txBody>
          <a:bodyPr lIns="45718" tIns="45718" rIns="45718" bIns="45718"/>
          <a:lstStyle/>
          <a:p>
            <a:endParaRPr/>
          </a:p>
        </p:txBody>
      </p:sp>
      <p:sp>
        <p:nvSpPr>
          <p:cNvPr id="250" name="Shape 250"/>
          <p:cNvSpPr/>
          <p:nvPr/>
        </p:nvSpPr>
        <p:spPr>
          <a:xfrm>
            <a:off x="6967976" y="3037651"/>
            <a:ext cx="1443005" cy="6908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700"/>
            </a:pPr>
            <a:r>
              <a:t>   Count   </a:t>
            </a:r>
          </a:p>
          <a:p>
            <a:pPr defTabSz="914400">
              <a:defRPr sz="1700"/>
            </a:pPr>
            <a:r>
              <a:t>  Volume</a:t>
            </a:r>
          </a:p>
        </p:txBody>
      </p:sp>
      <p:sp>
        <p:nvSpPr>
          <p:cNvPr id="251" name="Shape 251"/>
          <p:cNvSpPr/>
          <p:nvPr/>
        </p:nvSpPr>
        <p:spPr>
          <a:xfrm>
            <a:off x="4426996" y="4018033"/>
            <a:ext cx="2074500" cy="9448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700"/>
            </a:pPr>
            <a:r>
              <a:t>     Concat Bi-LSTM</a:t>
            </a:r>
          </a:p>
          <a:p>
            <a:pPr defTabSz="914400">
              <a:defRPr sz="1700"/>
            </a:pPr>
            <a:r>
              <a:t>       Output States </a:t>
            </a:r>
          </a:p>
          <a:p>
            <a:pPr defTabSz="914400">
              <a:defRPr sz="1700"/>
            </a:pPr>
            <a:r>
              <a:t>  </a:t>
            </a:r>
          </a:p>
        </p:txBody>
      </p:sp>
      <p:sp>
        <p:nvSpPr>
          <p:cNvPr id="252" name="Shape 252"/>
          <p:cNvSpPr/>
          <p:nvPr/>
        </p:nvSpPr>
        <p:spPr>
          <a:xfrm flipH="1" flipV="1">
            <a:off x="5549472" y="2854256"/>
            <a:ext cx="8704" cy="1233604"/>
          </a:xfrm>
          <a:prstGeom prst="line">
            <a:avLst/>
          </a:prstGeom>
          <a:ln>
            <a:solidFill>
              <a:srgbClr val="000000"/>
            </a:solidFill>
            <a:headEnd type="triangle"/>
          </a:ln>
        </p:spPr>
        <p:txBody>
          <a:bodyPr lIns="45718" tIns="45718" rIns="45718" bIns="45718"/>
          <a:lstStyle/>
          <a:p>
            <a:endParaRPr/>
          </a:p>
        </p:txBody>
      </p:sp>
      <p:sp>
        <p:nvSpPr>
          <p:cNvPr id="253" name="Shape 253"/>
          <p:cNvSpPr/>
          <p:nvPr/>
        </p:nvSpPr>
        <p:spPr>
          <a:xfrm flipH="1">
            <a:off x="7592721" y="1850295"/>
            <a:ext cx="579393" cy="2805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160" y="21600"/>
                </a:lnTo>
              </a:path>
            </a:pathLst>
          </a:custGeom>
          <a:ln>
            <a:solidFill>
              <a:srgbClr val="000000"/>
            </a:solidFill>
            <a:headEnd type="triangle"/>
          </a:ln>
        </p:spPr>
        <p:txBody>
          <a:bodyPr lIns="45718" tIns="45718" rIns="45718" bIns="45718" anchor="ctr"/>
          <a:lstStyle/>
          <a:p>
            <a:pPr defTabSz="914400">
              <a:defRPr sz="1400">
                <a:latin typeface="Arial"/>
                <a:ea typeface="Arial"/>
                <a:cs typeface="Arial"/>
                <a:sym typeface="Arial"/>
              </a:defRPr>
            </a:pPr>
            <a:endParaRPr/>
          </a:p>
        </p:txBody>
      </p:sp>
      <p:sp>
        <p:nvSpPr>
          <p:cNvPr id="254" name="Shape 254"/>
          <p:cNvSpPr/>
          <p:nvPr/>
        </p:nvSpPr>
        <p:spPr>
          <a:xfrm rot="10800000">
            <a:off x="7637998" y="3729049"/>
            <a:ext cx="486903" cy="3444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079" y="0"/>
                </a:lnTo>
                <a:lnTo>
                  <a:pt x="21079" y="21600"/>
                </a:lnTo>
                <a:lnTo>
                  <a:pt x="21600" y="21600"/>
                </a:lnTo>
              </a:path>
            </a:pathLst>
          </a:custGeom>
          <a:ln>
            <a:solidFill>
              <a:srgbClr val="000000"/>
            </a:solidFill>
            <a:headEnd type="triangle"/>
          </a:ln>
        </p:spPr>
        <p:txBody>
          <a:bodyPr lIns="45718" tIns="45718" rIns="45718" bIns="45718" anchor="ctr"/>
          <a:lstStyle/>
          <a:p>
            <a:pPr defTabSz="914400">
              <a:defRPr sz="1400">
                <a:latin typeface="Arial"/>
                <a:ea typeface="Arial"/>
                <a:cs typeface="Arial"/>
                <a:sym typeface="Arial"/>
              </a:defRPr>
            </a:pPr>
            <a:endParaRPr/>
          </a:p>
        </p:txBody>
      </p:sp>
      <p:sp>
        <p:nvSpPr>
          <p:cNvPr id="255" name="Shape 255"/>
          <p:cNvSpPr/>
          <p:nvPr/>
        </p:nvSpPr>
        <p:spPr>
          <a:xfrm>
            <a:off x="7979167" y="3849751"/>
            <a:ext cx="1443005" cy="6908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700"/>
            </a:pPr>
            <a:r>
              <a:t>    80</a:t>
            </a:r>
          </a:p>
          <a:p>
            <a:pPr defTabSz="914400">
              <a:defRPr sz="1700"/>
            </a:pPr>
            <a:r>
              <a:t>#classes</a:t>
            </a:r>
          </a:p>
        </p:txBody>
      </p:sp>
      <p:sp>
        <p:nvSpPr>
          <p:cNvPr id="256" name="Shape 256"/>
          <p:cNvSpPr/>
          <p:nvPr/>
        </p:nvSpPr>
        <p:spPr>
          <a:xfrm>
            <a:off x="2519153" y="2393638"/>
            <a:ext cx="865504" cy="3904"/>
          </a:xfrm>
          <a:prstGeom prst="line">
            <a:avLst/>
          </a:prstGeom>
          <a:ln>
            <a:solidFill>
              <a:srgbClr val="000000"/>
            </a:solidFill>
            <a:headEnd type="triangle"/>
            <a:tailEnd type="triangle"/>
          </a:ln>
        </p:spPr>
        <p:txBody>
          <a:bodyPr lIns="45718" tIns="45718" rIns="45718" bIns="45718"/>
          <a:lstStyle/>
          <a:p>
            <a:endParaRPr/>
          </a:p>
        </p:txBody>
      </p:sp>
      <p:sp>
        <p:nvSpPr>
          <p:cNvPr id="257" name="Shape 257"/>
          <p:cNvSpPr/>
          <p:nvPr/>
        </p:nvSpPr>
        <p:spPr>
          <a:xfrm flipV="1">
            <a:off x="2164787" y="2467149"/>
            <a:ext cx="265204" cy="282304"/>
          </a:xfrm>
          <a:prstGeom prst="line">
            <a:avLst/>
          </a:prstGeom>
          <a:ln>
            <a:solidFill>
              <a:srgbClr val="000000"/>
            </a:solidFill>
            <a:headEnd type="triangle"/>
            <a:tailEnd type="triangle"/>
          </a:ln>
        </p:spPr>
        <p:txBody>
          <a:bodyPr lIns="45718" tIns="45718" rIns="45718" bIns="45718"/>
          <a:lstStyle/>
          <a:p>
            <a:endParaRPr/>
          </a:p>
        </p:txBody>
      </p:sp>
      <p:sp>
        <p:nvSpPr>
          <p:cNvPr id="258" name="Shape 258"/>
          <p:cNvSpPr/>
          <p:nvPr/>
        </p:nvSpPr>
        <p:spPr>
          <a:xfrm>
            <a:off x="3469980" y="2492256"/>
            <a:ext cx="13503" cy="799804"/>
          </a:xfrm>
          <a:prstGeom prst="line">
            <a:avLst/>
          </a:prstGeom>
          <a:ln>
            <a:solidFill>
              <a:srgbClr val="000000"/>
            </a:solidFill>
            <a:headEnd type="triangle"/>
            <a:tailEnd type="triangle"/>
          </a:ln>
        </p:spPr>
        <p:txBody>
          <a:bodyPr lIns="45718" tIns="45718" rIns="45718" bIns="45718"/>
          <a:lstStyle/>
          <a:p>
            <a:endParaRPr/>
          </a:p>
        </p:txBody>
      </p:sp>
      <p:sp>
        <p:nvSpPr>
          <p:cNvPr id="259" name="Shape 259"/>
          <p:cNvSpPr/>
          <p:nvPr/>
        </p:nvSpPr>
        <p:spPr>
          <a:xfrm rot="18874449">
            <a:off x="1947965" y="2281124"/>
            <a:ext cx="627932"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500</a:t>
            </a:r>
          </a:p>
        </p:txBody>
      </p:sp>
      <p:sp>
        <p:nvSpPr>
          <p:cNvPr id="260" name="Shape 260"/>
          <p:cNvSpPr/>
          <p:nvPr/>
        </p:nvSpPr>
        <p:spPr>
          <a:xfrm rot="21486890">
            <a:off x="2737072" y="2083379"/>
            <a:ext cx="620139" cy="380228"/>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3</a:t>
            </a:r>
          </a:p>
        </p:txBody>
      </p:sp>
      <p:sp>
        <p:nvSpPr>
          <p:cNvPr id="261" name="Shape 261"/>
          <p:cNvSpPr/>
          <p:nvPr/>
        </p:nvSpPr>
        <p:spPr>
          <a:xfrm rot="21489999">
            <a:off x="3440086" y="2677055"/>
            <a:ext cx="543883" cy="38022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defTabSz="914400">
              <a:defRPr sz="1400">
                <a:latin typeface="Arial"/>
                <a:ea typeface="Arial"/>
                <a:cs typeface="Arial"/>
                <a:sym typeface="Arial"/>
              </a:defRPr>
            </a:lvl1pPr>
          </a:lstStyle>
          <a:p>
            <a:r>
              <a:t>3</a:t>
            </a:r>
          </a:p>
        </p:txBody>
      </p:sp>
      <p:sp>
        <p:nvSpPr>
          <p:cNvPr id="262" name="Shape 262"/>
          <p:cNvSpPr/>
          <p:nvPr/>
        </p:nvSpPr>
        <p:spPr>
          <a:xfrm>
            <a:off x="5910448" y="4335231"/>
            <a:ext cx="1818604" cy="690845"/>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p>
            <a:pPr defTabSz="914400">
              <a:defRPr sz="1700"/>
            </a:pPr>
            <a:r>
              <a:t>           fc layer </a:t>
            </a:r>
          </a:p>
          <a:p>
            <a:pPr defTabSz="914400">
              <a:defRPr sz="1700"/>
            </a:pPr>
            <a:r>
              <a:t>        (4000 x 80) </a:t>
            </a:r>
          </a:p>
        </p:txBody>
      </p:sp>
      <p:sp>
        <p:nvSpPr>
          <p:cNvPr id="263" name="Shape 263"/>
          <p:cNvSpPr/>
          <p:nvPr/>
        </p:nvSpPr>
        <p:spPr>
          <a:xfrm flipH="1" flipV="1">
            <a:off x="7030132" y="2854956"/>
            <a:ext cx="21304" cy="1515904"/>
          </a:xfrm>
          <a:prstGeom prst="line">
            <a:avLst/>
          </a:prstGeom>
          <a:ln>
            <a:solidFill>
              <a:srgbClr val="000000"/>
            </a:solidFill>
            <a:headEnd type="triangle"/>
          </a:ln>
        </p:spPr>
        <p:txBody>
          <a:bodyPr lIns="45718" tIns="45718" rIns="45718" bIns="45718"/>
          <a:lstStyle/>
          <a:p>
            <a:endParaRPr/>
          </a:p>
        </p:txBody>
      </p:sp>
      <p:sp>
        <p:nvSpPr>
          <p:cNvPr id="265" name="Shape 265"/>
          <p:cNvSpPr>
            <a:spLocks noGrp="1"/>
          </p:cNvSpPr>
          <p:nvPr>
            <p:ph type="ctrTitle"/>
          </p:nvPr>
        </p:nvSpPr>
        <p:spPr>
          <a:xfrm>
            <a:off x="611560" y="0"/>
            <a:ext cx="7772401" cy="1470025"/>
          </a:xfrm>
          <a:prstGeom prst="rect">
            <a:avLst/>
          </a:prstGeom>
        </p:spPr>
        <p:txBody>
          <a:bodyPr/>
          <a:lstStyle/>
          <a:p>
            <a:r>
              <a:t>Sequential Subitizing</a:t>
            </a:r>
          </a:p>
        </p:txBody>
      </p:sp>
      <p:sp>
        <p:nvSpPr>
          <p:cNvPr id="266" name="TextBox 26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Prithvijit</a:t>
            </a:r>
            <a:r>
              <a:rPr lang="en-US" sz="1200" dirty="0" smtClean="0"/>
              <a:t> </a:t>
            </a:r>
            <a:r>
              <a:rPr lang="en-US" sz="1200" dirty="0" err="1" smtClean="0"/>
              <a:t>Chattopadhyay</a:t>
            </a:r>
            <a:endParaRPr lang="en-US" sz="1200" dirty="0"/>
          </a:p>
        </p:txBody>
      </p:sp>
      <p:sp>
        <p:nvSpPr>
          <p:cNvPr id="267" name="Slide Number Placeholder 1"/>
          <p:cNvSpPr>
            <a:spLocks noGrp="1"/>
          </p:cNvSpPr>
          <p:nvPr>
            <p:ph type="sldNum" sz="quarter" idx="12"/>
          </p:nvPr>
        </p:nvSpPr>
        <p:spPr>
          <a:xfrm>
            <a:off x="7010400" y="6515112"/>
            <a:ext cx="2133600" cy="365124"/>
          </a:xfrm>
        </p:spPr>
        <p:txBody>
          <a:bodyPr/>
          <a:lstStyle/>
          <a:p>
            <a:r>
              <a:rPr lang="en-US" dirty="0" smtClean="0"/>
              <a:t>73</a:t>
            </a:r>
            <a:endParaRPr lang="en-US" dirty="0"/>
          </a:p>
        </p:txBody>
      </p:sp>
    </p:spTree>
    <p:extLst>
      <p:ext uri="{BB962C8B-B14F-4D97-AF65-F5344CB8AC3E}">
        <p14:creationId xmlns:p14="http://schemas.microsoft.com/office/powerpoint/2010/main" val="411823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17"/>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1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11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1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8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11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1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121"/>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249"/>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2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26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259"/>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iterate>
                                    <p:tmAbs val="0"/>
                                  </p:iterate>
                                  <p:childTnLst>
                                    <p:set>
                                      <p:cBhvr>
                                        <p:cTn id="56" fill="hold"/>
                                        <p:tgtEl>
                                          <p:spTgt spid="256"/>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230"/>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iterate>
                                    <p:tmAbs val="0"/>
                                  </p:iterate>
                                  <p:childTnLst>
                                    <p:set>
                                      <p:cBhvr>
                                        <p:cTn id="62" fill="hold"/>
                                        <p:tgtEl>
                                          <p:spTgt spid="257"/>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261"/>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258"/>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233"/>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iterate>
                                    <p:tmAbs val="0"/>
                                  </p:iterate>
                                  <p:childTnLst>
                                    <p:set>
                                      <p:cBhvr>
                                        <p:cTn id="74" fill="hold"/>
                                        <p:tgtEl>
                                          <p:spTgt spid="231"/>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iterate>
                                    <p:tmAbs val="0"/>
                                  </p:iterate>
                                  <p:childTnLst>
                                    <p:set>
                                      <p:cBhvr>
                                        <p:cTn id="77" fill="hold"/>
                                        <p:tgtEl>
                                          <p:spTgt spid="232"/>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iterate>
                                    <p:tmAbs val="0"/>
                                  </p:iterate>
                                  <p:childTnLst>
                                    <p:set>
                                      <p:cBhvr>
                                        <p:cTn id="80" fill="hold"/>
                                        <p:tgtEl>
                                          <p:spTgt spid="234"/>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0"/>
                                  </p:stCondLst>
                                  <p:iterate>
                                    <p:tmAbs val="0"/>
                                  </p:iterate>
                                  <p:childTnLst>
                                    <p:set>
                                      <p:cBhvr>
                                        <p:cTn id="83" fill="hold"/>
                                        <p:tgtEl>
                                          <p:spTgt spid="24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p:tmAbs val="0"/>
                                  </p:iterate>
                                  <p:childTnLst>
                                    <p:set>
                                      <p:cBhvr>
                                        <p:cTn id="87" fill="hold"/>
                                        <p:tgtEl>
                                          <p:spTgt spid="204"/>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grpId="0" nodeType="afterEffect">
                                  <p:stCondLst>
                                    <p:cond delay="0"/>
                                  </p:stCondLst>
                                  <p:iterate>
                                    <p:tmAbs val="0"/>
                                  </p:iterate>
                                  <p:childTnLst>
                                    <p:set>
                                      <p:cBhvr>
                                        <p:cTn id="90" fill="hold"/>
                                        <p:tgtEl>
                                          <p:spTgt spid="188"/>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grpId="0" nodeType="afterEffect">
                                  <p:stCondLst>
                                    <p:cond delay="0"/>
                                  </p:stCondLst>
                                  <p:iterate>
                                    <p:tmAbs val="0"/>
                                  </p:iterate>
                                  <p:childTnLst>
                                    <p:set>
                                      <p:cBhvr>
                                        <p:cTn id="93" fill="hold"/>
                                        <p:tgtEl>
                                          <p:spTgt spid="202"/>
                                        </p:tgtEl>
                                        <p:attrNameLst>
                                          <p:attrName>style.visibility</p:attrName>
                                        </p:attrNameLst>
                                      </p:cBhvr>
                                      <p:to>
                                        <p:strVal val="visible"/>
                                      </p:to>
                                    </p:set>
                                  </p:childTnLst>
                                </p:cTn>
                              </p:par>
                            </p:childTnLst>
                          </p:cTn>
                        </p:par>
                        <p:par>
                          <p:cTn id="94" fill="hold">
                            <p:stCondLst>
                              <p:cond delay="0"/>
                            </p:stCondLst>
                            <p:childTnLst>
                              <p:par>
                                <p:cTn id="95" presetID="1" presetClass="entr" presetSubtype="0" fill="hold" grpId="0" nodeType="afterEffect">
                                  <p:stCondLst>
                                    <p:cond delay="0"/>
                                  </p:stCondLst>
                                  <p:iterate>
                                    <p:tmAbs val="0"/>
                                  </p:iterate>
                                  <p:childTnLst>
                                    <p:set>
                                      <p:cBhvr>
                                        <p:cTn id="96" fill="hold"/>
                                        <p:tgtEl>
                                          <p:spTgt spid="126"/>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grpId="0" nodeType="afterEffect">
                                  <p:stCondLst>
                                    <p:cond delay="0"/>
                                  </p:stCondLst>
                                  <p:iterate>
                                    <p:tmAbs val="0"/>
                                  </p:iterate>
                                  <p:childTnLst>
                                    <p:set>
                                      <p:cBhvr>
                                        <p:cTn id="99" fill="hold"/>
                                        <p:tgtEl>
                                          <p:spTgt spid="185"/>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0" nodeType="afterEffect">
                                  <p:stCondLst>
                                    <p:cond delay="0"/>
                                  </p:stCondLst>
                                  <p:iterate>
                                    <p:tmAbs val="0"/>
                                  </p:iterate>
                                  <p:childTnLst>
                                    <p:set>
                                      <p:cBhvr>
                                        <p:cTn id="102" fill="hold"/>
                                        <p:tgtEl>
                                          <p:spTgt spid="205"/>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0" nodeType="afterEffect">
                                  <p:stCondLst>
                                    <p:cond delay="0"/>
                                  </p:stCondLst>
                                  <p:iterate>
                                    <p:tmAbs val="0"/>
                                  </p:iterate>
                                  <p:childTnLst>
                                    <p:set>
                                      <p:cBhvr>
                                        <p:cTn id="105" fill="hold"/>
                                        <p:tgtEl>
                                          <p:spTgt spid="138"/>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0" nodeType="afterEffect">
                                  <p:stCondLst>
                                    <p:cond delay="0"/>
                                  </p:stCondLst>
                                  <p:iterate>
                                    <p:tmAbs val="0"/>
                                  </p:iterate>
                                  <p:childTnLst>
                                    <p:set>
                                      <p:cBhvr>
                                        <p:cTn id="108" fill="hold"/>
                                        <p:tgtEl>
                                          <p:spTgt spid="203"/>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0" nodeType="afterEffect">
                                  <p:stCondLst>
                                    <p:cond delay="0"/>
                                  </p:stCondLst>
                                  <p:iterate>
                                    <p:tmAbs val="0"/>
                                  </p:iterate>
                                  <p:childTnLst>
                                    <p:set>
                                      <p:cBhvr>
                                        <p:cTn id="111" fill="hold"/>
                                        <p:tgtEl>
                                          <p:spTgt spid="128"/>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0" nodeType="afterEffect">
                                  <p:stCondLst>
                                    <p:cond delay="0"/>
                                  </p:stCondLst>
                                  <p:iterate>
                                    <p:tmAbs val="0"/>
                                  </p:iterate>
                                  <p:childTnLst>
                                    <p:set>
                                      <p:cBhvr>
                                        <p:cTn id="114" fill="hold"/>
                                        <p:tgtEl>
                                          <p:spTgt spid="136"/>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0" nodeType="afterEffect">
                                  <p:stCondLst>
                                    <p:cond delay="0"/>
                                  </p:stCondLst>
                                  <p:iterate>
                                    <p:tmAbs val="0"/>
                                  </p:iterate>
                                  <p:childTnLst>
                                    <p:set>
                                      <p:cBhvr>
                                        <p:cTn id="117" fill="hold"/>
                                        <p:tgtEl>
                                          <p:spTgt spid="240"/>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grpId="0" nodeType="afterEffect">
                                  <p:stCondLst>
                                    <p:cond delay="0"/>
                                  </p:stCondLst>
                                  <p:iterate>
                                    <p:tmAbs val="0"/>
                                  </p:iterate>
                                  <p:childTnLst>
                                    <p:set>
                                      <p:cBhvr>
                                        <p:cTn id="120" fill="hold"/>
                                        <p:tgtEl>
                                          <p:spTgt spid="127"/>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0" nodeType="afterEffect">
                                  <p:stCondLst>
                                    <p:cond delay="0"/>
                                  </p:stCondLst>
                                  <p:iterate>
                                    <p:tmAbs val="0"/>
                                  </p:iterate>
                                  <p:childTnLst>
                                    <p:set>
                                      <p:cBhvr>
                                        <p:cTn id="123" fill="hold"/>
                                        <p:tgtEl>
                                          <p:spTgt spid="242"/>
                                        </p:tgtEl>
                                        <p:attrNameLst>
                                          <p:attrName>style.visibility</p:attrName>
                                        </p:attrNameLst>
                                      </p:cBhvr>
                                      <p:to>
                                        <p:strVal val="visible"/>
                                      </p:to>
                                    </p:set>
                                  </p:childTnLst>
                                </p:cTn>
                              </p:par>
                            </p:childTnLst>
                          </p:cTn>
                        </p:par>
                        <p:par>
                          <p:cTn id="124" fill="hold">
                            <p:stCondLst>
                              <p:cond delay="0"/>
                            </p:stCondLst>
                            <p:childTnLst>
                              <p:par>
                                <p:cTn id="125" presetID="1" presetClass="entr" presetSubtype="0" fill="hold" grpId="0" nodeType="afterEffect">
                                  <p:stCondLst>
                                    <p:cond delay="0"/>
                                  </p:stCondLst>
                                  <p:iterate>
                                    <p:tmAbs val="0"/>
                                  </p:iterate>
                                  <p:childTnLst>
                                    <p:set>
                                      <p:cBhvr>
                                        <p:cTn id="126" fill="hold"/>
                                        <p:tgtEl>
                                          <p:spTgt spid="129"/>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grpId="0" nodeType="afterEffect">
                                  <p:stCondLst>
                                    <p:cond delay="0"/>
                                  </p:stCondLst>
                                  <p:iterate>
                                    <p:tmAbs val="0"/>
                                  </p:iterate>
                                  <p:childTnLst>
                                    <p:set>
                                      <p:cBhvr>
                                        <p:cTn id="129" fill="hold"/>
                                        <p:tgtEl>
                                          <p:spTgt spid="137"/>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0" nodeType="afterEffect">
                                  <p:stCondLst>
                                    <p:cond delay="0"/>
                                  </p:stCondLst>
                                  <p:iterate>
                                    <p:tmAbs val="0"/>
                                  </p:iterate>
                                  <p:childTnLst>
                                    <p:set>
                                      <p:cBhvr>
                                        <p:cTn id="132" fill="hold"/>
                                        <p:tgtEl>
                                          <p:spTgt spid="244"/>
                                        </p:tgtEl>
                                        <p:attrNameLst>
                                          <p:attrName>style.visibility</p:attrName>
                                        </p:attrNameLst>
                                      </p:cBhvr>
                                      <p:to>
                                        <p:strVal val="visible"/>
                                      </p:to>
                                    </p:set>
                                  </p:childTnLst>
                                </p:cTn>
                              </p:par>
                            </p:childTnLst>
                          </p:cTn>
                        </p:par>
                        <p:par>
                          <p:cTn id="133" fill="hold">
                            <p:stCondLst>
                              <p:cond delay="0"/>
                            </p:stCondLst>
                            <p:childTnLst>
                              <p:par>
                                <p:cTn id="134" presetID="1" presetClass="entr" presetSubtype="0" fill="hold" grpId="0" nodeType="afterEffect">
                                  <p:stCondLst>
                                    <p:cond delay="0"/>
                                  </p:stCondLst>
                                  <p:iterate>
                                    <p:tmAbs val="0"/>
                                  </p:iterate>
                                  <p:childTnLst>
                                    <p:set>
                                      <p:cBhvr>
                                        <p:cTn id="135" fill="hold"/>
                                        <p:tgtEl>
                                          <p:spTgt spid="214"/>
                                        </p:tgtEl>
                                        <p:attrNameLst>
                                          <p:attrName>style.visibility</p:attrName>
                                        </p:attrNameLst>
                                      </p:cBhvr>
                                      <p:to>
                                        <p:strVal val="visible"/>
                                      </p:to>
                                    </p:set>
                                  </p:childTnLst>
                                </p:cTn>
                              </p:par>
                            </p:childTnLst>
                          </p:cTn>
                        </p:par>
                        <p:par>
                          <p:cTn id="136" fill="hold">
                            <p:stCondLst>
                              <p:cond delay="0"/>
                            </p:stCondLst>
                            <p:childTnLst>
                              <p:par>
                                <p:cTn id="137" presetID="1" presetClass="entr" presetSubtype="0" fill="hold" grpId="0" nodeType="afterEffect">
                                  <p:stCondLst>
                                    <p:cond delay="0"/>
                                  </p:stCondLst>
                                  <p:iterate>
                                    <p:tmAbs val="0"/>
                                  </p:iterate>
                                  <p:childTnLst>
                                    <p:set>
                                      <p:cBhvr>
                                        <p:cTn id="138" fill="hold"/>
                                        <p:tgtEl>
                                          <p:spTgt spid="243"/>
                                        </p:tgtEl>
                                        <p:attrNameLst>
                                          <p:attrName>style.visibility</p:attrName>
                                        </p:attrNameLst>
                                      </p:cBhvr>
                                      <p:to>
                                        <p:strVal val="visible"/>
                                      </p:to>
                                    </p:set>
                                  </p:childTnLst>
                                </p:cTn>
                              </p:par>
                            </p:childTnLst>
                          </p:cTn>
                        </p:par>
                        <p:par>
                          <p:cTn id="139" fill="hold">
                            <p:stCondLst>
                              <p:cond delay="0"/>
                            </p:stCondLst>
                            <p:childTnLst>
                              <p:par>
                                <p:cTn id="140" presetID="1" presetClass="entr" presetSubtype="0" fill="hold" grpId="0" nodeType="afterEffect">
                                  <p:stCondLst>
                                    <p:cond delay="0"/>
                                  </p:stCondLst>
                                  <p:iterate>
                                    <p:tmAbs val="0"/>
                                  </p:iterate>
                                  <p:childTnLst>
                                    <p:set>
                                      <p:cBhvr>
                                        <p:cTn id="141" fill="hold"/>
                                        <p:tgtEl>
                                          <p:spTgt spid="235"/>
                                        </p:tgtEl>
                                        <p:attrNameLst>
                                          <p:attrName>style.visibility</p:attrName>
                                        </p:attrNameLst>
                                      </p:cBhvr>
                                      <p:to>
                                        <p:strVal val="visible"/>
                                      </p:to>
                                    </p:set>
                                  </p:childTnLst>
                                </p:cTn>
                              </p:par>
                            </p:childTnLst>
                          </p:cTn>
                        </p:par>
                        <p:par>
                          <p:cTn id="142" fill="hold">
                            <p:stCondLst>
                              <p:cond delay="0"/>
                            </p:stCondLst>
                            <p:childTnLst>
                              <p:par>
                                <p:cTn id="143" presetID="1" presetClass="entr" presetSubtype="0" fill="hold" grpId="0" nodeType="afterEffect">
                                  <p:stCondLst>
                                    <p:cond delay="0"/>
                                  </p:stCondLst>
                                  <p:iterate>
                                    <p:tmAbs val="0"/>
                                  </p:iterate>
                                  <p:childTnLst>
                                    <p:set>
                                      <p:cBhvr>
                                        <p:cTn id="144" fill="hold"/>
                                        <p:tgtEl>
                                          <p:spTgt spid="217"/>
                                        </p:tgtEl>
                                        <p:attrNameLst>
                                          <p:attrName>style.visibility</p:attrName>
                                        </p:attrNameLst>
                                      </p:cBhvr>
                                      <p:to>
                                        <p:strVal val="visible"/>
                                      </p:to>
                                    </p:set>
                                  </p:childTnLst>
                                </p:cTn>
                              </p:par>
                            </p:childTnLst>
                          </p:cTn>
                        </p:par>
                        <p:par>
                          <p:cTn id="145" fill="hold">
                            <p:stCondLst>
                              <p:cond delay="0"/>
                            </p:stCondLst>
                            <p:childTnLst>
                              <p:par>
                                <p:cTn id="146" presetID="1" presetClass="entr" presetSubtype="0" fill="hold" grpId="0" nodeType="afterEffect">
                                  <p:stCondLst>
                                    <p:cond delay="0"/>
                                  </p:stCondLst>
                                  <p:iterate>
                                    <p:tmAbs val="0"/>
                                  </p:iterate>
                                  <p:childTnLst>
                                    <p:set>
                                      <p:cBhvr>
                                        <p:cTn id="147" fill="hold"/>
                                        <p:tgtEl>
                                          <p:spTgt spid="225"/>
                                        </p:tgtEl>
                                        <p:attrNameLst>
                                          <p:attrName>style.visibility</p:attrName>
                                        </p:attrNameLst>
                                      </p:cBhvr>
                                      <p:to>
                                        <p:strVal val="visible"/>
                                      </p:to>
                                    </p:set>
                                  </p:childTnLst>
                                </p:cTn>
                              </p:par>
                            </p:childTnLst>
                          </p:cTn>
                        </p:par>
                        <p:par>
                          <p:cTn id="148" fill="hold">
                            <p:stCondLst>
                              <p:cond delay="0"/>
                            </p:stCondLst>
                            <p:childTnLst>
                              <p:par>
                                <p:cTn id="149" presetID="1" presetClass="entr" presetSubtype="0" fill="hold" grpId="0" nodeType="afterEffect">
                                  <p:stCondLst>
                                    <p:cond delay="0"/>
                                  </p:stCondLst>
                                  <p:iterate>
                                    <p:tmAbs val="0"/>
                                  </p:iterate>
                                  <p:childTnLst>
                                    <p:set>
                                      <p:cBhvr>
                                        <p:cTn id="150" fill="hold"/>
                                        <p:tgtEl>
                                          <p:spTgt spid="215"/>
                                        </p:tgtEl>
                                        <p:attrNameLst>
                                          <p:attrName>style.visibility</p:attrName>
                                        </p:attrNameLst>
                                      </p:cBhvr>
                                      <p:to>
                                        <p:strVal val="visible"/>
                                      </p:to>
                                    </p:set>
                                  </p:childTnLst>
                                </p:cTn>
                              </p:par>
                            </p:childTnLst>
                          </p:cTn>
                        </p:par>
                        <p:par>
                          <p:cTn id="151" fill="hold">
                            <p:stCondLst>
                              <p:cond delay="0"/>
                            </p:stCondLst>
                            <p:childTnLst>
                              <p:par>
                                <p:cTn id="152" presetID="1" presetClass="entr" presetSubtype="0" fill="hold" grpId="0" nodeType="afterEffect">
                                  <p:stCondLst>
                                    <p:cond delay="0"/>
                                  </p:stCondLst>
                                  <p:iterate>
                                    <p:tmAbs val="0"/>
                                  </p:iterate>
                                  <p:childTnLst>
                                    <p:set>
                                      <p:cBhvr>
                                        <p:cTn id="153" fill="hold"/>
                                        <p:tgtEl>
                                          <p:spTgt spid="216"/>
                                        </p:tgtEl>
                                        <p:attrNameLst>
                                          <p:attrName>style.visibility</p:attrName>
                                        </p:attrNameLst>
                                      </p:cBhvr>
                                      <p:to>
                                        <p:strVal val="visible"/>
                                      </p:to>
                                    </p:set>
                                  </p:childTnLst>
                                </p:cTn>
                              </p:par>
                            </p:childTnLst>
                          </p:cTn>
                        </p:par>
                        <p:par>
                          <p:cTn id="154" fill="hold">
                            <p:stCondLst>
                              <p:cond delay="0"/>
                            </p:stCondLst>
                            <p:childTnLst>
                              <p:par>
                                <p:cTn id="155" presetID="1" presetClass="entr" presetSubtype="0" fill="hold" grpId="0" nodeType="afterEffect">
                                  <p:stCondLst>
                                    <p:cond delay="0"/>
                                  </p:stCondLst>
                                  <p:iterate>
                                    <p:tmAbs val="0"/>
                                  </p:iterate>
                                  <p:childTnLst>
                                    <p:set>
                                      <p:cBhvr>
                                        <p:cTn id="156" fill="hold"/>
                                        <p:tgtEl>
                                          <p:spTgt spid="237"/>
                                        </p:tgtEl>
                                        <p:attrNameLst>
                                          <p:attrName>style.visibility</p:attrName>
                                        </p:attrNameLst>
                                      </p:cBhvr>
                                      <p:to>
                                        <p:strVal val="visible"/>
                                      </p:to>
                                    </p:set>
                                  </p:childTnLst>
                                </p:cTn>
                              </p:par>
                            </p:childTnLst>
                          </p:cTn>
                        </p:par>
                        <p:par>
                          <p:cTn id="157" fill="hold">
                            <p:stCondLst>
                              <p:cond delay="0"/>
                            </p:stCondLst>
                            <p:childTnLst>
                              <p:par>
                                <p:cTn id="158" presetID="1" presetClass="entr" presetSubtype="0" fill="hold" grpId="0" nodeType="afterEffect">
                                  <p:stCondLst>
                                    <p:cond delay="0"/>
                                  </p:stCondLst>
                                  <p:iterate>
                                    <p:tmAbs val="0"/>
                                  </p:iterate>
                                  <p:childTnLst>
                                    <p:set>
                                      <p:cBhvr>
                                        <p:cTn id="159" fill="hold"/>
                                        <p:tgtEl>
                                          <p:spTgt spid="218"/>
                                        </p:tgtEl>
                                        <p:attrNameLst>
                                          <p:attrName>style.visibility</p:attrName>
                                        </p:attrNameLst>
                                      </p:cBhvr>
                                      <p:to>
                                        <p:strVal val="visible"/>
                                      </p:to>
                                    </p:set>
                                  </p:childTnLst>
                                </p:cTn>
                              </p:par>
                            </p:childTnLst>
                          </p:cTn>
                        </p:par>
                        <p:par>
                          <p:cTn id="160" fill="hold">
                            <p:stCondLst>
                              <p:cond delay="0"/>
                            </p:stCondLst>
                            <p:childTnLst>
                              <p:par>
                                <p:cTn id="161" presetID="1" presetClass="entr" presetSubtype="0" fill="hold" grpId="0" nodeType="afterEffect">
                                  <p:stCondLst>
                                    <p:cond delay="0"/>
                                  </p:stCondLst>
                                  <p:iterate>
                                    <p:tmAbs val="0"/>
                                  </p:iterate>
                                  <p:childTnLst>
                                    <p:set>
                                      <p:cBhvr>
                                        <p:cTn id="162" fill="hold"/>
                                        <p:tgtEl>
                                          <p:spTgt spid="238"/>
                                        </p:tgtEl>
                                        <p:attrNameLst>
                                          <p:attrName>style.visibility</p:attrName>
                                        </p:attrNameLst>
                                      </p:cBhvr>
                                      <p:to>
                                        <p:strVal val="visible"/>
                                      </p:to>
                                    </p:set>
                                  </p:childTnLst>
                                </p:cTn>
                              </p:par>
                            </p:childTnLst>
                          </p:cTn>
                        </p:par>
                        <p:par>
                          <p:cTn id="163" fill="hold">
                            <p:stCondLst>
                              <p:cond delay="0"/>
                            </p:stCondLst>
                            <p:childTnLst>
                              <p:par>
                                <p:cTn id="164" presetID="1" presetClass="entr" presetSubtype="0" fill="hold" grpId="0" nodeType="afterEffect">
                                  <p:stCondLst>
                                    <p:cond delay="0"/>
                                  </p:stCondLst>
                                  <p:iterate>
                                    <p:tmAbs val="0"/>
                                  </p:iterate>
                                  <p:childTnLst>
                                    <p:set>
                                      <p:cBhvr>
                                        <p:cTn id="165" fill="hold"/>
                                        <p:tgtEl>
                                          <p:spTgt spid="245"/>
                                        </p:tgtEl>
                                        <p:attrNameLst>
                                          <p:attrName>style.visibility</p:attrName>
                                        </p:attrNameLst>
                                      </p:cBhvr>
                                      <p:to>
                                        <p:strVal val="visible"/>
                                      </p:to>
                                    </p:set>
                                  </p:childTnLst>
                                </p:cTn>
                              </p:par>
                            </p:childTnLst>
                          </p:cTn>
                        </p:par>
                        <p:par>
                          <p:cTn id="166" fill="hold">
                            <p:stCondLst>
                              <p:cond delay="0"/>
                            </p:stCondLst>
                            <p:childTnLst>
                              <p:par>
                                <p:cTn id="167" presetID="1" presetClass="entr" presetSubtype="0" fill="hold" grpId="0" nodeType="afterEffect">
                                  <p:stCondLst>
                                    <p:cond delay="0"/>
                                  </p:stCondLst>
                                  <p:iterate>
                                    <p:tmAbs val="0"/>
                                  </p:iterate>
                                  <p:childTnLst>
                                    <p:set>
                                      <p:cBhvr>
                                        <p:cTn id="168" fill="hold"/>
                                        <p:tgtEl>
                                          <p:spTgt spid="191"/>
                                        </p:tgtEl>
                                        <p:attrNameLst>
                                          <p:attrName>style.visibility</p:attrName>
                                        </p:attrNameLst>
                                      </p:cBhvr>
                                      <p:to>
                                        <p:strVal val="visible"/>
                                      </p:to>
                                    </p:set>
                                  </p:childTnLst>
                                </p:cTn>
                              </p:par>
                            </p:childTnLst>
                          </p:cTn>
                        </p:par>
                        <p:par>
                          <p:cTn id="169" fill="hold">
                            <p:stCondLst>
                              <p:cond delay="0"/>
                            </p:stCondLst>
                            <p:childTnLst>
                              <p:par>
                                <p:cTn id="170" presetID="1" presetClass="entr" presetSubtype="0" fill="hold" grpId="0" nodeType="afterEffect">
                                  <p:stCondLst>
                                    <p:cond delay="0"/>
                                  </p:stCondLst>
                                  <p:iterate>
                                    <p:tmAbs val="0"/>
                                  </p:iterate>
                                  <p:childTnLst>
                                    <p:set>
                                      <p:cBhvr>
                                        <p:cTn id="171" fill="hold"/>
                                        <p:tgtEl>
                                          <p:spTgt spid="241"/>
                                        </p:tgtEl>
                                        <p:attrNameLst>
                                          <p:attrName>style.visibility</p:attrName>
                                        </p:attrNameLst>
                                      </p:cBhvr>
                                      <p:to>
                                        <p:strVal val="visible"/>
                                      </p:to>
                                    </p:set>
                                  </p:childTnLst>
                                </p:cTn>
                              </p:par>
                            </p:childTnLst>
                          </p:cTn>
                        </p:par>
                        <p:par>
                          <p:cTn id="172" fill="hold">
                            <p:stCondLst>
                              <p:cond delay="0"/>
                            </p:stCondLst>
                            <p:childTnLst>
                              <p:par>
                                <p:cTn id="173" presetID="1" presetClass="entr" presetSubtype="0" fill="hold" grpId="0" nodeType="afterEffect">
                                  <p:stCondLst>
                                    <p:cond delay="0"/>
                                  </p:stCondLst>
                                  <p:iterate>
                                    <p:tmAbs val="0"/>
                                  </p:iterate>
                                  <p:childTnLst>
                                    <p:set>
                                      <p:cBhvr>
                                        <p:cTn id="174" fill="hold"/>
                                        <p:tgtEl>
                                          <p:spTgt spid="236"/>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iterate>
                                    <p:tmAbs val="0"/>
                                  </p:iterate>
                                  <p:childTnLst>
                                    <p:set>
                                      <p:cBhvr>
                                        <p:cTn id="178" fill="hold"/>
                                        <p:tgtEl>
                                          <p:spTgt spid="239"/>
                                        </p:tgtEl>
                                        <p:attrNameLst>
                                          <p:attrName>style.visibility</p:attrName>
                                        </p:attrNameLst>
                                      </p:cBhvr>
                                      <p:to>
                                        <p:strVal val="visible"/>
                                      </p:to>
                                    </p:set>
                                  </p:childTnLst>
                                </p:cTn>
                              </p:par>
                            </p:childTnLst>
                          </p:cTn>
                        </p:par>
                        <p:par>
                          <p:cTn id="179" fill="hold">
                            <p:stCondLst>
                              <p:cond delay="0"/>
                            </p:stCondLst>
                            <p:childTnLst>
                              <p:par>
                                <p:cTn id="180" presetID="1" presetClass="entr" presetSubtype="0" fill="hold" grpId="0" nodeType="afterEffect">
                                  <p:stCondLst>
                                    <p:cond delay="0"/>
                                  </p:stCondLst>
                                  <p:iterate>
                                    <p:tmAbs val="0"/>
                                  </p:iterate>
                                  <p:childTnLst>
                                    <p:set>
                                      <p:cBhvr>
                                        <p:cTn id="181" fill="hold"/>
                                        <p:tgtEl>
                                          <p:spTgt spid="139"/>
                                        </p:tgtEl>
                                        <p:attrNameLst>
                                          <p:attrName>style.visibility</p:attrName>
                                        </p:attrNameLst>
                                      </p:cBhvr>
                                      <p:to>
                                        <p:strVal val="visible"/>
                                      </p:to>
                                    </p:set>
                                  </p:childTnLst>
                                </p:cTn>
                              </p:par>
                            </p:childTnLst>
                          </p:cTn>
                        </p:par>
                        <p:par>
                          <p:cTn id="182" fill="hold">
                            <p:stCondLst>
                              <p:cond delay="0"/>
                            </p:stCondLst>
                            <p:childTnLst>
                              <p:par>
                                <p:cTn id="183" presetID="1" presetClass="entr" presetSubtype="0" fill="hold" grpId="0" nodeType="afterEffect">
                                  <p:stCondLst>
                                    <p:cond delay="0"/>
                                  </p:stCondLst>
                                  <p:iterate>
                                    <p:tmAbs val="0"/>
                                  </p:iterate>
                                  <p:childTnLst>
                                    <p:set>
                                      <p:cBhvr>
                                        <p:cTn id="184" fill="hold"/>
                                        <p:tgtEl>
                                          <p:spTgt spid="252"/>
                                        </p:tgtEl>
                                        <p:attrNameLst>
                                          <p:attrName>style.visibility</p:attrName>
                                        </p:attrNameLst>
                                      </p:cBhvr>
                                      <p:to>
                                        <p:strVal val="visible"/>
                                      </p:to>
                                    </p:set>
                                  </p:childTnLst>
                                </p:cTn>
                              </p:par>
                            </p:childTnLst>
                          </p:cTn>
                        </p:par>
                        <p:par>
                          <p:cTn id="185" fill="hold">
                            <p:stCondLst>
                              <p:cond delay="0"/>
                            </p:stCondLst>
                            <p:childTnLst>
                              <p:par>
                                <p:cTn id="186" presetID="1" presetClass="entr" presetSubtype="0" fill="hold" grpId="0" nodeType="afterEffect">
                                  <p:stCondLst>
                                    <p:cond delay="0"/>
                                  </p:stCondLst>
                                  <p:iterate>
                                    <p:tmAbs val="0"/>
                                  </p:iterate>
                                  <p:childTnLst>
                                    <p:set>
                                      <p:cBhvr>
                                        <p:cTn id="187" fill="hold"/>
                                        <p:tgtEl>
                                          <p:spTgt spid="251"/>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iterate>
                                    <p:tmAbs val="0"/>
                                  </p:iterate>
                                  <p:childTnLst>
                                    <p:set>
                                      <p:cBhvr>
                                        <p:cTn id="191" fill="hold"/>
                                        <p:tgtEl>
                                          <p:spTgt spid="206"/>
                                        </p:tgtEl>
                                        <p:attrNameLst>
                                          <p:attrName>style.visibility</p:attrName>
                                        </p:attrNameLst>
                                      </p:cBhvr>
                                      <p:to>
                                        <p:strVal val="visible"/>
                                      </p:to>
                                    </p:set>
                                  </p:childTnLst>
                                </p:cTn>
                              </p:par>
                            </p:childTnLst>
                          </p:cTn>
                        </p:par>
                        <p:par>
                          <p:cTn id="192" fill="hold">
                            <p:stCondLst>
                              <p:cond delay="0"/>
                            </p:stCondLst>
                            <p:childTnLst>
                              <p:par>
                                <p:cTn id="193" presetID="1" presetClass="entr" presetSubtype="0" fill="hold" grpId="0" nodeType="afterEffect">
                                  <p:stCondLst>
                                    <p:cond delay="0"/>
                                  </p:stCondLst>
                                  <p:iterate>
                                    <p:tmAbs val="0"/>
                                  </p:iterate>
                                  <p:childTnLst>
                                    <p:set>
                                      <p:cBhvr>
                                        <p:cTn id="194" fill="hold"/>
                                        <p:tgtEl>
                                          <p:spTgt spid="189"/>
                                        </p:tgtEl>
                                        <p:attrNameLst>
                                          <p:attrName>style.visibility</p:attrName>
                                        </p:attrNameLst>
                                      </p:cBhvr>
                                      <p:to>
                                        <p:strVal val="visible"/>
                                      </p:to>
                                    </p:set>
                                  </p:childTnLst>
                                </p:cTn>
                              </p:par>
                            </p:childTnLst>
                          </p:cTn>
                        </p:par>
                        <p:par>
                          <p:cTn id="195" fill="hold">
                            <p:stCondLst>
                              <p:cond delay="0"/>
                            </p:stCondLst>
                            <p:childTnLst>
                              <p:par>
                                <p:cTn id="196" presetID="1" presetClass="entr" presetSubtype="0" fill="hold" grpId="0" nodeType="afterEffect">
                                  <p:stCondLst>
                                    <p:cond delay="0"/>
                                  </p:stCondLst>
                                  <p:iterate>
                                    <p:tmAbs val="0"/>
                                  </p:iterate>
                                  <p:childTnLst>
                                    <p:set>
                                      <p:cBhvr>
                                        <p:cTn id="197" fill="hold"/>
                                        <p:tgtEl>
                                          <p:spTgt spid="200"/>
                                        </p:tgtEl>
                                        <p:attrNameLst>
                                          <p:attrName>style.visibility</p:attrName>
                                        </p:attrNameLst>
                                      </p:cBhvr>
                                      <p:to>
                                        <p:strVal val="visible"/>
                                      </p:to>
                                    </p:set>
                                  </p:childTnLst>
                                </p:cTn>
                              </p:par>
                            </p:childTnLst>
                          </p:cTn>
                        </p:par>
                        <p:par>
                          <p:cTn id="198" fill="hold">
                            <p:stCondLst>
                              <p:cond delay="0"/>
                            </p:stCondLst>
                            <p:childTnLst>
                              <p:par>
                                <p:cTn id="199" presetID="1" presetClass="entr" presetSubtype="0" fill="hold" grpId="0" nodeType="afterEffect">
                                  <p:stCondLst>
                                    <p:cond delay="0"/>
                                  </p:stCondLst>
                                  <p:iterate>
                                    <p:tmAbs val="0"/>
                                  </p:iterate>
                                  <p:childTnLst>
                                    <p:set>
                                      <p:cBhvr>
                                        <p:cTn id="200" fill="hold"/>
                                        <p:tgtEl>
                                          <p:spTgt spid="144"/>
                                        </p:tgtEl>
                                        <p:attrNameLst>
                                          <p:attrName>style.visibility</p:attrName>
                                        </p:attrNameLst>
                                      </p:cBhvr>
                                      <p:to>
                                        <p:strVal val="visible"/>
                                      </p:to>
                                    </p:set>
                                  </p:childTnLst>
                                </p:cTn>
                              </p:par>
                            </p:childTnLst>
                          </p:cTn>
                        </p:par>
                        <p:par>
                          <p:cTn id="201" fill="hold">
                            <p:stCondLst>
                              <p:cond delay="0"/>
                            </p:stCondLst>
                            <p:childTnLst>
                              <p:par>
                                <p:cTn id="202" presetID="1" presetClass="entr" presetSubtype="0" fill="hold" grpId="0" nodeType="afterEffect">
                                  <p:stCondLst>
                                    <p:cond delay="0"/>
                                  </p:stCondLst>
                                  <p:iterate>
                                    <p:tmAbs val="0"/>
                                  </p:iterate>
                                  <p:childTnLst>
                                    <p:set>
                                      <p:cBhvr>
                                        <p:cTn id="203" fill="hold"/>
                                        <p:tgtEl>
                                          <p:spTgt spid="186"/>
                                        </p:tgtEl>
                                        <p:attrNameLst>
                                          <p:attrName>style.visibility</p:attrName>
                                        </p:attrNameLst>
                                      </p:cBhvr>
                                      <p:to>
                                        <p:strVal val="visible"/>
                                      </p:to>
                                    </p:set>
                                  </p:childTnLst>
                                </p:cTn>
                              </p:par>
                            </p:childTnLst>
                          </p:cTn>
                        </p:par>
                        <p:par>
                          <p:cTn id="204" fill="hold">
                            <p:stCondLst>
                              <p:cond delay="0"/>
                            </p:stCondLst>
                            <p:childTnLst>
                              <p:par>
                                <p:cTn id="205" presetID="1" presetClass="entr" presetSubtype="0" fill="hold" grpId="0" nodeType="afterEffect">
                                  <p:stCondLst>
                                    <p:cond delay="0"/>
                                  </p:stCondLst>
                                  <p:iterate>
                                    <p:tmAbs val="0"/>
                                  </p:iterate>
                                  <p:childTnLst>
                                    <p:set>
                                      <p:cBhvr>
                                        <p:cTn id="206" fill="hold"/>
                                        <p:tgtEl>
                                          <p:spTgt spid="207"/>
                                        </p:tgtEl>
                                        <p:attrNameLst>
                                          <p:attrName>style.visibility</p:attrName>
                                        </p:attrNameLst>
                                      </p:cBhvr>
                                      <p:to>
                                        <p:strVal val="visible"/>
                                      </p:to>
                                    </p:set>
                                  </p:childTnLst>
                                </p:cTn>
                              </p:par>
                            </p:childTnLst>
                          </p:cTn>
                        </p:par>
                        <p:par>
                          <p:cTn id="207" fill="hold">
                            <p:stCondLst>
                              <p:cond delay="0"/>
                            </p:stCondLst>
                            <p:childTnLst>
                              <p:par>
                                <p:cTn id="208" presetID="1" presetClass="entr" presetSubtype="0" fill="hold" grpId="0" nodeType="afterEffect">
                                  <p:stCondLst>
                                    <p:cond delay="0"/>
                                  </p:stCondLst>
                                  <p:iterate>
                                    <p:tmAbs val="0"/>
                                  </p:iterate>
                                  <p:childTnLst>
                                    <p:set>
                                      <p:cBhvr>
                                        <p:cTn id="209" fill="hold"/>
                                        <p:tgtEl>
                                          <p:spTgt spid="201"/>
                                        </p:tgtEl>
                                        <p:attrNameLst>
                                          <p:attrName>style.visibility</p:attrName>
                                        </p:attrNameLst>
                                      </p:cBhvr>
                                      <p:to>
                                        <p:strVal val="visible"/>
                                      </p:to>
                                    </p:set>
                                  </p:childTnLst>
                                </p:cTn>
                              </p:par>
                            </p:childTnLst>
                          </p:cTn>
                        </p:par>
                        <p:par>
                          <p:cTn id="210" fill="hold">
                            <p:stCondLst>
                              <p:cond delay="0"/>
                            </p:stCondLst>
                            <p:childTnLst>
                              <p:par>
                                <p:cTn id="211" presetID="1" presetClass="entr" presetSubtype="0" fill="hold" grpId="0" nodeType="afterEffect">
                                  <p:stCondLst>
                                    <p:cond delay="0"/>
                                  </p:stCondLst>
                                  <p:iterate>
                                    <p:tmAbs val="0"/>
                                  </p:iterate>
                                  <p:childTnLst>
                                    <p:set>
                                      <p:cBhvr>
                                        <p:cTn id="212" fill="hold"/>
                                        <p:tgtEl>
                                          <p:spTgt spid="147"/>
                                        </p:tgtEl>
                                        <p:attrNameLst>
                                          <p:attrName>style.visibility</p:attrName>
                                        </p:attrNameLst>
                                      </p:cBhvr>
                                      <p:to>
                                        <p:strVal val="visible"/>
                                      </p:to>
                                    </p:set>
                                  </p:childTnLst>
                                </p:cTn>
                              </p:par>
                            </p:childTnLst>
                          </p:cTn>
                        </p:par>
                        <p:par>
                          <p:cTn id="213" fill="hold">
                            <p:stCondLst>
                              <p:cond delay="0"/>
                            </p:stCondLst>
                            <p:childTnLst>
                              <p:par>
                                <p:cTn id="214" presetID="1" presetClass="entr" presetSubtype="0" fill="hold" grpId="0" nodeType="afterEffect">
                                  <p:stCondLst>
                                    <p:cond delay="0"/>
                                  </p:stCondLst>
                                  <p:iterate>
                                    <p:tmAbs val="0"/>
                                  </p:iterate>
                                  <p:childTnLst>
                                    <p:set>
                                      <p:cBhvr>
                                        <p:cTn id="215" fill="hold"/>
                                        <p:tgtEl>
                                          <p:spTgt spid="145"/>
                                        </p:tgtEl>
                                        <p:attrNameLst>
                                          <p:attrName>style.visibility</p:attrName>
                                        </p:attrNameLst>
                                      </p:cBhvr>
                                      <p:to>
                                        <p:strVal val="visible"/>
                                      </p:to>
                                    </p:set>
                                  </p:childTnLst>
                                </p:cTn>
                              </p:par>
                            </p:childTnLst>
                          </p:cTn>
                        </p:par>
                        <p:par>
                          <p:cTn id="216" fill="hold">
                            <p:stCondLst>
                              <p:cond delay="0"/>
                            </p:stCondLst>
                            <p:childTnLst>
                              <p:par>
                                <p:cTn id="217" presetID="1" presetClass="entr" presetSubtype="0" fill="hold" grpId="0" nodeType="afterEffect">
                                  <p:stCondLst>
                                    <p:cond delay="0"/>
                                  </p:stCondLst>
                                  <p:iterate>
                                    <p:tmAbs val="0"/>
                                  </p:iterate>
                                  <p:childTnLst>
                                    <p:set>
                                      <p:cBhvr>
                                        <p:cTn id="218" fill="hold"/>
                                        <p:tgtEl>
                                          <p:spTgt spid="146"/>
                                        </p:tgtEl>
                                        <p:attrNameLst>
                                          <p:attrName>style.visibility</p:attrName>
                                        </p:attrNameLst>
                                      </p:cBhvr>
                                      <p:to>
                                        <p:strVal val="visible"/>
                                      </p:to>
                                    </p:set>
                                  </p:childTnLst>
                                </p:cTn>
                              </p:par>
                            </p:childTnLst>
                          </p:cTn>
                        </p:par>
                        <p:par>
                          <p:cTn id="219" fill="hold">
                            <p:stCondLst>
                              <p:cond delay="0"/>
                            </p:stCondLst>
                            <p:childTnLst>
                              <p:par>
                                <p:cTn id="220" presetID="1" presetClass="entr" presetSubtype="0" fill="hold" grpId="0" nodeType="afterEffect">
                                  <p:stCondLst>
                                    <p:cond delay="0"/>
                                  </p:stCondLst>
                                  <p:iterate>
                                    <p:tmAbs val="0"/>
                                  </p:iterate>
                                  <p:childTnLst>
                                    <p:set>
                                      <p:cBhvr>
                                        <p:cTn id="221" fill="hold"/>
                                        <p:tgtEl>
                                          <p:spTgt spid="148"/>
                                        </p:tgtEl>
                                        <p:attrNameLst>
                                          <p:attrName>style.visibility</p:attrName>
                                        </p:attrNameLst>
                                      </p:cBhvr>
                                      <p:to>
                                        <p:strVal val="visible"/>
                                      </p:to>
                                    </p:set>
                                  </p:childTnLst>
                                </p:cTn>
                              </p:par>
                            </p:childTnLst>
                          </p:cTn>
                        </p:par>
                        <p:par>
                          <p:cTn id="222" fill="hold">
                            <p:stCondLst>
                              <p:cond delay="0"/>
                            </p:stCondLst>
                            <p:childTnLst>
                              <p:par>
                                <p:cTn id="223" presetID="1" presetClass="entr" presetSubtype="0" fill="hold" grpId="0" nodeType="afterEffect">
                                  <p:stCondLst>
                                    <p:cond delay="0"/>
                                  </p:stCondLst>
                                  <p:iterate>
                                    <p:tmAbs val="0"/>
                                  </p:iterate>
                                  <p:childTnLst>
                                    <p:set>
                                      <p:cBhvr>
                                        <p:cTn id="224" fill="hold"/>
                                        <p:tgtEl>
                                          <p:spTgt spid="247"/>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iterate>
                                    <p:tmAbs val="0"/>
                                  </p:iterate>
                                  <p:childTnLst>
                                    <p:set>
                                      <p:cBhvr>
                                        <p:cTn id="228" fill="hold"/>
                                        <p:tgtEl>
                                          <p:spTgt spid="158"/>
                                        </p:tgtEl>
                                        <p:attrNameLst>
                                          <p:attrName>style.visibility</p:attrName>
                                        </p:attrNameLst>
                                      </p:cBhvr>
                                      <p:to>
                                        <p:strVal val="visible"/>
                                      </p:to>
                                    </p:set>
                                  </p:childTnLst>
                                </p:cTn>
                              </p:par>
                            </p:childTnLst>
                          </p:cTn>
                        </p:par>
                        <p:par>
                          <p:cTn id="229" fill="hold">
                            <p:stCondLst>
                              <p:cond delay="0"/>
                            </p:stCondLst>
                            <p:childTnLst>
                              <p:par>
                                <p:cTn id="230" presetID="1" presetClass="entr" presetSubtype="0" fill="hold" grpId="0" nodeType="afterEffect">
                                  <p:stCondLst>
                                    <p:cond delay="0"/>
                                  </p:stCondLst>
                                  <p:iterate>
                                    <p:tmAbs val="0"/>
                                  </p:iterate>
                                  <p:childTnLst>
                                    <p:set>
                                      <p:cBhvr>
                                        <p:cTn id="231" fill="hold"/>
                                        <p:tgtEl>
                                          <p:spTgt spid="263"/>
                                        </p:tgtEl>
                                        <p:attrNameLst>
                                          <p:attrName>style.visibility</p:attrName>
                                        </p:attrNameLst>
                                      </p:cBhvr>
                                      <p:to>
                                        <p:strVal val="visible"/>
                                      </p:to>
                                    </p:set>
                                  </p:childTnLst>
                                </p:cTn>
                              </p:par>
                            </p:childTnLst>
                          </p:cTn>
                        </p:par>
                        <p:par>
                          <p:cTn id="232" fill="hold">
                            <p:stCondLst>
                              <p:cond delay="0"/>
                            </p:stCondLst>
                            <p:childTnLst>
                              <p:par>
                                <p:cTn id="233" presetID="1" presetClass="entr" presetSubtype="0" fill="hold" grpId="0" nodeType="afterEffect">
                                  <p:stCondLst>
                                    <p:cond delay="0"/>
                                  </p:stCondLst>
                                  <p:iterate>
                                    <p:tmAbs val="0"/>
                                  </p:iterate>
                                  <p:childTnLst>
                                    <p:set>
                                      <p:cBhvr>
                                        <p:cTn id="234" fill="hold"/>
                                        <p:tgtEl>
                                          <p:spTgt spid="262"/>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iterate>
                                    <p:tmAbs val="0"/>
                                  </p:iterate>
                                  <p:childTnLst>
                                    <p:set>
                                      <p:cBhvr>
                                        <p:cTn id="238" fill="hold"/>
                                        <p:tgtEl>
                                          <p:spTgt spid="208"/>
                                        </p:tgtEl>
                                        <p:attrNameLst>
                                          <p:attrName>style.visibility</p:attrName>
                                        </p:attrNameLst>
                                      </p:cBhvr>
                                      <p:to>
                                        <p:strVal val="visible"/>
                                      </p:to>
                                    </p:set>
                                  </p:childTnLst>
                                </p:cTn>
                              </p:par>
                            </p:childTnLst>
                          </p:cTn>
                        </p:par>
                        <p:par>
                          <p:cTn id="239" fill="hold">
                            <p:stCondLst>
                              <p:cond delay="0"/>
                            </p:stCondLst>
                            <p:childTnLst>
                              <p:par>
                                <p:cTn id="240" presetID="1" presetClass="entr" presetSubtype="0" fill="hold" grpId="0" nodeType="afterEffect">
                                  <p:stCondLst>
                                    <p:cond delay="0"/>
                                  </p:stCondLst>
                                  <p:iterate>
                                    <p:tmAbs val="0"/>
                                  </p:iterate>
                                  <p:childTnLst>
                                    <p:set>
                                      <p:cBhvr>
                                        <p:cTn id="241" fill="hold"/>
                                        <p:tgtEl>
                                          <p:spTgt spid="190"/>
                                        </p:tgtEl>
                                        <p:attrNameLst>
                                          <p:attrName>style.visibility</p:attrName>
                                        </p:attrNameLst>
                                      </p:cBhvr>
                                      <p:to>
                                        <p:strVal val="visible"/>
                                      </p:to>
                                    </p:set>
                                  </p:childTnLst>
                                </p:cTn>
                              </p:par>
                            </p:childTnLst>
                          </p:cTn>
                        </p:par>
                        <p:par>
                          <p:cTn id="242" fill="hold">
                            <p:stCondLst>
                              <p:cond delay="0"/>
                            </p:stCondLst>
                            <p:childTnLst>
                              <p:par>
                                <p:cTn id="243" presetID="1" presetClass="entr" presetSubtype="0" fill="hold" grpId="0" nodeType="afterEffect">
                                  <p:stCondLst>
                                    <p:cond delay="0"/>
                                  </p:stCondLst>
                                  <p:iterate>
                                    <p:tmAbs val="0"/>
                                  </p:iterate>
                                  <p:childTnLst>
                                    <p:set>
                                      <p:cBhvr>
                                        <p:cTn id="244" fill="hold"/>
                                        <p:tgtEl>
                                          <p:spTgt spid="198"/>
                                        </p:tgtEl>
                                        <p:attrNameLst>
                                          <p:attrName>style.visibility</p:attrName>
                                        </p:attrNameLst>
                                      </p:cBhvr>
                                      <p:to>
                                        <p:strVal val="visible"/>
                                      </p:to>
                                    </p:set>
                                  </p:childTnLst>
                                </p:cTn>
                              </p:par>
                            </p:childTnLst>
                          </p:cTn>
                        </p:par>
                        <p:par>
                          <p:cTn id="245" fill="hold">
                            <p:stCondLst>
                              <p:cond delay="0"/>
                            </p:stCondLst>
                            <p:childTnLst>
                              <p:par>
                                <p:cTn id="246" presetID="1" presetClass="entr" presetSubtype="0" fill="hold" grpId="0" nodeType="afterEffect">
                                  <p:stCondLst>
                                    <p:cond delay="0"/>
                                  </p:stCondLst>
                                  <p:iterate>
                                    <p:tmAbs val="0"/>
                                  </p:iterate>
                                  <p:childTnLst>
                                    <p:set>
                                      <p:cBhvr>
                                        <p:cTn id="247" fill="hold"/>
                                        <p:tgtEl>
                                          <p:spTgt spid="209"/>
                                        </p:tgtEl>
                                        <p:attrNameLst>
                                          <p:attrName>style.visibility</p:attrName>
                                        </p:attrNameLst>
                                      </p:cBhvr>
                                      <p:to>
                                        <p:strVal val="visible"/>
                                      </p:to>
                                    </p:set>
                                  </p:childTnLst>
                                </p:cTn>
                              </p:par>
                            </p:childTnLst>
                          </p:cTn>
                        </p:par>
                        <p:par>
                          <p:cTn id="248" fill="hold">
                            <p:stCondLst>
                              <p:cond delay="0"/>
                            </p:stCondLst>
                            <p:childTnLst>
                              <p:par>
                                <p:cTn id="249" presetID="1" presetClass="entr" presetSubtype="0" fill="hold" grpId="0" nodeType="afterEffect">
                                  <p:stCondLst>
                                    <p:cond delay="0"/>
                                  </p:stCondLst>
                                  <p:iterate>
                                    <p:tmAbs val="0"/>
                                  </p:iterate>
                                  <p:childTnLst>
                                    <p:set>
                                      <p:cBhvr>
                                        <p:cTn id="250" fill="hold"/>
                                        <p:tgtEl>
                                          <p:spTgt spid="153"/>
                                        </p:tgtEl>
                                        <p:attrNameLst>
                                          <p:attrName>style.visibility</p:attrName>
                                        </p:attrNameLst>
                                      </p:cBhvr>
                                      <p:to>
                                        <p:strVal val="visible"/>
                                      </p:to>
                                    </p:set>
                                  </p:childTnLst>
                                </p:cTn>
                              </p:par>
                            </p:childTnLst>
                          </p:cTn>
                        </p:par>
                        <p:par>
                          <p:cTn id="251" fill="hold">
                            <p:stCondLst>
                              <p:cond delay="0"/>
                            </p:stCondLst>
                            <p:childTnLst>
                              <p:par>
                                <p:cTn id="252" presetID="1" presetClass="entr" presetSubtype="0" fill="hold" grpId="0" nodeType="afterEffect">
                                  <p:stCondLst>
                                    <p:cond delay="0"/>
                                  </p:stCondLst>
                                  <p:iterate>
                                    <p:tmAbs val="0"/>
                                  </p:iterate>
                                  <p:childTnLst>
                                    <p:set>
                                      <p:cBhvr>
                                        <p:cTn id="253" fill="hold"/>
                                        <p:tgtEl>
                                          <p:spTgt spid="187"/>
                                        </p:tgtEl>
                                        <p:attrNameLst>
                                          <p:attrName>style.visibility</p:attrName>
                                        </p:attrNameLst>
                                      </p:cBhvr>
                                      <p:to>
                                        <p:strVal val="visible"/>
                                      </p:to>
                                    </p:set>
                                  </p:childTnLst>
                                </p:cTn>
                              </p:par>
                            </p:childTnLst>
                          </p:cTn>
                        </p:par>
                        <p:par>
                          <p:cTn id="254" fill="hold">
                            <p:stCondLst>
                              <p:cond delay="0"/>
                            </p:stCondLst>
                            <p:childTnLst>
                              <p:par>
                                <p:cTn id="255" presetID="1" presetClass="entr" presetSubtype="0" fill="hold" grpId="0" nodeType="afterEffect">
                                  <p:stCondLst>
                                    <p:cond delay="0"/>
                                  </p:stCondLst>
                                  <p:iterate>
                                    <p:tmAbs val="0"/>
                                  </p:iterate>
                                  <p:childTnLst>
                                    <p:set>
                                      <p:cBhvr>
                                        <p:cTn id="256" fill="hold"/>
                                        <p:tgtEl>
                                          <p:spTgt spid="197"/>
                                        </p:tgtEl>
                                        <p:attrNameLst>
                                          <p:attrName>style.visibility</p:attrName>
                                        </p:attrNameLst>
                                      </p:cBhvr>
                                      <p:to>
                                        <p:strVal val="visible"/>
                                      </p:to>
                                    </p:set>
                                  </p:childTnLst>
                                </p:cTn>
                              </p:par>
                            </p:childTnLst>
                          </p:cTn>
                        </p:par>
                        <p:par>
                          <p:cTn id="257" fill="hold">
                            <p:stCondLst>
                              <p:cond delay="0"/>
                            </p:stCondLst>
                            <p:childTnLst>
                              <p:par>
                                <p:cTn id="258" presetID="1" presetClass="entr" presetSubtype="0" fill="hold" grpId="0" nodeType="afterEffect">
                                  <p:stCondLst>
                                    <p:cond delay="0"/>
                                  </p:stCondLst>
                                  <p:iterate>
                                    <p:tmAbs val="0"/>
                                  </p:iterate>
                                  <p:childTnLst>
                                    <p:set>
                                      <p:cBhvr>
                                        <p:cTn id="259" fill="hold"/>
                                        <p:tgtEl>
                                          <p:spTgt spid="156"/>
                                        </p:tgtEl>
                                        <p:attrNameLst>
                                          <p:attrName>style.visibility</p:attrName>
                                        </p:attrNameLst>
                                      </p:cBhvr>
                                      <p:to>
                                        <p:strVal val="visible"/>
                                      </p:to>
                                    </p:set>
                                  </p:childTnLst>
                                </p:cTn>
                              </p:par>
                            </p:childTnLst>
                          </p:cTn>
                        </p:par>
                        <p:par>
                          <p:cTn id="260" fill="hold">
                            <p:stCondLst>
                              <p:cond delay="0"/>
                            </p:stCondLst>
                            <p:childTnLst>
                              <p:par>
                                <p:cTn id="261" presetID="1" presetClass="entr" presetSubtype="0" fill="hold" grpId="0" nodeType="afterEffect">
                                  <p:stCondLst>
                                    <p:cond delay="0"/>
                                  </p:stCondLst>
                                  <p:iterate>
                                    <p:tmAbs val="0"/>
                                  </p:iterate>
                                  <p:childTnLst>
                                    <p:set>
                                      <p:cBhvr>
                                        <p:cTn id="262" fill="hold"/>
                                        <p:tgtEl>
                                          <p:spTgt spid="154"/>
                                        </p:tgtEl>
                                        <p:attrNameLst>
                                          <p:attrName>style.visibility</p:attrName>
                                        </p:attrNameLst>
                                      </p:cBhvr>
                                      <p:to>
                                        <p:strVal val="visible"/>
                                      </p:to>
                                    </p:set>
                                  </p:childTnLst>
                                </p:cTn>
                              </p:par>
                            </p:childTnLst>
                          </p:cTn>
                        </p:par>
                        <p:par>
                          <p:cTn id="263" fill="hold">
                            <p:stCondLst>
                              <p:cond delay="0"/>
                            </p:stCondLst>
                            <p:childTnLst>
                              <p:par>
                                <p:cTn id="264" presetID="1" presetClass="entr" presetSubtype="0" fill="hold" grpId="0" nodeType="afterEffect">
                                  <p:stCondLst>
                                    <p:cond delay="0"/>
                                  </p:stCondLst>
                                  <p:iterate>
                                    <p:tmAbs val="0"/>
                                  </p:iterate>
                                  <p:childTnLst>
                                    <p:set>
                                      <p:cBhvr>
                                        <p:cTn id="265" fill="hold"/>
                                        <p:tgtEl>
                                          <p:spTgt spid="155"/>
                                        </p:tgtEl>
                                        <p:attrNameLst>
                                          <p:attrName>style.visibility</p:attrName>
                                        </p:attrNameLst>
                                      </p:cBhvr>
                                      <p:to>
                                        <p:strVal val="visible"/>
                                      </p:to>
                                    </p:set>
                                  </p:childTnLst>
                                </p:cTn>
                              </p:par>
                            </p:childTnLst>
                          </p:cTn>
                        </p:par>
                        <p:par>
                          <p:cTn id="266" fill="hold">
                            <p:stCondLst>
                              <p:cond delay="0"/>
                            </p:stCondLst>
                            <p:childTnLst>
                              <p:par>
                                <p:cTn id="267" presetID="1" presetClass="entr" presetSubtype="0" fill="hold" grpId="0" nodeType="afterEffect">
                                  <p:stCondLst>
                                    <p:cond delay="0"/>
                                  </p:stCondLst>
                                  <p:iterate>
                                    <p:tmAbs val="0"/>
                                  </p:iterate>
                                  <p:childTnLst>
                                    <p:set>
                                      <p:cBhvr>
                                        <p:cTn id="268" fill="hold"/>
                                        <p:tgtEl>
                                          <p:spTgt spid="157"/>
                                        </p:tgtEl>
                                        <p:attrNameLst>
                                          <p:attrName>style.visibility</p:attrName>
                                        </p:attrNameLst>
                                      </p:cBhvr>
                                      <p:to>
                                        <p:strVal val="visible"/>
                                      </p:to>
                                    </p:set>
                                  </p:childTnLst>
                                </p:cTn>
                              </p:par>
                            </p:childTnLst>
                          </p:cTn>
                        </p:par>
                        <p:par>
                          <p:cTn id="269" fill="hold">
                            <p:stCondLst>
                              <p:cond delay="0"/>
                            </p:stCondLst>
                            <p:childTnLst>
                              <p:par>
                                <p:cTn id="270" presetID="1" presetClass="entr" presetSubtype="0" fill="hold" grpId="0" nodeType="afterEffect">
                                  <p:stCondLst>
                                    <p:cond delay="0"/>
                                  </p:stCondLst>
                                  <p:iterate>
                                    <p:tmAbs val="0"/>
                                  </p:iterate>
                                  <p:childTnLst>
                                    <p:set>
                                      <p:cBhvr>
                                        <p:cTn id="271" fill="hold"/>
                                        <p:tgtEl>
                                          <p:spTgt spid="250"/>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grpId="0" nodeType="clickEffect">
                                  <p:stCondLst>
                                    <p:cond delay="0"/>
                                  </p:stCondLst>
                                  <p:iterate>
                                    <p:tmAbs val="0"/>
                                  </p:iterate>
                                  <p:childTnLst>
                                    <p:set>
                                      <p:cBhvr>
                                        <p:cTn id="275" fill="hold"/>
                                        <p:tgtEl>
                                          <p:spTgt spid="253"/>
                                        </p:tgtEl>
                                        <p:attrNameLst>
                                          <p:attrName>style.visibility</p:attrName>
                                        </p:attrNameLst>
                                      </p:cBhvr>
                                      <p:to>
                                        <p:strVal val="visible"/>
                                      </p:to>
                                    </p:set>
                                  </p:childTnLst>
                                </p:cTn>
                              </p:par>
                            </p:childTnLst>
                          </p:cTn>
                        </p:par>
                        <p:par>
                          <p:cTn id="276" fill="hold">
                            <p:stCondLst>
                              <p:cond delay="0"/>
                            </p:stCondLst>
                            <p:childTnLst>
                              <p:par>
                                <p:cTn id="277" presetID="1" presetClass="entr" presetSubtype="0" fill="hold" grpId="0" nodeType="afterEffect">
                                  <p:stCondLst>
                                    <p:cond delay="0"/>
                                  </p:stCondLst>
                                  <p:iterate>
                                    <p:tmAbs val="0"/>
                                  </p:iterate>
                                  <p:childTnLst>
                                    <p:set>
                                      <p:cBhvr>
                                        <p:cTn id="278" fill="hold"/>
                                        <p:tgtEl>
                                          <p:spTgt spid="254"/>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iterate>
                                    <p:tmAbs val="0"/>
                                  </p:iterate>
                                  <p:childTnLst>
                                    <p:set>
                                      <p:cBhvr>
                                        <p:cTn id="282" fill="hold"/>
                                        <p:tgtEl>
                                          <p:spTgt spid="194"/>
                                        </p:tgtEl>
                                        <p:attrNameLst>
                                          <p:attrName>style.visibility</p:attrName>
                                        </p:attrNameLst>
                                      </p:cBhvr>
                                      <p:to>
                                        <p:strVal val="visible"/>
                                      </p:to>
                                    </p:set>
                                  </p:childTnLst>
                                </p:cTn>
                              </p:par>
                            </p:childTnLst>
                          </p:cTn>
                        </p:par>
                        <p:par>
                          <p:cTn id="283" fill="hold">
                            <p:stCondLst>
                              <p:cond delay="0"/>
                            </p:stCondLst>
                            <p:childTnLst>
                              <p:par>
                                <p:cTn id="284" presetID="1" presetClass="entr" presetSubtype="0" fill="hold" grpId="0" nodeType="afterEffect">
                                  <p:stCondLst>
                                    <p:cond delay="0"/>
                                  </p:stCondLst>
                                  <p:iterate>
                                    <p:tmAbs val="0"/>
                                  </p:iterate>
                                  <p:childTnLst>
                                    <p:set>
                                      <p:cBhvr>
                                        <p:cTn id="285" fill="hold"/>
                                        <p:tgtEl>
                                          <p:spTgt spid="192"/>
                                        </p:tgtEl>
                                        <p:attrNameLst>
                                          <p:attrName>style.visibility</p:attrName>
                                        </p:attrNameLst>
                                      </p:cBhvr>
                                      <p:to>
                                        <p:strVal val="visible"/>
                                      </p:to>
                                    </p:set>
                                  </p:childTnLst>
                                </p:cTn>
                              </p:par>
                            </p:childTnLst>
                          </p:cTn>
                        </p:par>
                        <p:par>
                          <p:cTn id="286" fill="hold">
                            <p:stCondLst>
                              <p:cond delay="0"/>
                            </p:stCondLst>
                            <p:childTnLst>
                              <p:par>
                                <p:cTn id="287" presetID="1" presetClass="entr" presetSubtype="0" fill="hold" grpId="0" nodeType="afterEffect">
                                  <p:stCondLst>
                                    <p:cond delay="0"/>
                                  </p:stCondLst>
                                  <p:iterate>
                                    <p:tmAbs val="0"/>
                                  </p:iterate>
                                  <p:childTnLst>
                                    <p:set>
                                      <p:cBhvr>
                                        <p:cTn id="288" fill="hold"/>
                                        <p:tgtEl>
                                          <p:spTgt spid="179"/>
                                        </p:tgtEl>
                                        <p:attrNameLst>
                                          <p:attrName>style.visibility</p:attrName>
                                        </p:attrNameLst>
                                      </p:cBhvr>
                                      <p:to>
                                        <p:strVal val="visible"/>
                                      </p:to>
                                    </p:set>
                                  </p:childTnLst>
                                </p:cTn>
                              </p:par>
                            </p:childTnLst>
                          </p:cTn>
                        </p:par>
                        <p:par>
                          <p:cTn id="289" fill="hold">
                            <p:stCondLst>
                              <p:cond delay="0"/>
                            </p:stCondLst>
                            <p:childTnLst>
                              <p:par>
                                <p:cTn id="290" presetID="1" presetClass="entr" presetSubtype="0" fill="hold" grpId="0" nodeType="afterEffect">
                                  <p:stCondLst>
                                    <p:cond delay="0"/>
                                  </p:stCondLst>
                                  <p:iterate>
                                    <p:tmAbs val="0"/>
                                  </p:iterate>
                                  <p:childTnLst>
                                    <p:set>
                                      <p:cBhvr>
                                        <p:cTn id="291" fill="hold"/>
                                        <p:tgtEl>
                                          <p:spTgt spid="168"/>
                                        </p:tgtEl>
                                        <p:attrNameLst>
                                          <p:attrName>style.visibility</p:attrName>
                                        </p:attrNameLst>
                                      </p:cBhvr>
                                      <p:to>
                                        <p:strVal val="visible"/>
                                      </p:to>
                                    </p:set>
                                  </p:childTnLst>
                                </p:cTn>
                              </p:par>
                            </p:childTnLst>
                          </p:cTn>
                        </p:par>
                        <p:par>
                          <p:cTn id="292" fill="hold">
                            <p:stCondLst>
                              <p:cond delay="0"/>
                            </p:stCondLst>
                            <p:childTnLst>
                              <p:par>
                                <p:cTn id="293" presetID="1" presetClass="entr" presetSubtype="0" fill="hold" grpId="0" nodeType="afterEffect">
                                  <p:stCondLst>
                                    <p:cond delay="0"/>
                                  </p:stCondLst>
                                  <p:iterate>
                                    <p:tmAbs val="0"/>
                                  </p:iterate>
                                  <p:childTnLst>
                                    <p:set>
                                      <p:cBhvr>
                                        <p:cTn id="294" fill="hold"/>
                                        <p:tgtEl>
                                          <p:spTgt spid="163"/>
                                        </p:tgtEl>
                                        <p:attrNameLst>
                                          <p:attrName>style.visibility</p:attrName>
                                        </p:attrNameLst>
                                      </p:cBhvr>
                                      <p:to>
                                        <p:strVal val="visible"/>
                                      </p:to>
                                    </p:set>
                                  </p:childTnLst>
                                </p:cTn>
                              </p:par>
                            </p:childTnLst>
                          </p:cTn>
                        </p:par>
                        <p:par>
                          <p:cTn id="295" fill="hold">
                            <p:stCondLst>
                              <p:cond delay="0"/>
                            </p:stCondLst>
                            <p:childTnLst>
                              <p:par>
                                <p:cTn id="296" presetID="1" presetClass="entr" presetSubtype="0" fill="hold" grpId="0" nodeType="afterEffect">
                                  <p:stCondLst>
                                    <p:cond delay="0"/>
                                  </p:stCondLst>
                                  <p:iterate>
                                    <p:tmAbs val="0"/>
                                  </p:iterate>
                                  <p:childTnLst>
                                    <p:set>
                                      <p:cBhvr>
                                        <p:cTn id="297" fill="hold"/>
                                        <p:tgtEl>
                                          <p:spTgt spid="193"/>
                                        </p:tgtEl>
                                        <p:attrNameLst>
                                          <p:attrName>style.visibility</p:attrName>
                                        </p:attrNameLst>
                                      </p:cBhvr>
                                      <p:to>
                                        <p:strVal val="visible"/>
                                      </p:to>
                                    </p:set>
                                  </p:childTnLst>
                                </p:cTn>
                              </p:par>
                            </p:childTnLst>
                          </p:cTn>
                        </p:par>
                        <p:par>
                          <p:cTn id="298" fill="hold">
                            <p:stCondLst>
                              <p:cond delay="0"/>
                            </p:stCondLst>
                            <p:childTnLst>
                              <p:par>
                                <p:cTn id="299" presetID="1" presetClass="entr" presetSubtype="0" fill="hold" grpId="0" nodeType="afterEffect">
                                  <p:stCondLst>
                                    <p:cond delay="0"/>
                                  </p:stCondLst>
                                  <p:iterate>
                                    <p:tmAbs val="0"/>
                                  </p:iterate>
                                  <p:childTnLst>
                                    <p:set>
                                      <p:cBhvr>
                                        <p:cTn id="300" fill="hold"/>
                                        <p:tgtEl>
                                          <p:spTgt spid="196"/>
                                        </p:tgtEl>
                                        <p:attrNameLst>
                                          <p:attrName>style.visibility</p:attrName>
                                        </p:attrNameLst>
                                      </p:cBhvr>
                                      <p:to>
                                        <p:strVal val="visible"/>
                                      </p:to>
                                    </p:set>
                                  </p:childTnLst>
                                </p:cTn>
                              </p:par>
                            </p:childTnLst>
                          </p:cTn>
                        </p:par>
                        <p:par>
                          <p:cTn id="301" fill="hold">
                            <p:stCondLst>
                              <p:cond delay="0"/>
                            </p:stCondLst>
                            <p:childTnLst>
                              <p:par>
                                <p:cTn id="302" presetID="1" presetClass="entr" presetSubtype="0" fill="hold" grpId="0" nodeType="afterEffect">
                                  <p:stCondLst>
                                    <p:cond delay="0"/>
                                  </p:stCondLst>
                                  <p:iterate>
                                    <p:tmAbs val="0"/>
                                  </p:iterate>
                                  <p:childTnLst>
                                    <p:set>
                                      <p:cBhvr>
                                        <p:cTn id="303" fill="hold"/>
                                        <p:tgtEl>
                                          <p:spTgt spid="195"/>
                                        </p:tgtEl>
                                        <p:attrNameLst>
                                          <p:attrName>style.visibility</p:attrName>
                                        </p:attrNameLst>
                                      </p:cBhvr>
                                      <p:to>
                                        <p:strVal val="visible"/>
                                      </p:to>
                                    </p:set>
                                  </p:childTnLst>
                                </p:cTn>
                              </p:par>
                            </p:childTnLst>
                          </p:cTn>
                        </p:par>
                        <p:par>
                          <p:cTn id="304" fill="hold">
                            <p:stCondLst>
                              <p:cond delay="0"/>
                            </p:stCondLst>
                            <p:childTnLst>
                              <p:par>
                                <p:cTn id="305" presetID="1" presetClass="entr" presetSubtype="0" fill="hold" grpId="0" nodeType="afterEffect">
                                  <p:stCondLst>
                                    <p:cond delay="0"/>
                                  </p:stCondLst>
                                  <p:iterate>
                                    <p:tmAbs val="0"/>
                                  </p:iterate>
                                  <p:childTnLst>
                                    <p:set>
                                      <p:cBhvr>
                                        <p:cTn id="306" fill="hold"/>
                                        <p:tgtEl>
                                          <p:spTgt spid="180"/>
                                        </p:tgtEl>
                                        <p:attrNameLst>
                                          <p:attrName>style.visibility</p:attrName>
                                        </p:attrNameLst>
                                      </p:cBhvr>
                                      <p:to>
                                        <p:strVal val="visible"/>
                                      </p:to>
                                    </p:set>
                                  </p:childTnLst>
                                </p:cTn>
                              </p:par>
                            </p:childTnLst>
                          </p:cTn>
                        </p:par>
                        <p:par>
                          <p:cTn id="307" fill="hold">
                            <p:stCondLst>
                              <p:cond delay="0"/>
                            </p:stCondLst>
                            <p:childTnLst>
                              <p:par>
                                <p:cTn id="308" presetID="1" presetClass="entr" presetSubtype="0" fill="hold" grpId="0" nodeType="afterEffect">
                                  <p:stCondLst>
                                    <p:cond delay="0"/>
                                  </p:stCondLst>
                                  <p:iterate>
                                    <p:tmAbs val="0"/>
                                  </p:iterate>
                                  <p:childTnLst>
                                    <p:set>
                                      <p:cBhvr>
                                        <p:cTn id="309" fill="hold"/>
                                        <p:tgtEl>
                                          <p:spTgt spid="178"/>
                                        </p:tgtEl>
                                        <p:attrNameLst>
                                          <p:attrName>style.visibility</p:attrName>
                                        </p:attrNameLst>
                                      </p:cBhvr>
                                      <p:to>
                                        <p:strVal val="visible"/>
                                      </p:to>
                                    </p:set>
                                  </p:childTnLst>
                                </p:cTn>
                              </p:par>
                            </p:childTnLst>
                          </p:cTn>
                        </p:par>
                        <p:par>
                          <p:cTn id="310" fill="hold">
                            <p:stCondLst>
                              <p:cond delay="0"/>
                            </p:stCondLst>
                            <p:childTnLst>
                              <p:par>
                                <p:cTn id="311" presetID="1" presetClass="entr" presetSubtype="0" fill="hold" grpId="0" nodeType="afterEffect">
                                  <p:stCondLst>
                                    <p:cond delay="0"/>
                                  </p:stCondLst>
                                  <p:iterate>
                                    <p:tmAbs val="0"/>
                                  </p:iterate>
                                  <p:childTnLst>
                                    <p:set>
                                      <p:cBhvr>
                                        <p:cTn id="312" fill="hold"/>
                                        <p:tgtEl>
                                          <p:spTgt spid="173"/>
                                        </p:tgtEl>
                                        <p:attrNameLst>
                                          <p:attrName>style.visibility</p:attrName>
                                        </p:attrNameLst>
                                      </p:cBhvr>
                                      <p:to>
                                        <p:strVal val="visible"/>
                                      </p:to>
                                    </p:set>
                                  </p:childTnLst>
                                </p:cTn>
                              </p:par>
                            </p:childTnLst>
                          </p:cTn>
                        </p:par>
                        <p:par>
                          <p:cTn id="313" fill="hold">
                            <p:stCondLst>
                              <p:cond delay="0"/>
                            </p:stCondLst>
                            <p:childTnLst>
                              <p:par>
                                <p:cTn id="314" presetID="1" presetClass="entr" presetSubtype="0" fill="hold" grpId="0" nodeType="afterEffect">
                                  <p:stCondLst>
                                    <p:cond delay="0"/>
                                  </p:stCondLst>
                                  <p:iterate>
                                    <p:tmAbs val="0"/>
                                  </p:iterate>
                                  <p:childTnLst>
                                    <p:set>
                                      <p:cBhvr>
                                        <p:cTn id="315" fill="hold"/>
                                        <p:tgtEl>
                                          <p:spTgt spid="255"/>
                                        </p:tgtEl>
                                        <p:attrNameLst>
                                          <p:attrName>style.visibility</p:attrName>
                                        </p:attrNameLst>
                                      </p:cBhvr>
                                      <p:to>
                                        <p:strVal val="visible"/>
                                      </p:to>
                                    </p:set>
                                  </p:childTnLst>
                                </p:cTn>
                              </p:par>
                            </p:childTnLst>
                          </p:cTn>
                        </p:par>
                        <p:par>
                          <p:cTn id="316" fill="hold">
                            <p:stCondLst>
                              <p:cond delay="0"/>
                            </p:stCondLst>
                            <p:childTnLst>
                              <p:par>
                                <p:cTn id="317" presetID="1" presetClass="entr" presetSubtype="0" fill="hold" grpId="0" nodeType="afterEffect">
                                  <p:stCondLst>
                                    <p:cond delay="0"/>
                                  </p:stCondLst>
                                  <p:iterate>
                                    <p:tmAbs val="0"/>
                                  </p:iterate>
                                  <p:childTnLst>
                                    <p:set>
                                      <p:cBhvr>
                                        <p:cTn id="318" fill="hold"/>
                                        <p:tgtEl>
                                          <p:spTgt spid="199"/>
                                        </p:tgtEl>
                                        <p:attrNameLst>
                                          <p:attrName>style.visibility</p:attrName>
                                        </p:attrNameLst>
                                      </p:cBhvr>
                                      <p:to>
                                        <p:strVal val="visible"/>
                                      </p:to>
                                    </p:set>
                                  </p:childTnLst>
                                </p:cTn>
                              </p:par>
                            </p:childTnLst>
                          </p:cTn>
                        </p:par>
                        <p:par>
                          <p:cTn id="319" fill="hold">
                            <p:stCondLst>
                              <p:cond delay="0"/>
                            </p:stCondLst>
                            <p:childTnLst>
                              <p:par>
                                <p:cTn id="320" presetID="1" presetClass="entr" presetSubtype="0" fill="hold" grpId="0" nodeType="afterEffect">
                                  <p:stCondLst>
                                    <p:cond delay="0"/>
                                  </p:stCondLst>
                                  <p:iterate>
                                    <p:tmAbs val="0"/>
                                  </p:iterate>
                                  <p:childTnLst>
                                    <p:set>
                                      <p:cBhvr>
                                        <p:cTn id="321" fill="hold"/>
                                        <p:tgtEl>
                                          <p:spTgt spid="181"/>
                                        </p:tgtEl>
                                        <p:attrNameLst>
                                          <p:attrName>style.visibility</p:attrName>
                                        </p:attrNameLst>
                                      </p:cBhvr>
                                      <p:to>
                                        <p:strVal val="visible"/>
                                      </p:to>
                                    </p:set>
                                  </p:childTnLst>
                                </p:cTn>
                              </p:par>
                            </p:childTnLst>
                          </p:cTn>
                        </p:par>
                        <p:par>
                          <p:cTn id="322" fill="hold">
                            <p:stCondLst>
                              <p:cond delay="0"/>
                            </p:stCondLst>
                            <p:childTnLst>
                              <p:par>
                                <p:cTn id="323" presetID="1" presetClass="entr" presetSubtype="0" fill="hold" grpId="0" nodeType="afterEffect">
                                  <p:stCondLst>
                                    <p:cond delay="0"/>
                                  </p:stCondLst>
                                  <p:iterate>
                                    <p:tmAbs val="0"/>
                                  </p:iterate>
                                  <p:childTnLst>
                                    <p:set>
                                      <p:cBhvr>
                                        <p:cTn id="324" fill="hold"/>
                                        <p:tgtEl>
                                          <p:spTgt spid="182"/>
                                        </p:tgtEl>
                                        <p:attrNameLst>
                                          <p:attrName>style.visibility</p:attrName>
                                        </p:attrNameLst>
                                      </p:cBhvr>
                                      <p:to>
                                        <p:strVal val="visible"/>
                                      </p:to>
                                    </p:set>
                                  </p:childTnLst>
                                </p:cTn>
                              </p:par>
                            </p:childTnLst>
                          </p:cTn>
                        </p:par>
                        <p:par>
                          <p:cTn id="325" fill="hold">
                            <p:stCondLst>
                              <p:cond delay="0"/>
                            </p:stCondLst>
                            <p:childTnLst>
                              <p:par>
                                <p:cTn id="326" presetID="1" presetClass="entr" presetSubtype="0" fill="hold" grpId="0" nodeType="afterEffect">
                                  <p:stCondLst>
                                    <p:cond delay="0"/>
                                  </p:stCondLst>
                                  <p:iterate>
                                    <p:tmAbs val="0"/>
                                  </p:iterate>
                                  <p:childTnLst>
                                    <p:set>
                                      <p:cBhvr>
                                        <p:cTn id="327" fill="hold"/>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advAuto="0"/>
      <p:bldP spid="114" grpId="0" animBg="1" advAuto="0"/>
      <p:bldP spid="115" grpId="0" animBg="1" advAuto="0"/>
      <p:bldP spid="116" grpId="0" animBg="1" advAuto="0"/>
      <p:bldP spid="117" grpId="0" animBg="1" advAuto="0"/>
      <p:bldP spid="118" grpId="0" animBg="1" advAuto="0"/>
      <p:bldP spid="119" grpId="0" animBg="1" advAuto="0"/>
      <p:bldP spid="120" grpId="0" animBg="1" advAuto="0"/>
      <p:bldP spid="121" grpId="0" animBg="1" advAuto="0"/>
      <p:bldP spid="126" grpId="0" animBg="1" advAuto="0"/>
      <p:bldP spid="127" grpId="0" animBg="1" advAuto="0"/>
      <p:bldP spid="128" grpId="0" animBg="1" advAuto="0"/>
      <p:bldP spid="129" grpId="0" animBg="1" advAuto="0"/>
      <p:bldP spid="136" grpId="0" animBg="1" advAuto="0"/>
      <p:bldP spid="137" grpId="0" animBg="1" advAuto="0"/>
      <p:bldP spid="138" grpId="0" animBg="1" advAuto="0"/>
      <p:bldP spid="139" grpId="0" animBg="1" advAuto="0"/>
      <p:bldP spid="144" grpId="0" animBg="1" advAuto="0"/>
      <p:bldP spid="145" grpId="0" animBg="1" advAuto="0"/>
      <p:bldP spid="146" grpId="0" animBg="1" advAuto="0"/>
      <p:bldP spid="147" grpId="0" animBg="1" advAuto="0"/>
      <p:bldP spid="148" grpId="0" animBg="1" advAuto="0"/>
      <p:bldP spid="153" grpId="0" animBg="1" advAuto="0"/>
      <p:bldP spid="154" grpId="0" animBg="1" advAuto="0"/>
      <p:bldP spid="155" grpId="0" animBg="1" advAuto="0"/>
      <p:bldP spid="156" grpId="0" animBg="1" advAuto="0"/>
      <p:bldP spid="157" grpId="0" animBg="1" advAuto="0"/>
      <p:bldP spid="158" grpId="0" animBg="1" advAuto="0"/>
      <p:bldP spid="163" grpId="0" animBg="1" advAuto="0"/>
      <p:bldP spid="168" grpId="0" animBg="1" advAuto="0"/>
      <p:bldP spid="173" grpId="0" animBg="1" advAuto="0"/>
      <p:bldP spid="178" grpId="0" animBg="1" advAuto="0"/>
      <p:bldP spid="179" grpId="0" animBg="1" advAuto="0"/>
      <p:bldP spid="180" grpId="0" animBg="1" advAuto="0"/>
      <p:bldP spid="181" grpId="0" animBg="1" advAuto="0"/>
      <p:bldP spid="182" grpId="0" animBg="1" advAuto="0"/>
      <p:bldP spid="183" grpId="0" animBg="1" advAuto="0"/>
      <p:bldP spid="184" grpId="0" animBg="1" advAuto="0"/>
      <p:bldP spid="185" grpId="0" animBg="1" advAuto="0"/>
      <p:bldP spid="186" grpId="0" animBg="1" advAuto="0"/>
      <p:bldP spid="187" grpId="0" animBg="1" advAuto="0"/>
      <p:bldP spid="188" grpId="0" animBg="1" advAuto="0"/>
      <p:bldP spid="189" grpId="0" animBg="1" advAuto="0"/>
      <p:bldP spid="190" grpId="0" animBg="1" advAuto="0"/>
      <p:bldP spid="191" grpId="0" animBg="1" advAuto="0"/>
      <p:bldP spid="192" grpId="0" animBg="1" advAuto="0"/>
      <p:bldP spid="193" grpId="0" animBg="1" advAuto="0"/>
      <p:bldP spid="194" grpId="0" animBg="1" advAuto="0"/>
      <p:bldP spid="195" grpId="0" animBg="1" advAuto="0"/>
      <p:bldP spid="196" grpId="0" animBg="1" advAuto="0"/>
      <p:bldP spid="197" grpId="0" animBg="1" advAuto="0"/>
      <p:bldP spid="198" grpId="0" animBg="1" advAuto="0"/>
      <p:bldP spid="199" grpId="0" animBg="1" advAuto="0"/>
      <p:bldP spid="200" grpId="0" animBg="1" advAuto="0"/>
      <p:bldP spid="201" grpId="0" animBg="1" advAuto="0"/>
      <p:bldP spid="202" grpId="0" animBg="1" advAuto="0"/>
      <p:bldP spid="203" grpId="0" animBg="1" advAuto="0"/>
      <p:bldP spid="204" grpId="0" animBg="1" advAuto="0"/>
      <p:bldP spid="205" grpId="0" animBg="1" advAuto="0"/>
      <p:bldP spid="206" grpId="0" animBg="1" advAuto="0"/>
      <p:bldP spid="207" grpId="0" animBg="1" advAuto="0"/>
      <p:bldP spid="208" grpId="0" animBg="1" advAuto="0"/>
      <p:bldP spid="209" grpId="0" animBg="1" advAuto="0"/>
      <p:bldP spid="214" grpId="0" animBg="1" advAuto="0"/>
      <p:bldP spid="215" grpId="0" animBg="1" advAuto="0"/>
      <p:bldP spid="216" grpId="0" animBg="1" advAuto="0"/>
      <p:bldP spid="217" grpId="0" animBg="1" advAuto="0"/>
      <p:bldP spid="218" grpId="0" animBg="1" advAuto="0"/>
      <p:bldP spid="225" grpId="0" animBg="1" advAuto="0"/>
      <p:bldP spid="230" grpId="0" animBg="1" advAuto="0"/>
      <p:bldP spid="231" grpId="0" animBg="1" advAuto="0"/>
      <p:bldP spid="232" grpId="0" animBg="1" advAuto="0"/>
      <p:bldP spid="233" grpId="0" animBg="1" advAuto="0"/>
      <p:bldP spid="234" grpId="0" animBg="1" advAuto="0"/>
      <p:bldP spid="235" grpId="0" animBg="1" advAuto="0"/>
      <p:bldP spid="236" grpId="0" animBg="1" advAuto="0"/>
      <p:bldP spid="237" grpId="0" animBg="1" advAuto="0"/>
      <p:bldP spid="238" grpId="0" animBg="1" advAuto="0"/>
      <p:bldP spid="239" grpId="0" animBg="1" advAuto="0"/>
      <p:bldP spid="240" grpId="0" animBg="1" advAuto="0"/>
      <p:bldP spid="241" grpId="0" animBg="1" advAuto="0"/>
      <p:bldP spid="242" grpId="0" animBg="1" advAuto="0"/>
      <p:bldP spid="243" grpId="0" animBg="1" advAuto="0"/>
      <p:bldP spid="244" grpId="0" animBg="1" advAuto="0"/>
      <p:bldP spid="245" grpId="0" animBg="1" advAuto="0"/>
      <p:bldP spid="246" grpId="0" animBg="1" advAuto="0"/>
      <p:bldP spid="247" grpId="0" animBg="1" advAuto="0"/>
      <p:bldP spid="248" grpId="0" animBg="1" advAuto="0"/>
      <p:bldP spid="249" grpId="0" animBg="1" advAuto="0"/>
      <p:bldP spid="250" grpId="0" animBg="1" advAuto="0"/>
      <p:bldP spid="251" grpId="0" animBg="1" advAuto="0"/>
      <p:bldP spid="252" grpId="0" animBg="1" advAuto="0"/>
      <p:bldP spid="253" grpId="0" animBg="1" advAuto="0"/>
      <p:bldP spid="254" grpId="0" animBg="1" advAuto="0"/>
      <p:bldP spid="255" grpId="0" animBg="1" advAuto="0"/>
      <p:bldP spid="256" grpId="0" animBg="1" advAuto="0"/>
      <p:bldP spid="257" grpId="0" animBg="1" advAuto="0"/>
      <p:bldP spid="258" grpId="0" animBg="1" advAuto="0"/>
      <p:bldP spid="259" grpId="0" animBg="1" advAuto="0"/>
      <p:bldP spid="260" grpId="0" animBg="1" advAuto="0"/>
      <p:bldP spid="261" grpId="0" animBg="1" advAuto="0"/>
      <p:bldP spid="262" grpId="0" animBg="1" advAuto="0"/>
      <p:bldP spid="263" grpId="0" animBg="1" advAuto="0"/>
      <p:bldP spid="265" grpId="0" animBg="1" advAuto="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ctrTitle"/>
          </p:nvPr>
        </p:nvSpPr>
        <p:spPr>
          <a:xfrm>
            <a:off x="611560" y="-243410"/>
            <a:ext cx="7772401" cy="1470029"/>
          </a:xfrm>
          <a:prstGeom prst="rect">
            <a:avLst/>
          </a:prstGeom>
        </p:spPr>
        <p:txBody>
          <a:bodyPr/>
          <a:lstStyle/>
          <a:p>
            <a:r>
              <a:t>Results: PASCAL VOC 2007</a:t>
            </a:r>
          </a:p>
        </p:txBody>
      </p:sp>
      <p:graphicFrame>
        <p:nvGraphicFramePr>
          <p:cNvPr id="268" name="Table 268"/>
          <p:cNvGraphicFramePr/>
          <p:nvPr>
            <p:extLst/>
          </p:nvPr>
        </p:nvGraphicFramePr>
        <p:xfrm>
          <a:off x="1187624" y="1946044"/>
          <a:ext cx="6912768" cy="2880319"/>
        </p:xfrm>
        <a:graphic>
          <a:graphicData uri="http://schemas.openxmlformats.org/drawingml/2006/table">
            <a:tbl>
              <a:tblPr firstRow="1" bandRow="1"/>
              <a:tblGrid>
                <a:gridCol w="3697527"/>
                <a:gridCol w="3215241"/>
              </a:tblGrid>
              <a:tr h="565882">
                <a:tc>
                  <a:txBody>
                    <a:bodyPr/>
                    <a:lstStyle/>
                    <a:p>
                      <a:pPr algn="ctr">
                        <a:defRPr sz="1800" b="0">
                          <a:solidFill>
                            <a:srgbClr val="000000"/>
                          </a:solidFill>
                        </a:defRPr>
                      </a:pPr>
                      <a:r>
                        <a:rPr sz="2600" b="1" dirty="0">
                          <a:solidFill>
                            <a:schemeClr val="tx1"/>
                          </a:solidFill>
                        </a:rPr>
                        <a:t>Approach</a:t>
                      </a:r>
                    </a:p>
                  </a:txBody>
                  <a:tcPr marL="45720" marR="45720" horzOverflow="overflow"/>
                </a:tc>
                <a:tc>
                  <a:txBody>
                    <a:bodyPr/>
                    <a:lstStyle/>
                    <a:p>
                      <a:pPr algn="ctr">
                        <a:defRPr sz="1800" b="0">
                          <a:solidFill>
                            <a:srgbClr val="000000"/>
                          </a:solidFill>
                        </a:defRPr>
                      </a:pPr>
                      <a:r>
                        <a:rPr sz="2600" b="1" dirty="0">
                          <a:solidFill>
                            <a:schemeClr val="tx1"/>
                          </a:solidFill>
                        </a:rPr>
                        <a:t>mRMSE (&gt;0)</a:t>
                      </a:r>
                    </a:p>
                  </a:txBody>
                  <a:tcPr marL="45720" marR="45720" horzOverflow="overflow"/>
                </a:tc>
              </a:tr>
              <a:tr h="607528">
                <a:tc>
                  <a:txBody>
                    <a:bodyPr/>
                    <a:lstStyle/>
                    <a:p>
                      <a:pPr algn="ctr">
                        <a:defRPr sz="1800"/>
                      </a:pPr>
                      <a:r>
                        <a:rPr sz="2600"/>
                        <a:t>Detect</a:t>
                      </a:r>
                    </a:p>
                  </a:txBody>
                  <a:tcPr marL="45720" marR="45720" horzOverflow="overflow"/>
                </a:tc>
                <a:tc>
                  <a:txBody>
                    <a:bodyPr/>
                    <a:lstStyle/>
                    <a:p>
                      <a:pPr algn="ctr">
                        <a:defRPr sz="1800"/>
                      </a:pPr>
                      <a:r>
                        <a:rPr sz="2600"/>
                        <a:t>1.92 (0.08)</a:t>
                      </a:r>
                    </a:p>
                  </a:txBody>
                  <a:tcPr marL="45720" marR="45720" horzOverflow="overflow"/>
                </a:tc>
              </a:tr>
              <a:tr h="565531">
                <a:tc>
                  <a:txBody>
                    <a:bodyPr/>
                    <a:lstStyle/>
                    <a:p>
                      <a:pPr algn="ctr">
                        <a:defRPr sz="1800"/>
                      </a:pPr>
                      <a:r>
                        <a:rPr sz="2600"/>
                        <a:t>Glance</a:t>
                      </a:r>
                    </a:p>
                  </a:txBody>
                  <a:tcPr marL="45720" marR="45720" horzOverflow="overflow"/>
                </a:tc>
                <a:tc>
                  <a:txBody>
                    <a:bodyPr/>
                    <a:lstStyle/>
                    <a:p>
                      <a:pPr algn="ctr">
                        <a:defRPr sz="1800"/>
                      </a:pPr>
                      <a:r>
                        <a:rPr sz="2600"/>
                        <a:t>1.83 (0.09)</a:t>
                      </a:r>
                    </a:p>
                  </a:txBody>
                  <a:tcPr marL="45720" marR="45720" horzOverflow="overflow"/>
                </a:tc>
              </a:tr>
              <a:tr h="557611">
                <a:tc>
                  <a:txBody>
                    <a:bodyPr/>
                    <a:lstStyle/>
                    <a:p>
                      <a:pPr algn="ctr">
                        <a:defRPr sz="1800"/>
                      </a:pPr>
                      <a:r>
                        <a:rPr sz="2600"/>
                        <a:t>Associative subitizing</a:t>
                      </a:r>
                    </a:p>
                  </a:txBody>
                  <a:tcPr marL="45720" marR="45720" horzOverflow="overflow"/>
                </a:tc>
                <a:tc>
                  <a:txBody>
                    <a:bodyPr/>
                    <a:lstStyle/>
                    <a:p>
                      <a:pPr algn="ctr">
                        <a:defRPr sz="1800"/>
                      </a:pPr>
                      <a:r>
                        <a:rPr sz="2600"/>
                        <a:t>1.65 (0.07)</a:t>
                      </a:r>
                    </a:p>
                  </a:txBody>
                  <a:tcPr marL="45720" marR="45720" horzOverflow="overflow"/>
                </a:tc>
              </a:tr>
              <a:tr h="583767">
                <a:tc>
                  <a:txBody>
                    <a:bodyPr/>
                    <a:lstStyle/>
                    <a:p>
                      <a:pPr algn="ctr">
                        <a:defRPr sz="1800"/>
                      </a:pPr>
                      <a:r>
                        <a:rPr sz="2600"/>
                        <a:t>Sequential subitizing</a:t>
                      </a:r>
                    </a:p>
                  </a:txBody>
                  <a:tcPr marL="45720" marR="45720" horzOverflow="overflow"/>
                </a:tc>
                <a:tc>
                  <a:txBody>
                    <a:bodyPr/>
                    <a:lstStyle/>
                    <a:p>
                      <a:pPr algn="ctr">
                        <a:defRPr sz="1800"/>
                      </a:pPr>
                      <a:r>
                        <a:rPr sz="2600" dirty="0"/>
                        <a:t>1.65 (0.07)</a:t>
                      </a:r>
                    </a:p>
                  </a:txBody>
                  <a:tcPr marL="45720" marR="45720" horzOverflow="overflow"/>
                </a:tc>
              </a:tr>
            </a:tbl>
          </a:graphicData>
        </a:graphic>
      </p:graphicFrame>
      <p:sp>
        <p:nvSpPr>
          <p:cNvPr id="269" name="Shape 269"/>
          <p:cNvSpPr/>
          <p:nvPr/>
        </p:nvSpPr>
        <p:spPr>
          <a:xfrm>
            <a:off x="-1" y="6581002"/>
            <a:ext cx="8402640" cy="26923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vl1pPr>
          </a:lstStyle>
          <a:p>
            <a:r>
              <a:t>Slide credit: Prithvijit Chattopadhyay</a:t>
            </a:r>
          </a:p>
        </p:txBody>
      </p:sp>
      <p:sp>
        <p:nvSpPr>
          <p:cNvPr id="270" name="Shape 270"/>
          <p:cNvSpPr>
            <a:spLocks noGrp="1"/>
          </p:cNvSpPr>
          <p:nvPr>
            <p:ph type="sldNum" sz="quarter" idx="4294967295"/>
          </p:nvPr>
        </p:nvSpPr>
        <p:spPr>
          <a:xfrm>
            <a:off x="8706679" y="6563052"/>
            <a:ext cx="437318" cy="29494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169</a:t>
            </a:fld>
            <a:endParaRPr dirty="0"/>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Prithvijit</a:t>
            </a:r>
            <a:r>
              <a:rPr lang="en-US" sz="1200" dirty="0" smtClean="0"/>
              <a:t> </a:t>
            </a:r>
            <a:r>
              <a:rPr lang="en-US" sz="1200" dirty="0" err="1" smtClean="0"/>
              <a:t>Chattopadhyay</a:t>
            </a:r>
            <a:endParaRPr lang="en-US" sz="1200" dirty="0"/>
          </a:p>
        </p:txBody>
      </p:sp>
      <p:sp>
        <p:nvSpPr>
          <p:cNvPr id="271" name="Shape 271"/>
          <p:cNvSpPr/>
          <p:nvPr/>
        </p:nvSpPr>
        <p:spPr>
          <a:xfrm>
            <a:off x="3117862" y="6345458"/>
            <a:ext cx="3354511"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r>
              <a:t>() indicates standard deviation</a:t>
            </a:r>
          </a:p>
        </p:txBody>
      </p:sp>
    </p:spTree>
    <p:extLst>
      <p:ext uri="{BB962C8B-B14F-4D97-AF65-F5344CB8AC3E}">
        <p14:creationId xmlns:p14="http://schemas.microsoft.com/office/powerpoint/2010/main" val="211125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6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advAuto="0"/>
      <p:bldP spid="268" grpId="0" advAuto="0"/>
      <p:bldP spid="27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93"/>
            <a:ext cx="9144000" cy="1143000"/>
          </a:xfrm>
        </p:spPr>
        <p:txBody>
          <a:bodyPr>
            <a:normAutofit/>
          </a:bodyPr>
          <a:lstStyle/>
          <a:p>
            <a:r>
              <a:rPr lang="en-US" dirty="0" smtClean="0"/>
              <a:t>Why Words and Pictures? 1</a:t>
            </a:r>
            <a:endParaRPr lang="en-US" dirty="0"/>
          </a:p>
        </p:txBody>
      </p:sp>
      <p:sp>
        <p:nvSpPr>
          <p:cNvPr id="6" name="Slide Number Placeholder 5"/>
          <p:cNvSpPr>
            <a:spLocks noGrp="1"/>
          </p:cNvSpPr>
          <p:nvPr>
            <p:ph type="sldNum" sz="quarter" idx="12"/>
          </p:nvPr>
        </p:nvSpPr>
        <p:spPr/>
        <p:txBody>
          <a:bodyPr/>
          <a:lstStyle/>
          <a:p>
            <a:fld id="{C8756881-B0E8-F143-BBCC-9E260CA8BD35}" type="slidenum">
              <a:rPr lang="en-US" smtClean="0"/>
              <a:t>17</a:t>
            </a:fld>
            <a:endParaRPr lang="en-US" dirty="0"/>
          </a:p>
        </p:txBody>
      </p:sp>
      <p:sp>
        <p:nvSpPr>
          <p:cNvPr id="7" name="Content Placeholder 2"/>
          <p:cNvSpPr>
            <a:spLocks noGrp="1"/>
          </p:cNvSpPr>
          <p:nvPr>
            <p:ph idx="1"/>
          </p:nvPr>
        </p:nvSpPr>
        <p:spPr>
          <a:xfrm>
            <a:off x="457200" y="1159629"/>
            <a:ext cx="8229600" cy="4525963"/>
          </a:xfrm>
        </p:spPr>
        <p:txBody>
          <a:bodyPr>
            <a:normAutofit/>
          </a:bodyPr>
          <a:lstStyle/>
          <a:p>
            <a:pPr marL="457200" lvl="1" indent="0" algn="ctr">
              <a:buNone/>
            </a:pPr>
            <a:r>
              <a:rPr lang="en-US" sz="4000" dirty="0" smtClean="0"/>
              <a:t>Applications</a:t>
            </a:r>
          </a:p>
          <a:p>
            <a:pPr marL="457200" lvl="1" indent="0" algn="ctr">
              <a:buNone/>
            </a:pPr>
            <a:r>
              <a:rPr lang="en-US" dirty="0" smtClean="0"/>
              <a:t>Summarize visual data for analysts</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66172" y="3280720"/>
            <a:ext cx="3867912" cy="240487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04145" y="3280720"/>
            <a:ext cx="2123129" cy="2404872"/>
          </a:xfrm>
          <a:prstGeom prst="rect">
            <a:avLst/>
          </a:prstGeom>
        </p:spPr>
      </p:pic>
    </p:spTree>
    <p:extLst>
      <p:ext uri="{BB962C8B-B14F-4D97-AF65-F5344CB8AC3E}">
        <p14:creationId xmlns:p14="http://schemas.microsoft.com/office/powerpoint/2010/main" val="3585718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ctrTitle"/>
          </p:nvPr>
        </p:nvSpPr>
        <p:spPr>
          <a:xfrm>
            <a:off x="611560" y="-243410"/>
            <a:ext cx="7772401" cy="1470029"/>
          </a:xfrm>
          <a:prstGeom prst="rect">
            <a:avLst/>
          </a:prstGeom>
        </p:spPr>
        <p:txBody>
          <a:bodyPr/>
          <a:lstStyle/>
          <a:p>
            <a:r>
              <a:t>Results: COCO</a:t>
            </a:r>
          </a:p>
        </p:txBody>
      </p:sp>
      <p:graphicFrame>
        <p:nvGraphicFramePr>
          <p:cNvPr id="275" name="Table 275"/>
          <p:cNvGraphicFramePr/>
          <p:nvPr>
            <p:extLst/>
          </p:nvPr>
        </p:nvGraphicFramePr>
        <p:xfrm>
          <a:off x="1187624" y="1940461"/>
          <a:ext cx="6912768" cy="2880319"/>
        </p:xfrm>
        <a:graphic>
          <a:graphicData uri="http://schemas.openxmlformats.org/drawingml/2006/table">
            <a:tbl>
              <a:tblPr firstRow="1" bandRow="1"/>
              <a:tblGrid>
                <a:gridCol w="3697527"/>
                <a:gridCol w="3215241"/>
              </a:tblGrid>
              <a:tr h="565882">
                <a:tc>
                  <a:txBody>
                    <a:bodyPr/>
                    <a:lstStyle/>
                    <a:p>
                      <a:pPr algn="ctr">
                        <a:defRPr sz="1800" b="0">
                          <a:solidFill>
                            <a:srgbClr val="000000"/>
                          </a:solidFill>
                        </a:defRPr>
                      </a:pPr>
                      <a:r>
                        <a:rPr sz="2600" b="1" dirty="0">
                          <a:solidFill>
                            <a:schemeClr val="tx1"/>
                          </a:solidFill>
                        </a:rPr>
                        <a:t>Approach</a:t>
                      </a:r>
                    </a:p>
                  </a:txBody>
                  <a:tcPr marL="45720" marR="45720" horzOverflow="overflow"/>
                </a:tc>
                <a:tc>
                  <a:txBody>
                    <a:bodyPr/>
                    <a:lstStyle/>
                    <a:p>
                      <a:pPr algn="ctr">
                        <a:defRPr sz="1800" b="0">
                          <a:solidFill>
                            <a:srgbClr val="000000"/>
                          </a:solidFill>
                        </a:defRPr>
                      </a:pPr>
                      <a:r>
                        <a:rPr sz="2600" b="1" dirty="0">
                          <a:solidFill>
                            <a:schemeClr val="tx1"/>
                          </a:solidFill>
                        </a:rPr>
                        <a:t>mRMSE (&gt;0)</a:t>
                      </a:r>
                    </a:p>
                  </a:txBody>
                  <a:tcPr marL="45720" marR="45720" horzOverflow="overflow"/>
                </a:tc>
              </a:tr>
              <a:tr h="607528">
                <a:tc>
                  <a:txBody>
                    <a:bodyPr/>
                    <a:lstStyle/>
                    <a:p>
                      <a:pPr algn="ctr">
                        <a:defRPr sz="1800"/>
                      </a:pPr>
                      <a:r>
                        <a:rPr sz="2600"/>
                        <a:t>Detect</a:t>
                      </a:r>
                    </a:p>
                  </a:txBody>
                  <a:tcPr marL="45720" marR="45720" horzOverflow="overflow"/>
                </a:tc>
                <a:tc>
                  <a:txBody>
                    <a:bodyPr/>
                    <a:lstStyle/>
                    <a:p>
                      <a:pPr algn="ctr">
                        <a:defRPr sz="1800"/>
                      </a:pPr>
                      <a:r>
                        <a:rPr sz="2600"/>
                        <a:t>2.78 (0.03)</a:t>
                      </a:r>
                    </a:p>
                  </a:txBody>
                  <a:tcPr marL="45720" marR="45720" horzOverflow="overflow"/>
                </a:tc>
              </a:tr>
              <a:tr h="565531">
                <a:tc>
                  <a:txBody>
                    <a:bodyPr/>
                    <a:lstStyle/>
                    <a:p>
                      <a:pPr algn="ctr">
                        <a:defRPr sz="1800"/>
                      </a:pPr>
                      <a:r>
                        <a:rPr sz="2600"/>
                        <a:t>Glance</a:t>
                      </a:r>
                    </a:p>
                  </a:txBody>
                  <a:tcPr marL="45720" marR="45720" horzOverflow="overflow"/>
                </a:tc>
                <a:tc>
                  <a:txBody>
                    <a:bodyPr/>
                    <a:lstStyle/>
                    <a:p>
                      <a:pPr algn="ctr">
                        <a:defRPr sz="1800"/>
                      </a:pPr>
                      <a:r>
                        <a:rPr sz="2600"/>
                        <a:t>2.25 (0.02)</a:t>
                      </a:r>
                    </a:p>
                  </a:txBody>
                  <a:tcPr marL="45720" marR="45720" horzOverflow="overflow"/>
                </a:tc>
              </a:tr>
              <a:tr h="557611">
                <a:tc>
                  <a:txBody>
                    <a:bodyPr/>
                    <a:lstStyle/>
                    <a:p>
                      <a:pPr algn="ctr">
                        <a:defRPr sz="1800"/>
                      </a:pPr>
                      <a:r>
                        <a:rPr sz="2600"/>
                        <a:t>Associative subitizing</a:t>
                      </a:r>
                    </a:p>
                  </a:txBody>
                  <a:tcPr marL="45720" marR="45720" horzOverflow="overflow"/>
                </a:tc>
                <a:tc>
                  <a:txBody>
                    <a:bodyPr/>
                    <a:lstStyle/>
                    <a:p>
                      <a:pPr algn="ctr">
                        <a:defRPr sz="1800"/>
                      </a:pPr>
                      <a:r>
                        <a:rPr sz="2600"/>
                        <a:t>2.08 (0.02)</a:t>
                      </a:r>
                    </a:p>
                  </a:txBody>
                  <a:tcPr marL="45720" marR="45720" horzOverflow="overflow"/>
                </a:tc>
              </a:tr>
              <a:tr h="583767">
                <a:tc>
                  <a:txBody>
                    <a:bodyPr/>
                    <a:lstStyle/>
                    <a:p>
                      <a:pPr algn="ctr">
                        <a:defRPr sz="1800"/>
                      </a:pPr>
                      <a:r>
                        <a:rPr sz="2600"/>
                        <a:t>Sequential subitizing</a:t>
                      </a:r>
                    </a:p>
                  </a:txBody>
                  <a:tcPr marL="45720" marR="45720" horzOverflow="overflow"/>
                </a:tc>
                <a:tc>
                  <a:txBody>
                    <a:bodyPr/>
                    <a:lstStyle/>
                    <a:p>
                      <a:pPr algn="ctr">
                        <a:defRPr sz="1800"/>
                      </a:pPr>
                      <a:r>
                        <a:rPr sz="2600" dirty="0"/>
                        <a:t>1.96 (0.02)</a:t>
                      </a:r>
                    </a:p>
                  </a:txBody>
                  <a:tcPr marL="45720" marR="45720" horzOverflow="overflow"/>
                </a:tc>
              </a:tr>
            </a:tbl>
          </a:graphicData>
        </a:graphic>
      </p:graphicFrame>
      <p:sp>
        <p:nvSpPr>
          <p:cNvPr id="276" name="Shape 276"/>
          <p:cNvSpPr/>
          <p:nvPr/>
        </p:nvSpPr>
        <p:spPr>
          <a:xfrm>
            <a:off x="39755" y="6581002"/>
            <a:ext cx="8402640" cy="26923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vl1pPr>
          </a:lstStyle>
          <a:p>
            <a:r>
              <a:t>Slide credit: Prithvijit Chattopadhyay</a:t>
            </a:r>
          </a:p>
        </p:txBody>
      </p:sp>
      <p:sp>
        <p:nvSpPr>
          <p:cNvPr id="277" name="Shape 277"/>
          <p:cNvSpPr>
            <a:spLocks noGrp="1"/>
          </p:cNvSpPr>
          <p:nvPr>
            <p:ph type="sldNum" sz="quarter" idx="4294967295"/>
          </p:nvPr>
        </p:nvSpPr>
        <p:spPr>
          <a:xfrm>
            <a:off x="8759687" y="6563052"/>
            <a:ext cx="384309" cy="287187"/>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170</a:t>
            </a:fld>
            <a:endParaRPr/>
          </a:p>
        </p:txBody>
      </p:sp>
      <p:sp>
        <p:nvSpPr>
          <p:cNvPr id="278" name="Shape 278"/>
          <p:cNvSpPr/>
          <p:nvPr/>
        </p:nvSpPr>
        <p:spPr>
          <a:xfrm>
            <a:off x="3117862" y="6344665"/>
            <a:ext cx="3354511"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r>
              <a:t>() indicates standard deviation</a:t>
            </a:r>
          </a:p>
        </p:txBody>
      </p:sp>
    </p:spTree>
    <p:extLst>
      <p:ext uri="{BB962C8B-B14F-4D97-AF65-F5344CB8AC3E}">
        <p14:creationId xmlns:p14="http://schemas.microsoft.com/office/powerpoint/2010/main" val="344167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ctrTitle"/>
          </p:nvPr>
        </p:nvSpPr>
        <p:spPr>
          <a:xfrm>
            <a:off x="611560" y="-243410"/>
            <a:ext cx="7772401" cy="1470029"/>
          </a:xfrm>
          <a:prstGeom prst="rect">
            <a:avLst/>
          </a:prstGeom>
        </p:spPr>
        <p:txBody>
          <a:bodyPr/>
          <a:lstStyle/>
          <a:p>
            <a:r>
              <a:t>Results: Count-QA split of VQA</a:t>
            </a:r>
          </a:p>
        </p:txBody>
      </p:sp>
      <p:graphicFrame>
        <p:nvGraphicFramePr>
          <p:cNvPr id="281" name="Table 281"/>
          <p:cNvGraphicFramePr/>
          <p:nvPr>
            <p:extLst/>
          </p:nvPr>
        </p:nvGraphicFramePr>
        <p:xfrm>
          <a:off x="1187624" y="1556791"/>
          <a:ext cx="6912768" cy="4631620"/>
        </p:xfrm>
        <a:graphic>
          <a:graphicData uri="http://schemas.openxmlformats.org/drawingml/2006/table">
            <a:tbl>
              <a:tblPr firstRow="1" bandRow="1"/>
              <a:tblGrid>
                <a:gridCol w="3697527"/>
                <a:gridCol w="3215241"/>
              </a:tblGrid>
              <a:tr h="565882">
                <a:tc>
                  <a:txBody>
                    <a:bodyPr/>
                    <a:lstStyle/>
                    <a:p>
                      <a:pPr algn="ctr">
                        <a:defRPr sz="1800" b="0">
                          <a:solidFill>
                            <a:srgbClr val="000000"/>
                          </a:solidFill>
                        </a:defRPr>
                      </a:pPr>
                      <a:r>
                        <a:rPr sz="2600" b="1" dirty="0">
                          <a:solidFill>
                            <a:schemeClr val="tx1"/>
                          </a:solidFill>
                        </a:rPr>
                        <a:t>Approach</a:t>
                      </a:r>
                    </a:p>
                  </a:txBody>
                  <a:tcPr marL="45720" marR="45720" horzOverflow="overflow"/>
                </a:tc>
                <a:tc>
                  <a:txBody>
                    <a:bodyPr/>
                    <a:lstStyle/>
                    <a:p>
                      <a:pPr algn="ctr">
                        <a:defRPr sz="1800" b="0">
                          <a:solidFill>
                            <a:srgbClr val="000000"/>
                          </a:solidFill>
                        </a:defRPr>
                      </a:pPr>
                      <a:r>
                        <a:rPr sz="2600" b="1" dirty="0">
                          <a:solidFill>
                            <a:schemeClr val="tx1"/>
                          </a:solidFill>
                        </a:rPr>
                        <a:t>RMSE</a:t>
                      </a:r>
                    </a:p>
                  </a:txBody>
                  <a:tcPr marL="45720" marR="45720" horzOverflow="overflow"/>
                </a:tc>
              </a:tr>
              <a:tr h="607528">
                <a:tc>
                  <a:txBody>
                    <a:bodyPr/>
                    <a:lstStyle/>
                    <a:p>
                      <a:pPr algn="ctr">
                        <a:defRPr sz="1800"/>
                      </a:pPr>
                      <a:r>
                        <a:rPr sz="2600"/>
                        <a:t>Detect</a:t>
                      </a:r>
                    </a:p>
                  </a:txBody>
                  <a:tcPr marL="45720" marR="45720" horzOverflow="overflow"/>
                </a:tc>
                <a:tc>
                  <a:txBody>
                    <a:bodyPr/>
                    <a:lstStyle/>
                    <a:p>
                      <a:pPr algn="ctr">
                        <a:defRPr sz="1800"/>
                      </a:pPr>
                      <a:r>
                        <a:rPr sz="2600"/>
                        <a:t>2.72 (0.09)</a:t>
                      </a:r>
                    </a:p>
                  </a:txBody>
                  <a:tcPr marL="45720" marR="45720" horzOverflow="overflow"/>
                </a:tc>
              </a:tr>
              <a:tr h="565531">
                <a:tc>
                  <a:txBody>
                    <a:bodyPr/>
                    <a:lstStyle/>
                    <a:p>
                      <a:pPr algn="ctr">
                        <a:defRPr sz="1800"/>
                      </a:pPr>
                      <a:r>
                        <a:rPr sz="2600"/>
                        <a:t>Glance</a:t>
                      </a:r>
                    </a:p>
                  </a:txBody>
                  <a:tcPr marL="45720" marR="45720" horzOverflow="overflow"/>
                </a:tc>
                <a:tc>
                  <a:txBody>
                    <a:bodyPr/>
                    <a:lstStyle/>
                    <a:p>
                      <a:pPr algn="ctr">
                        <a:defRPr sz="1800"/>
                      </a:pPr>
                      <a:r>
                        <a:rPr sz="2600"/>
                        <a:t>2.19 (0.05)</a:t>
                      </a:r>
                    </a:p>
                  </a:txBody>
                  <a:tcPr marL="45720" marR="45720" horzOverflow="overflow"/>
                </a:tc>
              </a:tr>
              <a:tr h="557611">
                <a:tc>
                  <a:txBody>
                    <a:bodyPr/>
                    <a:lstStyle/>
                    <a:p>
                      <a:pPr algn="ctr">
                        <a:defRPr sz="1800"/>
                      </a:pPr>
                      <a:r>
                        <a:rPr sz="2600"/>
                        <a:t>Associative subitizing</a:t>
                      </a:r>
                    </a:p>
                  </a:txBody>
                  <a:tcPr marL="45720" marR="45720" horzOverflow="overflow"/>
                </a:tc>
                <a:tc>
                  <a:txBody>
                    <a:bodyPr/>
                    <a:lstStyle/>
                    <a:p>
                      <a:pPr algn="ctr">
                        <a:defRPr sz="1800"/>
                      </a:pPr>
                      <a:r>
                        <a:rPr sz="2600"/>
                        <a:t>1.94 (0.07)</a:t>
                      </a:r>
                    </a:p>
                  </a:txBody>
                  <a:tcPr marL="45720" marR="45720" horzOverflow="overflow"/>
                </a:tc>
              </a:tr>
              <a:tr h="583767">
                <a:tc>
                  <a:txBody>
                    <a:bodyPr/>
                    <a:lstStyle/>
                    <a:p>
                      <a:pPr algn="ctr">
                        <a:defRPr sz="1800"/>
                      </a:pPr>
                      <a:r>
                        <a:rPr sz="2600"/>
                        <a:t>Sequential subitizing</a:t>
                      </a:r>
                    </a:p>
                  </a:txBody>
                  <a:tcPr marL="45720" marR="45720" horzOverflow="overflow"/>
                </a:tc>
                <a:tc>
                  <a:txBody>
                    <a:bodyPr/>
                    <a:lstStyle/>
                    <a:p>
                      <a:pPr algn="ctr">
                        <a:defRPr sz="1800"/>
                      </a:pPr>
                      <a:r>
                        <a:rPr sz="2600"/>
                        <a:t>1.81 (0.09)</a:t>
                      </a:r>
                    </a:p>
                  </a:txBody>
                  <a:tcPr marL="45720" marR="45720" horzOverflow="overflow"/>
                </a:tc>
              </a:tr>
              <a:tr h="583767">
                <a:tc>
                  <a:txBody>
                    <a:bodyPr/>
                    <a:lstStyle/>
                    <a:p>
                      <a:pPr algn="ctr">
                        <a:defRPr sz="1800"/>
                      </a:pPr>
                      <a:r>
                        <a:rPr sz="2600"/>
                        <a:t>Ensemble</a:t>
                      </a:r>
                    </a:p>
                  </a:txBody>
                  <a:tcPr marL="45720" marR="45720" horzOverflow="overflow"/>
                </a:tc>
                <a:tc>
                  <a:txBody>
                    <a:bodyPr/>
                    <a:lstStyle/>
                    <a:p>
                      <a:pPr algn="ctr">
                        <a:defRPr sz="1800"/>
                      </a:pPr>
                      <a:r>
                        <a:rPr sz="2600"/>
                        <a:t>1.80 (0.07)</a:t>
                      </a:r>
                    </a:p>
                  </a:txBody>
                  <a:tcPr marL="45720" marR="45720" horzOverflow="overflow"/>
                </a:tc>
              </a:tr>
              <a:tr h="583767">
                <a:tc>
                  <a:txBody>
                    <a:bodyPr/>
                    <a:lstStyle/>
                    <a:p>
                      <a:pPr algn="ctr">
                        <a:defRPr sz="1800"/>
                      </a:pPr>
                      <a:r>
                        <a:rPr sz="2600"/>
                        <a:t>DeeperLSTM-VQA</a:t>
                      </a:r>
                    </a:p>
                  </a:txBody>
                  <a:tcPr marL="45720" marR="45720" horzOverflow="overflow"/>
                </a:tc>
                <a:tc>
                  <a:txBody>
                    <a:bodyPr/>
                    <a:lstStyle/>
                    <a:p>
                      <a:pPr algn="ctr">
                        <a:defRPr sz="1800"/>
                      </a:pPr>
                      <a:r>
                        <a:rPr sz="2600"/>
                        <a:t>2.71 (0.23)</a:t>
                      </a:r>
                    </a:p>
                  </a:txBody>
                  <a:tcPr marL="45720" marR="45720" horzOverflow="overflow"/>
                </a:tc>
              </a:tr>
              <a:tr h="583767">
                <a:tc>
                  <a:txBody>
                    <a:bodyPr/>
                    <a:lstStyle/>
                    <a:p>
                      <a:pPr algn="ctr">
                        <a:defRPr sz="1800"/>
                      </a:pPr>
                      <a:r>
                        <a:rPr sz="2600" dirty="0"/>
                        <a:t>MCB-VQA</a:t>
                      </a:r>
                    </a:p>
                  </a:txBody>
                  <a:tcPr marL="45720" marR="45720" horzOverflow="overflow"/>
                </a:tc>
                <a:tc>
                  <a:txBody>
                    <a:bodyPr/>
                    <a:lstStyle/>
                    <a:p>
                      <a:pPr algn="ctr">
                        <a:defRPr sz="1800"/>
                      </a:pPr>
                      <a:r>
                        <a:rPr sz="2600" dirty="0"/>
                        <a:t>3.25 (0.94)</a:t>
                      </a:r>
                    </a:p>
                  </a:txBody>
                  <a:tcPr marL="45720" marR="45720" horzOverflow="overflow"/>
                </a:tc>
              </a:tr>
            </a:tbl>
          </a:graphicData>
        </a:graphic>
      </p:graphicFrame>
      <p:sp>
        <p:nvSpPr>
          <p:cNvPr id="282" name="Shape 282"/>
          <p:cNvSpPr/>
          <p:nvPr/>
        </p:nvSpPr>
        <p:spPr>
          <a:xfrm>
            <a:off x="39755" y="6581002"/>
            <a:ext cx="8402640" cy="26923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lvl1pPr>
          </a:lstStyle>
          <a:p>
            <a:r>
              <a:t>Slide credit: Prithvijit Chattopadhyay</a:t>
            </a:r>
          </a:p>
        </p:txBody>
      </p:sp>
      <p:sp>
        <p:nvSpPr>
          <p:cNvPr id="283" name="Shape 283"/>
          <p:cNvSpPr>
            <a:spLocks noGrp="1"/>
          </p:cNvSpPr>
          <p:nvPr>
            <p:ph type="sldNum" sz="quarter" idx="4294967295"/>
          </p:nvPr>
        </p:nvSpPr>
        <p:spPr>
          <a:xfrm>
            <a:off x="8666922" y="6581002"/>
            <a:ext cx="477075" cy="276998"/>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171</a:t>
            </a:fld>
            <a:endParaRPr dirty="0"/>
          </a:p>
        </p:txBody>
      </p:sp>
      <p:sp>
        <p:nvSpPr>
          <p:cNvPr id="284" name="Shape 284"/>
          <p:cNvSpPr/>
          <p:nvPr/>
        </p:nvSpPr>
        <p:spPr>
          <a:xfrm>
            <a:off x="1041375" y="5024006"/>
            <a:ext cx="7342585" cy="1177974"/>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5" name="Shape 285"/>
          <p:cNvSpPr/>
          <p:nvPr/>
        </p:nvSpPr>
        <p:spPr>
          <a:xfrm>
            <a:off x="1166432" y="5019254"/>
            <a:ext cx="6912769" cy="1177974"/>
          </a:xfrm>
          <a:prstGeom prst="rect">
            <a:avLst/>
          </a:prstGeom>
          <a:ln w="38100">
            <a:solidFill>
              <a:srgbClr val="FF0000"/>
            </a:solidFill>
          </a:ln>
        </p:spPr>
        <p:txBody>
          <a:bodyPr lIns="45718" tIns="45718" rIns="45718" bIns="45718" anchor="ctr"/>
          <a:lstStyle/>
          <a:p>
            <a:pPr algn="ctr">
              <a:defRPr>
                <a:solidFill>
                  <a:srgbClr val="FFFFFF"/>
                </a:solidFill>
              </a:defRPr>
            </a:pPr>
            <a:endParaRPr/>
          </a:p>
        </p:txBody>
      </p:sp>
      <p:sp>
        <p:nvSpPr>
          <p:cNvPr id="286" name="Shape 286"/>
          <p:cNvSpPr/>
          <p:nvPr/>
        </p:nvSpPr>
        <p:spPr>
          <a:xfrm>
            <a:off x="3117862" y="6344665"/>
            <a:ext cx="3354511" cy="358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r>
              <a:t>() indicates standard deviation</a:t>
            </a:r>
          </a:p>
        </p:txBody>
      </p:sp>
    </p:spTree>
    <p:extLst>
      <p:ext uri="{BB962C8B-B14F-4D97-AF65-F5344CB8AC3E}">
        <p14:creationId xmlns:p14="http://schemas.microsoft.com/office/powerpoint/2010/main" val="1242164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8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iterate>
                                    <p:tmAbs val="0"/>
                                  </p:iterate>
                                  <p:childTnLst>
                                    <p:set>
                                      <p:cBhvr>
                                        <p:cTn id="13" fill="hold">
                                          <p:stCondLst>
                                            <p:cond delay="0"/>
                                          </p:stCondLst>
                                        </p:cTn>
                                        <p:tgtEl>
                                          <p:spTgt spid="28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dvAuto="0"/>
      <p:bldP spid="284" grpId="0" animBg="1" advAuto="0"/>
      <p:bldP spid="285" grpId="0" animBg="1" advAuto="0"/>
      <p:bldP spid="286" grpId="0" animBg="1" advAuto="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p:cNvSpPr>
          <p:nvPr>
            <p:ph type="title"/>
          </p:nvPr>
        </p:nvSpPr>
        <p:spPr>
          <a:xfrm>
            <a:off x="0" y="-26443"/>
            <a:ext cx="9144000" cy="1143001"/>
          </a:xfrm>
          <a:prstGeom prst="rect">
            <a:avLst/>
          </a:prstGeom>
        </p:spPr>
        <p:txBody>
          <a:bodyPr/>
          <a:lstStyle/>
          <a:p>
            <a:pPr defTabSz="420623">
              <a:defRPr sz="3400"/>
            </a:pPr>
            <a:r>
              <a:rPr dirty="0"/>
              <a:t>Counting Everyday Objects in Everyday </a:t>
            </a:r>
            <a:r>
              <a:rPr dirty="0" smtClean="0"/>
              <a:t>Scenes</a:t>
            </a:r>
            <a:r>
              <a:rPr lang="en-US" dirty="0" smtClean="0"/>
              <a:t> </a:t>
            </a:r>
            <a:r>
              <a:rPr dirty="0" smtClean="0"/>
              <a:t>(arXiv</a:t>
            </a:r>
            <a:r>
              <a:rPr dirty="0"/>
              <a:t>)</a:t>
            </a:r>
          </a:p>
        </p:txBody>
      </p:sp>
      <p:sp>
        <p:nvSpPr>
          <p:cNvPr id="289" name="Shape 289"/>
          <p:cNvSpPr>
            <a:spLocks noGrp="1"/>
          </p:cNvSpPr>
          <p:nvPr>
            <p:ph type="sldNum" sz="quarter" idx="4294967295"/>
          </p:nvPr>
        </p:nvSpPr>
        <p:spPr>
          <a:xfrm>
            <a:off x="8799443" y="6462715"/>
            <a:ext cx="344555" cy="36957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172</a:t>
            </a:fld>
            <a:endParaRPr dirty="0"/>
          </a:p>
        </p:txBody>
      </p:sp>
      <p:sp>
        <p:nvSpPr>
          <p:cNvPr id="290" name="Shape 290"/>
          <p:cNvSpPr/>
          <p:nvPr/>
        </p:nvSpPr>
        <p:spPr>
          <a:xfrm>
            <a:off x="114772" y="3066463"/>
            <a:ext cx="2998804" cy="675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2000"/>
            </a:pPr>
            <a:r>
              <a:t>Prithvijit Chattopadhyay</a:t>
            </a:r>
            <a:br/>
            <a:r>
              <a:t>Virginia Tech</a:t>
            </a:r>
          </a:p>
        </p:txBody>
      </p:sp>
      <p:sp>
        <p:nvSpPr>
          <p:cNvPr id="291" name="Shape 291"/>
          <p:cNvSpPr/>
          <p:nvPr/>
        </p:nvSpPr>
        <p:spPr>
          <a:xfrm>
            <a:off x="3090017" y="3074521"/>
            <a:ext cx="2743204" cy="675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2000"/>
            </a:pPr>
            <a:r>
              <a:t>Ramakrishna Vedantam</a:t>
            </a:r>
          </a:p>
          <a:p>
            <a:pPr algn="ctr">
              <a:defRPr sz="2000"/>
            </a:pPr>
            <a:r>
              <a:t>Virginia Tech</a:t>
            </a:r>
          </a:p>
        </p:txBody>
      </p:sp>
      <p:pic>
        <p:nvPicPr>
          <p:cNvPr id="292"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3901" y="1150223"/>
            <a:ext cx="1840546" cy="1872209"/>
          </a:xfrm>
          <a:prstGeom prst="rect">
            <a:avLst/>
          </a:prstGeom>
          <a:ln w="12700">
            <a:miter lim="400000"/>
          </a:ln>
        </p:spPr>
      </p:pic>
      <p:pic>
        <p:nvPicPr>
          <p:cNvPr id="293" name="image2.jpeg" descr="https://avatars1.githubusercontent.com/u/8580631?v=3&amp;s=40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0059" y="1158279"/>
            <a:ext cx="1872211" cy="1872209"/>
          </a:xfrm>
          <a:prstGeom prst="rect">
            <a:avLst/>
          </a:prstGeom>
          <a:ln w="12700">
            <a:miter lim="400000"/>
          </a:ln>
        </p:spPr>
      </p:pic>
      <p:sp>
        <p:nvSpPr>
          <p:cNvPr id="294" name="Shape 294"/>
          <p:cNvSpPr/>
          <p:nvPr/>
        </p:nvSpPr>
        <p:spPr>
          <a:xfrm>
            <a:off x="5884738" y="3076830"/>
            <a:ext cx="3065167" cy="675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2000"/>
            </a:pPr>
            <a:r>
              <a:t>Ramprasaath R. Selvaraju</a:t>
            </a:r>
          </a:p>
          <a:p>
            <a:pPr algn="ctr">
              <a:defRPr sz="2000"/>
            </a:pPr>
            <a:r>
              <a:t>Virginia Tech</a:t>
            </a:r>
          </a:p>
        </p:txBody>
      </p:sp>
      <p:pic>
        <p:nvPicPr>
          <p:cNvPr id="295" name="image3.jpeg" descr="https://filebox.ece.vt.edu/~parikh/people_photos/ram.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88794" y="1160590"/>
            <a:ext cx="1872211" cy="1872209"/>
          </a:xfrm>
          <a:prstGeom prst="rect">
            <a:avLst/>
          </a:prstGeom>
          <a:ln w="12700">
            <a:miter lim="400000"/>
          </a:ln>
        </p:spPr>
      </p:pic>
      <p:pic>
        <p:nvPicPr>
          <p:cNvPr id="296" name="image2.png"/>
          <p:cNvPicPr>
            <a:picLocks noChangeAspect="1"/>
          </p:cNvPicPr>
          <p:nvPr/>
        </p:nvPicPr>
        <p:blipFill>
          <a:blip r:embed="rId5">
            <a:extLst/>
          </a:blip>
          <a:stretch>
            <a:fillRect/>
          </a:stretch>
        </p:blipFill>
        <p:spPr>
          <a:xfrm>
            <a:off x="2651417" y="3876564"/>
            <a:ext cx="1405893" cy="1874523"/>
          </a:xfrm>
          <a:prstGeom prst="rect">
            <a:avLst/>
          </a:prstGeom>
          <a:ln w="12700">
            <a:miter lim="400000"/>
          </a:ln>
        </p:spPr>
      </p:pic>
      <p:sp>
        <p:nvSpPr>
          <p:cNvPr id="297" name="Shape 297"/>
          <p:cNvSpPr/>
          <p:nvPr/>
        </p:nvSpPr>
        <p:spPr>
          <a:xfrm>
            <a:off x="2065977" y="5792808"/>
            <a:ext cx="2743204" cy="70788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2000"/>
            </a:pPr>
            <a:r>
              <a:rPr dirty="0"/>
              <a:t>Dhruv Batra</a:t>
            </a:r>
          </a:p>
          <a:p>
            <a:pPr algn="ctr">
              <a:defRPr sz="2000"/>
            </a:pPr>
            <a:r>
              <a:rPr lang="en-US" dirty="0" smtClean="0"/>
              <a:t>Georgia</a:t>
            </a:r>
            <a:r>
              <a:rPr dirty="0" smtClean="0"/>
              <a:t> </a:t>
            </a:r>
            <a:r>
              <a:rPr dirty="0"/>
              <a:t>Tech</a:t>
            </a:r>
          </a:p>
        </p:txBody>
      </p:sp>
      <p:pic>
        <p:nvPicPr>
          <p:cNvPr id="298" name="image1.ti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4548906" y="3865152"/>
            <a:ext cx="1873508" cy="1874524"/>
          </a:xfrm>
          <a:prstGeom prst="rect">
            <a:avLst/>
          </a:prstGeom>
          <a:ln w="12700">
            <a:miter lim="400000"/>
          </a:ln>
        </p:spPr>
      </p:pic>
      <p:sp>
        <p:nvSpPr>
          <p:cNvPr id="299" name="Shape 299"/>
          <p:cNvSpPr/>
          <p:nvPr/>
        </p:nvSpPr>
        <p:spPr>
          <a:xfrm>
            <a:off x="4114058" y="5787078"/>
            <a:ext cx="2743203" cy="70788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2000"/>
            </a:pPr>
            <a:r>
              <a:rPr dirty="0"/>
              <a:t>Devi Parikh</a:t>
            </a:r>
            <a:br>
              <a:rPr dirty="0"/>
            </a:br>
            <a:r>
              <a:rPr lang="en-US" dirty="0" smtClean="0"/>
              <a:t>Georgia</a:t>
            </a:r>
            <a:r>
              <a:rPr dirty="0" smtClean="0"/>
              <a:t> </a:t>
            </a:r>
            <a:r>
              <a:rPr dirty="0"/>
              <a:t>Tech</a:t>
            </a:r>
          </a:p>
        </p:txBody>
      </p:sp>
    </p:spTree>
    <p:extLst>
      <p:ext uri="{BB962C8B-B14F-4D97-AF65-F5344CB8AC3E}">
        <p14:creationId xmlns:p14="http://schemas.microsoft.com/office/powerpoint/2010/main" val="1375025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002517" y="2740812"/>
            <a:ext cx="5486403" cy="954097"/>
            <a:chOff x="1142998" y="5132"/>
            <a:chExt cx="5486403" cy="954097"/>
          </a:xfrm>
        </p:grpSpPr>
        <p:sp>
          <p:nvSpPr>
            <p:cNvPr id="32" name="Rounded Rectangle 31"/>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3"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Counting Questions</a:t>
              </a:r>
              <a:endParaRPr lang="en-US" sz="3000" kern="1200" dirty="0"/>
            </a:p>
          </p:txBody>
        </p:sp>
      </p:grpSp>
      <p:grpSp>
        <p:nvGrpSpPr>
          <p:cNvPr id="34" name="Group 33"/>
          <p:cNvGrpSpPr/>
          <p:nvPr/>
        </p:nvGrpSpPr>
        <p:grpSpPr>
          <a:xfrm>
            <a:off x="2002517" y="1709096"/>
            <a:ext cx="5486403" cy="954097"/>
            <a:chOff x="1142998" y="5132"/>
            <a:chExt cx="5486403" cy="954097"/>
          </a:xfrm>
        </p:grpSpPr>
        <p:sp>
          <p:nvSpPr>
            <p:cNvPr id="35" name="Rounded Rectangle 34"/>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6"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Hierarchical Co-Attention Model</a:t>
              </a:r>
              <a:endParaRPr lang="en-US" sz="3000" kern="1200" dirty="0"/>
            </a:p>
          </p:txBody>
        </p:sp>
      </p:grpSp>
      <p:grpSp>
        <p:nvGrpSpPr>
          <p:cNvPr id="37" name="Group 36"/>
          <p:cNvGrpSpPr/>
          <p:nvPr/>
        </p:nvGrpSpPr>
        <p:grpSpPr>
          <a:xfrm>
            <a:off x="2002516" y="4799594"/>
            <a:ext cx="5486403" cy="954097"/>
            <a:chOff x="1142998" y="5132"/>
            <a:chExt cx="5486403" cy="954097"/>
          </a:xfrm>
        </p:grpSpPr>
        <p:sp>
          <p:nvSpPr>
            <p:cNvPr id="38" name="Rounded Rectangle 37"/>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9"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Making VQA human-like</a:t>
              </a:r>
              <a:endParaRPr lang="en-US" sz="3000" kern="1200" dirty="0"/>
            </a:p>
          </p:txBody>
        </p:sp>
      </p:grpSp>
      <p:sp>
        <p:nvSpPr>
          <p:cNvPr id="2" name="Slide Number Placeholder 1"/>
          <p:cNvSpPr>
            <a:spLocks noGrp="1"/>
          </p:cNvSpPr>
          <p:nvPr>
            <p:ph type="sldNum" sz="quarter" idx="12"/>
          </p:nvPr>
        </p:nvSpPr>
        <p:spPr/>
        <p:txBody>
          <a:bodyPr/>
          <a:lstStyle/>
          <a:p>
            <a:fld id="{9A0204A8-AFB4-894B-B7A1-210E55B1E886}" type="slidenum">
              <a:rPr lang="en-US" smtClean="0"/>
              <a:t>173</a:t>
            </a:fld>
            <a:endParaRPr lang="en-US" dirty="0"/>
          </a:p>
        </p:txBody>
      </p:sp>
      <p:grpSp>
        <p:nvGrpSpPr>
          <p:cNvPr id="43" name="Group 42"/>
          <p:cNvGrpSpPr/>
          <p:nvPr/>
        </p:nvGrpSpPr>
        <p:grpSpPr>
          <a:xfrm>
            <a:off x="2002516" y="3772528"/>
            <a:ext cx="5486403" cy="954097"/>
            <a:chOff x="1142998" y="5132"/>
            <a:chExt cx="5486403" cy="954097"/>
          </a:xfrm>
        </p:grpSpPr>
        <p:sp>
          <p:nvSpPr>
            <p:cNvPr id="44" name="Rounded Rectangle 43"/>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5"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VQA as multiple perspectives</a:t>
              </a:r>
              <a:endParaRPr lang="en-US" sz="3000" kern="1200" dirty="0"/>
            </a:p>
          </p:txBody>
        </p:sp>
      </p:grpSp>
      <p:grpSp>
        <p:nvGrpSpPr>
          <p:cNvPr id="46" name="Group 45"/>
          <p:cNvGrpSpPr/>
          <p:nvPr/>
        </p:nvGrpSpPr>
        <p:grpSpPr>
          <a:xfrm>
            <a:off x="2002515" y="681783"/>
            <a:ext cx="5486403" cy="954097"/>
            <a:chOff x="1142998" y="5132"/>
            <a:chExt cx="5486403" cy="954097"/>
          </a:xfrm>
        </p:grpSpPr>
        <p:sp>
          <p:nvSpPr>
            <p:cNvPr id="47" name="Rounded Rectangle 46"/>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8"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Balanced VQA (VQA v2.0)</a:t>
              </a:r>
              <a:endParaRPr lang="en-US" sz="3000" kern="1200" dirty="0"/>
            </a:p>
          </p:txBody>
        </p:sp>
      </p:grpSp>
      <p:sp>
        <p:nvSpPr>
          <p:cNvPr id="23" name="Rectangle 22"/>
          <p:cNvSpPr/>
          <p:nvPr/>
        </p:nvSpPr>
        <p:spPr>
          <a:xfrm>
            <a:off x="791785" y="638571"/>
            <a:ext cx="7701067" cy="3106012"/>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1129716" y="4737490"/>
            <a:ext cx="7701067" cy="1239240"/>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8544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502765"/>
            <a:ext cx="9144000" cy="553998"/>
          </a:xfrm>
          <a:prstGeom prst="rect">
            <a:avLst/>
          </a:prstGeom>
        </p:spPr>
        <p:txBody>
          <a:bodyPr wrap="square">
            <a:spAutoFit/>
          </a:bodyPr>
          <a:lstStyle/>
          <a:p>
            <a:pPr algn="ctr"/>
            <a:r>
              <a:rPr lang="en-US" sz="3000" b="1" dirty="0">
                <a:solidFill>
                  <a:srgbClr val="000000"/>
                </a:solidFill>
                <a:latin typeface="Bradley Hand ITC" panose="03070402050302030203" pitchFamily="66" charset="0"/>
              </a:rPr>
              <a:t>“</a:t>
            </a:r>
            <a:r>
              <a:rPr lang="en-US" sz="3000" b="1" dirty="0">
                <a:latin typeface="Bradley Hand ITC" panose="03070402050302030203" pitchFamily="66" charset="0"/>
              </a:rPr>
              <a:t>A batter up at the plate in a baseball game</a:t>
            </a:r>
            <a:r>
              <a:rPr lang="en-US" sz="3000" b="1" dirty="0">
                <a:solidFill>
                  <a:srgbClr val="000000"/>
                </a:solidFill>
                <a:latin typeface="Bradley Hand ITC" panose="03070402050302030203" pitchFamily="66" charset="0"/>
              </a:rPr>
              <a:t>”</a:t>
            </a:r>
            <a:endParaRPr lang="en-US" sz="3000" b="1" dirty="0">
              <a:latin typeface="Bradley Hand ITC" panose="03070402050302030203" pitchFamily="66" charset="0"/>
            </a:endParaRPr>
          </a:p>
        </p:txBody>
      </p:sp>
      <p:pic>
        <p:nvPicPr>
          <p:cNvPr id="11" name="Picture 2" descr="loading imag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05928" y="1265941"/>
            <a:ext cx="5732143" cy="411931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6"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174</a:t>
            </a:fld>
            <a:endParaRPr lang="en-US" dirty="0"/>
          </a:p>
        </p:txBody>
      </p:sp>
    </p:spTree>
    <p:extLst>
      <p:ext uri="{BB962C8B-B14F-4D97-AF65-F5344CB8AC3E}">
        <p14:creationId xmlns:p14="http://schemas.microsoft.com/office/powerpoint/2010/main" val="177804446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753721" y="2896516"/>
            <a:ext cx="1389579" cy="916971"/>
            <a:chOff x="3765559" y="2788932"/>
            <a:chExt cx="1590991" cy="94919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5559" y="2788932"/>
              <a:ext cx="1590991" cy="949190"/>
            </a:xfrm>
            <a:prstGeom prst="rect">
              <a:avLst/>
            </a:prstGeom>
          </p:spPr>
        </p:pic>
        <p:sp>
          <p:nvSpPr>
            <p:cNvPr id="5" name="TextBox 4"/>
            <p:cNvSpPr txBox="1"/>
            <p:nvPr/>
          </p:nvSpPr>
          <p:spPr>
            <a:xfrm>
              <a:off x="4100504" y="3263528"/>
              <a:ext cx="935574" cy="443325"/>
            </a:xfrm>
            <a:prstGeom prst="rect">
              <a:avLst/>
            </a:prstGeom>
            <a:noFill/>
          </p:spPr>
          <p:txBody>
            <a:bodyPr wrap="none" rtlCol="0">
              <a:spAutoFit/>
            </a:bodyPr>
            <a:lstStyle/>
            <a:p>
              <a:pPr algn="ctr"/>
              <a:r>
                <a:rPr lang="en-US" sz="2400" dirty="0">
                  <a:solidFill>
                    <a:schemeClr val="bg1"/>
                  </a:solidFill>
                </a:rPr>
                <a:t>Image</a:t>
              </a:r>
            </a:p>
          </p:txBody>
        </p:sp>
      </p:grpSp>
      <p:sp>
        <p:nvSpPr>
          <p:cNvPr id="6" name="Rounded Rectangular Callout 5"/>
          <p:cNvSpPr/>
          <p:nvPr/>
        </p:nvSpPr>
        <p:spPr>
          <a:xfrm>
            <a:off x="5740595" y="433321"/>
            <a:ext cx="2462569" cy="1313402"/>
          </a:xfrm>
          <a:prstGeom prst="wedgeRoundRectCallout">
            <a:avLst>
              <a:gd name="adj1" fmla="val 44033"/>
              <a:gd name="adj2" fmla="val 147368"/>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7" name="Rectangle 6"/>
          <p:cNvSpPr/>
          <p:nvPr/>
        </p:nvSpPr>
        <p:spPr>
          <a:xfrm>
            <a:off x="238060" y="4727241"/>
            <a:ext cx="2108354" cy="1569660"/>
          </a:xfrm>
          <a:prstGeom prst="rect">
            <a:avLst/>
          </a:prstGeom>
        </p:spPr>
        <p:txBody>
          <a:bodyPr wrap="square">
            <a:spAutoFit/>
          </a:bodyPr>
          <a:lstStyle/>
          <a:p>
            <a:pPr algn="ctr"/>
            <a:r>
              <a:rPr lang="en-US" sz="2400" b="1" dirty="0">
                <a:solidFill>
                  <a:srgbClr val="000000"/>
                </a:solidFill>
                <a:latin typeface="Bradley Hand ITC" panose="03070402050302030203" pitchFamily="66" charset="0"/>
              </a:rPr>
              <a:t>“</a:t>
            </a:r>
            <a:r>
              <a:rPr lang="en-US" sz="2400" b="1" dirty="0">
                <a:latin typeface="Bradley Hand ITC" panose="03070402050302030203" pitchFamily="66" charset="0"/>
              </a:rPr>
              <a:t>A batter up at the plate in a baseball game</a:t>
            </a:r>
            <a:r>
              <a:rPr lang="en-US" sz="2400" b="1" dirty="0">
                <a:solidFill>
                  <a:srgbClr val="000000"/>
                </a:solidFill>
                <a:latin typeface="Bradley Hand ITC" panose="03070402050302030203" pitchFamily="66" charset="0"/>
              </a:rPr>
              <a:t>”</a:t>
            </a:r>
            <a:endParaRPr lang="en-US" sz="2400" b="1" dirty="0">
              <a:latin typeface="Bradley Hand ITC" panose="03070402050302030203" pitchFamily="66" charset="0"/>
            </a:endParaRPr>
          </a:p>
        </p:txBody>
      </p:sp>
      <p:pic>
        <p:nvPicPr>
          <p:cNvPr id="8" name="Picture 2" descr="loading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8568" y="2484273"/>
            <a:ext cx="2207339" cy="1741459"/>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https://lh5.googleusercontent.com/proxy/joxZJQlNMdcIWlyzitbM-rnIZ0_-JcjlG5FgrH3NyofHB0ZnbM5VbzG6xjTqbCy6AEbc7wWuKrZzYj2ektDDJmtFbMIaATI4bJia6g_l-DX7B8PcYzcA0HxRkb32dA=s0-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69287" y="3355000"/>
            <a:ext cx="976256" cy="2371726"/>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ounded Rectangular Callout 17"/>
          <p:cNvSpPr/>
          <p:nvPr/>
        </p:nvSpPr>
        <p:spPr>
          <a:xfrm>
            <a:off x="674370" y="433321"/>
            <a:ext cx="7528794" cy="1313402"/>
          </a:xfrm>
          <a:prstGeom prst="wedgeRoundRectCallout">
            <a:avLst>
              <a:gd name="adj1" fmla="val 24870"/>
              <a:gd name="adj2" fmla="val 30055"/>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000" dirty="0">
                <a:cs typeface="Arial" panose="020B0604020202020204" pitchFamily="34" charset="0"/>
              </a:rPr>
              <a:t>What sport is this?</a:t>
            </a:r>
          </a:p>
          <a:p>
            <a:pPr algn="ctr"/>
            <a:r>
              <a:rPr lang="en-US" sz="3000" dirty="0">
                <a:cs typeface="Arial" panose="020B0604020202020204" pitchFamily="34" charset="0"/>
              </a:rPr>
              <a:t>Baseball?</a:t>
            </a:r>
          </a:p>
        </p:txBody>
      </p:sp>
      <p:grpSp>
        <p:nvGrpSpPr>
          <p:cNvPr id="39" name="Group 38"/>
          <p:cNvGrpSpPr/>
          <p:nvPr/>
        </p:nvGrpSpPr>
        <p:grpSpPr>
          <a:xfrm>
            <a:off x="4486783" y="3062613"/>
            <a:ext cx="2538280" cy="584775"/>
            <a:chOff x="6132863" y="2808587"/>
            <a:chExt cx="3384373" cy="779699"/>
          </a:xfrm>
        </p:grpSpPr>
        <p:sp>
          <p:nvSpPr>
            <p:cNvPr id="13" name="Rectangle 12"/>
            <p:cNvSpPr/>
            <p:nvPr/>
          </p:nvSpPr>
          <p:spPr>
            <a:xfrm>
              <a:off x="7379026" y="2900004"/>
              <a:ext cx="964367" cy="615553"/>
            </a:xfrm>
            <a:prstGeom prst="rect">
              <a:avLst/>
            </a:prstGeom>
          </p:spPr>
          <p:txBody>
            <a:bodyPr wrap="none">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0.99</a:t>
              </a:r>
            </a:p>
          </p:txBody>
        </p:sp>
        <p:sp>
          <p:nvSpPr>
            <p:cNvPr id="14" name="Rectangle 13"/>
            <p:cNvSpPr/>
            <p:nvPr/>
          </p:nvSpPr>
          <p:spPr>
            <a:xfrm>
              <a:off x="8265220" y="2900004"/>
              <a:ext cx="964367" cy="615553"/>
            </a:xfrm>
            <a:prstGeom prst="rect">
              <a:avLst/>
            </a:prstGeom>
          </p:spPr>
          <p:txBody>
            <a:bodyPr wrap="none">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0.80</a:t>
              </a:r>
            </a:p>
          </p:txBody>
        </p:sp>
        <p:sp>
          <p:nvSpPr>
            <p:cNvPr id="19" name="TextBox 18"/>
            <p:cNvSpPr txBox="1"/>
            <p:nvPr/>
          </p:nvSpPr>
          <p:spPr>
            <a:xfrm>
              <a:off x="6132863" y="2808587"/>
              <a:ext cx="415072" cy="779699"/>
            </a:xfrm>
            <a:prstGeom prst="rect">
              <a:avLst/>
            </a:prstGeom>
            <a:noFill/>
          </p:spPr>
          <p:txBody>
            <a:bodyPr wrap="none" rtlCol="0">
              <a:spAutoFit/>
            </a:bodyPr>
            <a:lstStyle/>
            <a:p>
              <a:r>
                <a:rPr lang="en-US" sz="3200" dirty="0"/>
                <a:t>[</a:t>
              </a:r>
            </a:p>
          </p:txBody>
        </p:sp>
        <p:sp>
          <p:nvSpPr>
            <p:cNvPr id="21" name="TextBox 20"/>
            <p:cNvSpPr txBox="1"/>
            <p:nvPr/>
          </p:nvSpPr>
          <p:spPr>
            <a:xfrm>
              <a:off x="9102164" y="2808587"/>
              <a:ext cx="415072" cy="779699"/>
            </a:xfrm>
            <a:prstGeom prst="rect">
              <a:avLst/>
            </a:prstGeom>
            <a:noFill/>
          </p:spPr>
          <p:txBody>
            <a:bodyPr wrap="none" rtlCol="0">
              <a:spAutoFit/>
            </a:bodyPr>
            <a:lstStyle/>
            <a:p>
              <a:r>
                <a:rPr lang="en-US" sz="3200" dirty="0"/>
                <a:t>]</a:t>
              </a:r>
            </a:p>
          </p:txBody>
        </p:sp>
        <p:sp>
          <p:nvSpPr>
            <p:cNvPr id="23" name="TextBox 22"/>
            <p:cNvSpPr txBox="1"/>
            <p:nvPr/>
          </p:nvSpPr>
          <p:spPr>
            <a:xfrm>
              <a:off x="6523314" y="2900004"/>
              <a:ext cx="964367" cy="615553"/>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0.75</a:t>
              </a:r>
            </a:p>
          </p:txBody>
        </p:sp>
      </p:grpSp>
      <p:grpSp>
        <p:nvGrpSpPr>
          <p:cNvPr id="43" name="Group 42"/>
          <p:cNvGrpSpPr/>
          <p:nvPr/>
        </p:nvGrpSpPr>
        <p:grpSpPr>
          <a:xfrm>
            <a:off x="4508493" y="5013610"/>
            <a:ext cx="2538280" cy="584775"/>
            <a:chOff x="6132863" y="5098339"/>
            <a:chExt cx="3384373" cy="779698"/>
          </a:xfrm>
        </p:grpSpPr>
        <p:sp>
          <p:nvSpPr>
            <p:cNvPr id="15" name="Rectangle 14"/>
            <p:cNvSpPr/>
            <p:nvPr/>
          </p:nvSpPr>
          <p:spPr>
            <a:xfrm>
              <a:off x="7379026" y="5186257"/>
              <a:ext cx="964367" cy="615552"/>
            </a:xfrm>
            <a:prstGeom prst="rect">
              <a:avLst/>
            </a:prstGeom>
          </p:spPr>
          <p:txBody>
            <a:bodyPr wrap="none">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0.95</a:t>
              </a:r>
            </a:p>
          </p:txBody>
        </p:sp>
        <p:sp>
          <p:nvSpPr>
            <p:cNvPr id="16" name="Rectangle 15"/>
            <p:cNvSpPr/>
            <p:nvPr/>
          </p:nvSpPr>
          <p:spPr>
            <a:xfrm>
              <a:off x="8263667" y="5186257"/>
              <a:ext cx="964367" cy="615552"/>
            </a:xfrm>
            <a:prstGeom prst="rect">
              <a:avLst/>
            </a:prstGeom>
          </p:spPr>
          <p:txBody>
            <a:bodyPr wrap="none">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0.83</a:t>
              </a:r>
            </a:p>
          </p:txBody>
        </p:sp>
        <p:sp>
          <p:nvSpPr>
            <p:cNvPr id="20" name="TextBox 19"/>
            <p:cNvSpPr txBox="1"/>
            <p:nvPr/>
          </p:nvSpPr>
          <p:spPr>
            <a:xfrm>
              <a:off x="6132863" y="5098339"/>
              <a:ext cx="415072" cy="779698"/>
            </a:xfrm>
            <a:prstGeom prst="rect">
              <a:avLst/>
            </a:prstGeom>
            <a:noFill/>
          </p:spPr>
          <p:txBody>
            <a:bodyPr wrap="none" rtlCol="0">
              <a:spAutoFit/>
            </a:bodyPr>
            <a:lstStyle/>
            <a:p>
              <a:r>
                <a:rPr lang="en-US" sz="3200" dirty="0"/>
                <a:t>[</a:t>
              </a:r>
            </a:p>
          </p:txBody>
        </p:sp>
        <p:sp>
          <p:nvSpPr>
            <p:cNvPr id="22" name="TextBox 21"/>
            <p:cNvSpPr txBox="1"/>
            <p:nvPr/>
          </p:nvSpPr>
          <p:spPr>
            <a:xfrm>
              <a:off x="9102164" y="5098339"/>
              <a:ext cx="415072" cy="779698"/>
            </a:xfrm>
            <a:prstGeom prst="rect">
              <a:avLst/>
            </a:prstGeom>
            <a:noFill/>
          </p:spPr>
          <p:txBody>
            <a:bodyPr wrap="none" rtlCol="0">
              <a:spAutoFit/>
            </a:bodyPr>
            <a:lstStyle/>
            <a:p>
              <a:r>
                <a:rPr lang="en-US" sz="3200" dirty="0"/>
                <a:t>]</a:t>
              </a:r>
            </a:p>
          </p:txBody>
        </p:sp>
        <p:sp>
          <p:nvSpPr>
            <p:cNvPr id="24" name="TextBox 23"/>
            <p:cNvSpPr txBox="1"/>
            <p:nvPr/>
          </p:nvSpPr>
          <p:spPr>
            <a:xfrm>
              <a:off x="6517010" y="5189756"/>
              <a:ext cx="964367" cy="615552"/>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1.00</a:t>
              </a:r>
            </a:p>
          </p:txBody>
        </p:sp>
      </p:grpSp>
      <p:cxnSp>
        <p:nvCxnSpPr>
          <p:cNvPr id="32" name="Straight Arrow Connector 31"/>
          <p:cNvCxnSpPr>
            <a:stCxn id="8" idx="3"/>
            <a:endCxn id="4" idx="1"/>
          </p:cNvCxnSpPr>
          <p:nvPr/>
        </p:nvCxnSpPr>
        <p:spPr>
          <a:xfrm flipV="1">
            <a:off x="2395907" y="3355002"/>
            <a:ext cx="357814"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3"/>
            <a:endCxn id="30" idx="1"/>
          </p:cNvCxnSpPr>
          <p:nvPr/>
        </p:nvCxnSpPr>
        <p:spPr>
          <a:xfrm flipV="1">
            <a:off x="2346414" y="5310447"/>
            <a:ext cx="407307" cy="201624"/>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 idx="3"/>
            <a:endCxn id="19" idx="1"/>
          </p:cNvCxnSpPr>
          <p:nvPr/>
        </p:nvCxnSpPr>
        <p:spPr>
          <a:xfrm flipV="1">
            <a:off x="4143300" y="3355001"/>
            <a:ext cx="343483"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0" idx="3"/>
            <a:endCxn id="20" idx="1"/>
          </p:cNvCxnSpPr>
          <p:nvPr/>
        </p:nvCxnSpPr>
        <p:spPr>
          <a:xfrm flipV="1">
            <a:off x="4143300" y="5305998"/>
            <a:ext cx="365193" cy="4449"/>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2753721" y="4862379"/>
            <a:ext cx="1389579" cy="916971"/>
            <a:chOff x="3765559" y="5136200"/>
            <a:chExt cx="1590991" cy="971260"/>
          </a:xfrm>
        </p:grpSpPr>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559" y="5136200"/>
              <a:ext cx="1590991" cy="949190"/>
            </a:xfrm>
            <a:prstGeom prst="rect">
              <a:avLst/>
            </a:prstGeom>
          </p:spPr>
        </p:pic>
        <p:sp>
          <p:nvSpPr>
            <p:cNvPr id="34" name="TextBox 33"/>
            <p:cNvSpPr txBox="1"/>
            <p:nvPr/>
          </p:nvSpPr>
          <p:spPr>
            <a:xfrm>
              <a:off x="3999013" y="5610796"/>
              <a:ext cx="1138557" cy="496664"/>
            </a:xfrm>
            <a:prstGeom prst="rect">
              <a:avLst/>
            </a:prstGeom>
            <a:noFill/>
          </p:spPr>
          <p:txBody>
            <a:bodyPr wrap="none" rtlCol="0">
              <a:spAutoFit/>
            </a:bodyPr>
            <a:lstStyle/>
            <a:p>
              <a:pPr algn="ctr"/>
              <a:r>
                <a:rPr lang="en-US" sz="2400" dirty="0">
                  <a:solidFill>
                    <a:schemeClr val="bg1"/>
                  </a:solidFill>
                </a:rPr>
                <a:t>Caption</a:t>
              </a:r>
            </a:p>
          </p:txBody>
        </p:sp>
      </p:grpSp>
      <p:sp>
        <p:nvSpPr>
          <p:cNvPr id="31" name="TextBox 30"/>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36"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175</a:t>
            </a:fld>
            <a:endParaRPr lang="en-US" dirty="0"/>
          </a:p>
        </p:txBody>
      </p:sp>
    </p:spTree>
    <p:extLst>
      <p:ext uri="{BB962C8B-B14F-4D97-AF65-F5344CB8AC3E}">
        <p14:creationId xmlns:p14="http://schemas.microsoft.com/office/powerpoint/2010/main" val="161423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753721" y="2896516"/>
            <a:ext cx="1389579" cy="916971"/>
            <a:chOff x="3765559" y="2788932"/>
            <a:chExt cx="1590991" cy="94919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5559" y="2788932"/>
              <a:ext cx="1590991" cy="949190"/>
            </a:xfrm>
            <a:prstGeom prst="rect">
              <a:avLst/>
            </a:prstGeom>
          </p:spPr>
        </p:pic>
        <p:sp>
          <p:nvSpPr>
            <p:cNvPr id="5" name="TextBox 4"/>
            <p:cNvSpPr txBox="1"/>
            <p:nvPr/>
          </p:nvSpPr>
          <p:spPr>
            <a:xfrm>
              <a:off x="4100504" y="3263528"/>
              <a:ext cx="935574" cy="443325"/>
            </a:xfrm>
            <a:prstGeom prst="rect">
              <a:avLst/>
            </a:prstGeom>
            <a:noFill/>
          </p:spPr>
          <p:txBody>
            <a:bodyPr wrap="none" rtlCol="0">
              <a:spAutoFit/>
            </a:bodyPr>
            <a:lstStyle/>
            <a:p>
              <a:pPr algn="ctr"/>
              <a:r>
                <a:rPr lang="en-US" sz="2400" dirty="0">
                  <a:solidFill>
                    <a:schemeClr val="bg1"/>
                  </a:solidFill>
                </a:rPr>
                <a:t>Image</a:t>
              </a:r>
            </a:p>
          </p:txBody>
        </p:sp>
      </p:grpSp>
      <p:sp>
        <p:nvSpPr>
          <p:cNvPr id="6" name="Rounded Rectangular Callout 5"/>
          <p:cNvSpPr/>
          <p:nvPr/>
        </p:nvSpPr>
        <p:spPr>
          <a:xfrm>
            <a:off x="5740595" y="433321"/>
            <a:ext cx="2462569" cy="1313402"/>
          </a:xfrm>
          <a:prstGeom prst="wedgeRoundRectCallout">
            <a:avLst>
              <a:gd name="adj1" fmla="val 44033"/>
              <a:gd name="adj2" fmla="val 147368"/>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7" name="Rectangle 6"/>
          <p:cNvSpPr/>
          <p:nvPr/>
        </p:nvSpPr>
        <p:spPr>
          <a:xfrm>
            <a:off x="238060" y="4727241"/>
            <a:ext cx="2108354" cy="1569660"/>
          </a:xfrm>
          <a:prstGeom prst="rect">
            <a:avLst/>
          </a:prstGeom>
        </p:spPr>
        <p:txBody>
          <a:bodyPr wrap="square">
            <a:spAutoFit/>
          </a:bodyPr>
          <a:lstStyle/>
          <a:p>
            <a:pPr algn="ctr"/>
            <a:r>
              <a:rPr lang="en-US" sz="2400" b="1" dirty="0">
                <a:solidFill>
                  <a:srgbClr val="000000"/>
                </a:solidFill>
                <a:latin typeface="Bradley Hand ITC" panose="03070402050302030203" pitchFamily="66" charset="0"/>
              </a:rPr>
              <a:t>“</a:t>
            </a:r>
            <a:r>
              <a:rPr lang="en-US" sz="2400" b="1" dirty="0">
                <a:latin typeface="Bradley Hand ITC" panose="03070402050302030203" pitchFamily="66" charset="0"/>
              </a:rPr>
              <a:t>A batter up at the plate in a baseball game</a:t>
            </a:r>
            <a:r>
              <a:rPr lang="en-US" sz="2400" b="1" dirty="0">
                <a:solidFill>
                  <a:srgbClr val="000000"/>
                </a:solidFill>
                <a:latin typeface="Bradley Hand ITC" panose="03070402050302030203" pitchFamily="66" charset="0"/>
              </a:rPr>
              <a:t>”</a:t>
            </a:r>
            <a:endParaRPr lang="en-US" sz="2400" b="1" dirty="0">
              <a:latin typeface="Bradley Hand ITC" panose="03070402050302030203" pitchFamily="66" charset="0"/>
            </a:endParaRPr>
          </a:p>
        </p:txBody>
      </p:sp>
      <p:pic>
        <p:nvPicPr>
          <p:cNvPr id="8" name="Picture 2" descr="loading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8568" y="2484273"/>
            <a:ext cx="2207339" cy="1741459"/>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https://lh5.googleusercontent.com/proxy/joxZJQlNMdcIWlyzitbM-rnIZ0_-JcjlG5FgrH3NyofHB0ZnbM5VbzG6xjTqbCy6AEbc7wWuKrZzYj2ektDDJmtFbMIaATI4bJia6g_l-DX7B8PcYzcA0HxRkb32dA=s0-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69287" y="3355000"/>
            <a:ext cx="976256" cy="2371726"/>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ounded Rectangular Callout 17"/>
          <p:cNvSpPr/>
          <p:nvPr/>
        </p:nvSpPr>
        <p:spPr>
          <a:xfrm>
            <a:off x="674370" y="433321"/>
            <a:ext cx="7528794" cy="1313402"/>
          </a:xfrm>
          <a:prstGeom prst="wedgeRoundRectCallout">
            <a:avLst>
              <a:gd name="adj1" fmla="val 24870"/>
              <a:gd name="adj2" fmla="val 30055"/>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000" dirty="0">
                <a:cs typeface="Times New Roman" panose="02020603050405020304" pitchFamily="18" charset="0"/>
              </a:rPr>
              <a:t>What is the batter about to do? </a:t>
            </a:r>
          </a:p>
          <a:p>
            <a:pPr algn="ctr"/>
            <a:r>
              <a:rPr lang="en-US" sz="3000" dirty="0">
                <a:cs typeface="Times New Roman" panose="02020603050405020304" pitchFamily="18" charset="0"/>
              </a:rPr>
              <a:t>Hit the ball?</a:t>
            </a:r>
            <a:endParaRPr lang="en-US" sz="3000" dirty="0">
              <a:cs typeface="Arial" panose="020B0604020202020204" pitchFamily="34" charset="0"/>
            </a:endParaRPr>
          </a:p>
        </p:txBody>
      </p:sp>
      <p:grpSp>
        <p:nvGrpSpPr>
          <p:cNvPr id="39" name="Group 38"/>
          <p:cNvGrpSpPr/>
          <p:nvPr/>
        </p:nvGrpSpPr>
        <p:grpSpPr>
          <a:xfrm>
            <a:off x="4486783" y="3062613"/>
            <a:ext cx="2538280" cy="584775"/>
            <a:chOff x="6132863" y="2808587"/>
            <a:chExt cx="3384373" cy="779699"/>
          </a:xfrm>
        </p:grpSpPr>
        <p:sp>
          <p:nvSpPr>
            <p:cNvPr id="13" name="Rectangle 12"/>
            <p:cNvSpPr/>
            <p:nvPr/>
          </p:nvSpPr>
          <p:spPr>
            <a:xfrm>
              <a:off x="7379026" y="2900004"/>
              <a:ext cx="964367" cy="615553"/>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0.99</a:t>
              </a:r>
            </a:p>
          </p:txBody>
        </p:sp>
        <p:sp>
          <p:nvSpPr>
            <p:cNvPr id="14" name="Rectangle 13"/>
            <p:cNvSpPr/>
            <p:nvPr/>
          </p:nvSpPr>
          <p:spPr>
            <a:xfrm>
              <a:off x="8265220" y="2900004"/>
              <a:ext cx="964367" cy="615553"/>
            </a:xfrm>
            <a:prstGeom prst="rect">
              <a:avLst/>
            </a:prstGeom>
          </p:spPr>
          <p:txBody>
            <a:bodyPr wrap="none">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0.80</a:t>
              </a:r>
            </a:p>
          </p:txBody>
        </p:sp>
        <p:sp>
          <p:nvSpPr>
            <p:cNvPr id="19" name="TextBox 18"/>
            <p:cNvSpPr txBox="1"/>
            <p:nvPr/>
          </p:nvSpPr>
          <p:spPr>
            <a:xfrm>
              <a:off x="6132863" y="2808587"/>
              <a:ext cx="415072" cy="779699"/>
            </a:xfrm>
            <a:prstGeom prst="rect">
              <a:avLst/>
            </a:prstGeom>
            <a:noFill/>
          </p:spPr>
          <p:txBody>
            <a:bodyPr wrap="none" rtlCol="0">
              <a:spAutoFit/>
            </a:bodyPr>
            <a:lstStyle/>
            <a:p>
              <a:r>
                <a:rPr lang="en-US" sz="3200" dirty="0"/>
                <a:t>[</a:t>
              </a:r>
            </a:p>
          </p:txBody>
        </p:sp>
        <p:sp>
          <p:nvSpPr>
            <p:cNvPr id="21" name="TextBox 20"/>
            <p:cNvSpPr txBox="1"/>
            <p:nvPr/>
          </p:nvSpPr>
          <p:spPr>
            <a:xfrm>
              <a:off x="9102164" y="2808587"/>
              <a:ext cx="415072" cy="779699"/>
            </a:xfrm>
            <a:prstGeom prst="rect">
              <a:avLst/>
            </a:prstGeom>
            <a:noFill/>
          </p:spPr>
          <p:txBody>
            <a:bodyPr wrap="none" rtlCol="0">
              <a:spAutoFit/>
            </a:bodyPr>
            <a:lstStyle/>
            <a:p>
              <a:r>
                <a:rPr lang="en-US" sz="3200" dirty="0"/>
                <a:t>]</a:t>
              </a:r>
            </a:p>
          </p:txBody>
        </p:sp>
        <p:sp>
          <p:nvSpPr>
            <p:cNvPr id="23" name="TextBox 22"/>
            <p:cNvSpPr txBox="1"/>
            <p:nvPr/>
          </p:nvSpPr>
          <p:spPr>
            <a:xfrm>
              <a:off x="6523314" y="2900004"/>
              <a:ext cx="964367" cy="615553"/>
            </a:xfrm>
            <a:prstGeom prst="rect">
              <a:avLst/>
            </a:prstGeom>
            <a:noFill/>
          </p:spPr>
          <p:txBody>
            <a:bodyPr wrap="none" rtlCol="0">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0.75</a:t>
              </a:r>
            </a:p>
          </p:txBody>
        </p:sp>
      </p:grpSp>
      <p:grpSp>
        <p:nvGrpSpPr>
          <p:cNvPr id="43" name="Group 42"/>
          <p:cNvGrpSpPr/>
          <p:nvPr/>
        </p:nvGrpSpPr>
        <p:grpSpPr>
          <a:xfrm>
            <a:off x="4508493" y="5013610"/>
            <a:ext cx="2538280" cy="584775"/>
            <a:chOff x="6132863" y="5098339"/>
            <a:chExt cx="3384373" cy="779698"/>
          </a:xfrm>
        </p:grpSpPr>
        <p:sp>
          <p:nvSpPr>
            <p:cNvPr id="15" name="Rectangle 14"/>
            <p:cNvSpPr/>
            <p:nvPr/>
          </p:nvSpPr>
          <p:spPr>
            <a:xfrm>
              <a:off x="7379026" y="5186257"/>
              <a:ext cx="964367" cy="615552"/>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0.95</a:t>
              </a:r>
            </a:p>
          </p:txBody>
        </p:sp>
        <p:sp>
          <p:nvSpPr>
            <p:cNvPr id="16" name="Rectangle 15"/>
            <p:cNvSpPr/>
            <p:nvPr/>
          </p:nvSpPr>
          <p:spPr>
            <a:xfrm>
              <a:off x="8263667" y="5186257"/>
              <a:ext cx="964367" cy="615552"/>
            </a:xfrm>
            <a:prstGeom prst="rect">
              <a:avLst/>
            </a:prstGeom>
          </p:spPr>
          <p:txBody>
            <a:bodyPr wrap="none">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0.83</a:t>
              </a:r>
            </a:p>
          </p:txBody>
        </p:sp>
        <p:sp>
          <p:nvSpPr>
            <p:cNvPr id="20" name="TextBox 19"/>
            <p:cNvSpPr txBox="1"/>
            <p:nvPr/>
          </p:nvSpPr>
          <p:spPr>
            <a:xfrm>
              <a:off x="6132863" y="5098339"/>
              <a:ext cx="415072" cy="779698"/>
            </a:xfrm>
            <a:prstGeom prst="rect">
              <a:avLst/>
            </a:prstGeom>
            <a:noFill/>
          </p:spPr>
          <p:txBody>
            <a:bodyPr wrap="none" rtlCol="0">
              <a:spAutoFit/>
            </a:bodyPr>
            <a:lstStyle/>
            <a:p>
              <a:r>
                <a:rPr lang="en-US" sz="3200" dirty="0"/>
                <a:t>[</a:t>
              </a:r>
            </a:p>
          </p:txBody>
        </p:sp>
        <p:sp>
          <p:nvSpPr>
            <p:cNvPr id="22" name="TextBox 21"/>
            <p:cNvSpPr txBox="1"/>
            <p:nvPr/>
          </p:nvSpPr>
          <p:spPr>
            <a:xfrm>
              <a:off x="9102164" y="5098339"/>
              <a:ext cx="415072" cy="779698"/>
            </a:xfrm>
            <a:prstGeom prst="rect">
              <a:avLst/>
            </a:prstGeom>
            <a:noFill/>
          </p:spPr>
          <p:txBody>
            <a:bodyPr wrap="none" rtlCol="0">
              <a:spAutoFit/>
            </a:bodyPr>
            <a:lstStyle/>
            <a:p>
              <a:r>
                <a:rPr lang="en-US" sz="3200" dirty="0"/>
                <a:t>]</a:t>
              </a:r>
            </a:p>
          </p:txBody>
        </p:sp>
        <p:sp>
          <p:nvSpPr>
            <p:cNvPr id="24" name="TextBox 23"/>
            <p:cNvSpPr txBox="1"/>
            <p:nvPr/>
          </p:nvSpPr>
          <p:spPr>
            <a:xfrm>
              <a:off x="6517010" y="5189756"/>
              <a:ext cx="964367" cy="615552"/>
            </a:xfrm>
            <a:prstGeom prst="rect">
              <a:avLst/>
            </a:prstGeom>
            <a:noFill/>
          </p:spPr>
          <p:txBody>
            <a:bodyPr wrap="none" rtlCol="0">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1.00</a:t>
              </a:r>
            </a:p>
          </p:txBody>
        </p:sp>
      </p:grpSp>
      <p:cxnSp>
        <p:nvCxnSpPr>
          <p:cNvPr id="32" name="Straight Arrow Connector 31"/>
          <p:cNvCxnSpPr>
            <a:stCxn id="8" idx="3"/>
            <a:endCxn id="4" idx="1"/>
          </p:cNvCxnSpPr>
          <p:nvPr/>
        </p:nvCxnSpPr>
        <p:spPr>
          <a:xfrm flipV="1">
            <a:off x="2395907" y="3355002"/>
            <a:ext cx="357814"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3"/>
            <a:endCxn id="30" idx="1"/>
          </p:cNvCxnSpPr>
          <p:nvPr/>
        </p:nvCxnSpPr>
        <p:spPr>
          <a:xfrm flipV="1">
            <a:off x="2346414" y="5310447"/>
            <a:ext cx="407307" cy="201624"/>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 idx="3"/>
            <a:endCxn id="19" idx="1"/>
          </p:cNvCxnSpPr>
          <p:nvPr/>
        </p:nvCxnSpPr>
        <p:spPr>
          <a:xfrm flipV="1">
            <a:off x="4143300" y="3355001"/>
            <a:ext cx="343483"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0" idx="3"/>
            <a:endCxn id="20" idx="1"/>
          </p:cNvCxnSpPr>
          <p:nvPr/>
        </p:nvCxnSpPr>
        <p:spPr>
          <a:xfrm flipV="1">
            <a:off x="4143300" y="5305998"/>
            <a:ext cx="365193" cy="4449"/>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2753721" y="4862379"/>
            <a:ext cx="1389579" cy="916971"/>
            <a:chOff x="3765559" y="5136200"/>
            <a:chExt cx="1590991" cy="971260"/>
          </a:xfrm>
        </p:grpSpPr>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559" y="5136200"/>
              <a:ext cx="1590991" cy="949190"/>
            </a:xfrm>
            <a:prstGeom prst="rect">
              <a:avLst/>
            </a:prstGeom>
          </p:spPr>
        </p:pic>
        <p:sp>
          <p:nvSpPr>
            <p:cNvPr id="34" name="TextBox 33"/>
            <p:cNvSpPr txBox="1"/>
            <p:nvPr/>
          </p:nvSpPr>
          <p:spPr>
            <a:xfrm>
              <a:off x="3999013" y="5610796"/>
              <a:ext cx="1138557" cy="496664"/>
            </a:xfrm>
            <a:prstGeom prst="rect">
              <a:avLst/>
            </a:prstGeom>
            <a:noFill/>
          </p:spPr>
          <p:txBody>
            <a:bodyPr wrap="none" rtlCol="0">
              <a:spAutoFit/>
            </a:bodyPr>
            <a:lstStyle/>
            <a:p>
              <a:pPr algn="ctr"/>
              <a:r>
                <a:rPr lang="en-US" sz="2400" dirty="0">
                  <a:solidFill>
                    <a:schemeClr val="bg1"/>
                  </a:solidFill>
                </a:rPr>
                <a:t>Caption</a:t>
              </a:r>
            </a:p>
          </p:txBody>
        </p:sp>
      </p:grpSp>
      <p:sp>
        <p:nvSpPr>
          <p:cNvPr id="31" name="TextBox 30"/>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36"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176</a:t>
            </a:fld>
            <a:endParaRPr lang="en-US" dirty="0"/>
          </a:p>
        </p:txBody>
      </p:sp>
    </p:spTree>
    <p:extLst>
      <p:ext uri="{BB962C8B-B14F-4D97-AF65-F5344CB8AC3E}">
        <p14:creationId xmlns:p14="http://schemas.microsoft.com/office/powerpoint/2010/main" val="13326942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753721" y="2896516"/>
            <a:ext cx="1389579" cy="916971"/>
            <a:chOff x="3765559" y="2788932"/>
            <a:chExt cx="1590991" cy="94919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5559" y="2788932"/>
              <a:ext cx="1590991" cy="949190"/>
            </a:xfrm>
            <a:prstGeom prst="rect">
              <a:avLst/>
            </a:prstGeom>
          </p:spPr>
        </p:pic>
        <p:sp>
          <p:nvSpPr>
            <p:cNvPr id="5" name="TextBox 4"/>
            <p:cNvSpPr txBox="1"/>
            <p:nvPr/>
          </p:nvSpPr>
          <p:spPr>
            <a:xfrm>
              <a:off x="4100504" y="3263528"/>
              <a:ext cx="935574" cy="443325"/>
            </a:xfrm>
            <a:prstGeom prst="rect">
              <a:avLst/>
            </a:prstGeom>
            <a:noFill/>
          </p:spPr>
          <p:txBody>
            <a:bodyPr wrap="none" rtlCol="0">
              <a:spAutoFit/>
            </a:bodyPr>
            <a:lstStyle/>
            <a:p>
              <a:pPr algn="ctr"/>
              <a:r>
                <a:rPr lang="en-US" sz="2400" dirty="0">
                  <a:solidFill>
                    <a:schemeClr val="bg1"/>
                  </a:solidFill>
                </a:rPr>
                <a:t>Image</a:t>
              </a:r>
            </a:p>
          </p:txBody>
        </p:sp>
      </p:grpSp>
      <p:sp>
        <p:nvSpPr>
          <p:cNvPr id="6" name="Rounded Rectangular Callout 5"/>
          <p:cNvSpPr/>
          <p:nvPr/>
        </p:nvSpPr>
        <p:spPr>
          <a:xfrm>
            <a:off x="5740595" y="433321"/>
            <a:ext cx="2462569" cy="1313402"/>
          </a:xfrm>
          <a:prstGeom prst="wedgeRoundRectCallout">
            <a:avLst>
              <a:gd name="adj1" fmla="val 44033"/>
              <a:gd name="adj2" fmla="val 147368"/>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p>
        </p:txBody>
      </p:sp>
      <p:sp>
        <p:nvSpPr>
          <p:cNvPr id="7" name="Rectangle 6"/>
          <p:cNvSpPr/>
          <p:nvPr/>
        </p:nvSpPr>
        <p:spPr>
          <a:xfrm>
            <a:off x="238060" y="4727241"/>
            <a:ext cx="2108354" cy="1569660"/>
          </a:xfrm>
          <a:prstGeom prst="rect">
            <a:avLst/>
          </a:prstGeom>
        </p:spPr>
        <p:txBody>
          <a:bodyPr wrap="square">
            <a:spAutoFit/>
          </a:bodyPr>
          <a:lstStyle/>
          <a:p>
            <a:pPr algn="ctr"/>
            <a:r>
              <a:rPr lang="en-US" sz="2400" b="1" dirty="0">
                <a:solidFill>
                  <a:srgbClr val="000000"/>
                </a:solidFill>
                <a:latin typeface="Bradley Hand ITC" panose="03070402050302030203" pitchFamily="66" charset="0"/>
              </a:rPr>
              <a:t>“</a:t>
            </a:r>
            <a:r>
              <a:rPr lang="en-US" sz="2400" b="1" dirty="0">
                <a:latin typeface="Bradley Hand ITC" panose="03070402050302030203" pitchFamily="66" charset="0"/>
              </a:rPr>
              <a:t>A batter up at the plate in a baseball game</a:t>
            </a:r>
            <a:r>
              <a:rPr lang="en-US" sz="2400" b="1" dirty="0">
                <a:solidFill>
                  <a:srgbClr val="000000"/>
                </a:solidFill>
                <a:latin typeface="Bradley Hand ITC" panose="03070402050302030203" pitchFamily="66" charset="0"/>
              </a:rPr>
              <a:t>”</a:t>
            </a:r>
            <a:endParaRPr lang="en-US" sz="2400" b="1" dirty="0">
              <a:latin typeface="Bradley Hand ITC" panose="03070402050302030203" pitchFamily="66" charset="0"/>
            </a:endParaRPr>
          </a:p>
        </p:txBody>
      </p:sp>
      <p:pic>
        <p:nvPicPr>
          <p:cNvPr id="8" name="Picture 2" descr="loading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8568" y="2484273"/>
            <a:ext cx="2207339" cy="1741459"/>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https://lh5.googleusercontent.com/proxy/joxZJQlNMdcIWlyzitbM-rnIZ0_-JcjlG5FgrH3NyofHB0ZnbM5VbzG6xjTqbCy6AEbc7wWuKrZzYj2ektDDJmtFbMIaATI4bJia6g_l-DX7B8PcYzcA0HxRkb32dA=s0-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69287" y="3355000"/>
            <a:ext cx="976256" cy="2371726"/>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ounded Rectangular Callout 17"/>
          <p:cNvSpPr/>
          <p:nvPr/>
        </p:nvSpPr>
        <p:spPr>
          <a:xfrm>
            <a:off x="674370" y="433321"/>
            <a:ext cx="7528794" cy="1313402"/>
          </a:xfrm>
          <a:prstGeom prst="wedgeRoundRectCallout">
            <a:avLst>
              <a:gd name="adj1" fmla="val 24870"/>
              <a:gd name="adj2" fmla="val 30055"/>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000" dirty="0">
                <a:cs typeface="Times New Roman" panose="02020603050405020304" pitchFamily="18" charset="0"/>
              </a:rPr>
              <a:t>What is the brown thing on the kid’s hand? </a:t>
            </a:r>
          </a:p>
          <a:p>
            <a:pPr algn="ctr"/>
            <a:r>
              <a:rPr lang="en-US" sz="3000" dirty="0">
                <a:cs typeface="Times New Roman" panose="02020603050405020304" pitchFamily="18" charset="0"/>
              </a:rPr>
              <a:t>Gloves?</a:t>
            </a:r>
            <a:endParaRPr lang="en-US" sz="3000" dirty="0"/>
          </a:p>
        </p:txBody>
      </p:sp>
      <p:grpSp>
        <p:nvGrpSpPr>
          <p:cNvPr id="39" name="Group 38"/>
          <p:cNvGrpSpPr/>
          <p:nvPr/>
        </p:nvGrpSpPr>
        <p:grpSpPr>
          <a:xfrm>
            <a:off x="4486783" y="3062613"/>
            <a:ext cx="2538280" cy="584775"/>
            <a:chOff x="6132863" y="2808587"/>
            <a:chExt cx="3384373" cy="779699"/>
          </a:xfrm>
        </p:grpSpPr>
        <p:sp>
          <p:nvSpPr>
            <p:cNvPr id="13" name="Rectangle 12"/>
            <p:cNvSpPr/>
            <p:nvPr/>
          </p:nvSpPr>
          <p:spPr>
            <a:xfrm>
              <a:off x="7379026" y="2900004"/>
              <a:ext cx="964367" cy="615553"/>
            </a:xfrm>
            <a:prstGeom prst="rect">
              <a:avLst/>
            </a:prstGeom>
          </p:spPr>
          <p:txBody>
            <a:bodyPr wrap="none">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0.99</a:t>
              </a:r>
            </a:p>
          </p:txBody>
        </p:sp>
        <p:sp>
          <p:nvSpPr>
            <p:cNvPr id="14" name="Rectangle 13"/>
            <p:cNvSpPr/>
            <p:nvPr/>
          </p:nvSpPr>
          <p:spPr>
            <a:xfrm>
              <a:off x="8265220" y="2900004"/>
              <a:ext cx="964367" cy="615553"/>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0.80</a:t>
              </a:r>
            </a:p>
          </p:txBody>
        </p:sp>
        <p:sp>
          <p:nvSpPr>
            <p:cNvPr id="19" name="TextBox 18"/>
            <p:cNvSpPr txBox="1"/>
            <p:nvPr/>
          </p:nvSpPr>
          <p:spPr>
            <a:xfrm>
              <a:off x="6132863" y="2808587"/>
              <a:ext cx="415072" cy="779699"/>
            </a:xfrm>
            <a:prstGeom prst="rect">
              <a:avLst/>
            </a:prstGeom>
            <a:noFill/>
          </p:spPr>
          <p:txBody>
            <a:bodyPr wrap="none" rtlCol="0">
              <a:spAutoFit/>
            </a:bodyPr>
            <a:lstStyle/>
            <a:p>
              <a:r>
                <a:rPr lang="en-US" sz="3200" dirty="0"/>
                <a:t>[</a:t>
              </a:r>
            </a:p>
          </p:txBody>
        </p:sp>
        <p:sp>
          <p:nvSpPr>
            <p:cNvPr id="21" name="TextBox 20"/>
            <p:cNvSpPr txBox="1"/>
            <p:nvPr/>
          </p:nvSpPr>
          <p:spPr>
            <a:xfrm>
              <a:off x="9102164" y="2808587"/>
              <a:ext cx="415072" cy="779699"/>
            </a:xfrm>
            <a:prstGeom prst="rect">
              <a:avLst/>
            </a:prstGeom>
            <a:noFill/>
          </p:spPr>
          <p:txBody>
            <a:bodyPr wrap="none" rtlCol="0">
              <a:spAutoFit/>
            </a:bodyPr>
            <a:lstStyle/>
            <a:p>
              <a:r>
                <a:rPr lang="en-US" sz="3200" dirty="0"/>
                <a:t>]</a:t>
              </a:r>
            </a:p>
          </p:txBody>
        </p:sp>
        <p:sp>
          <p:nvSpPr>
            <p:cNvPr id="23" name="TextBox 22"/>
            <p:cNvSpPr txBox="1"/>
            <p:nvPr/>
          </p:nvSpPr>
          <p:spPr>
            <a:xfrm>
              <a:off x="6523314" y="2900004"/>
              <a:ext cx="964367" cy="615553"/>
            </a:xfrm>
            <a:prstGeom prst="rect">
              <a:avLst/>
            </a:prstGeom>
            <a:noFill/>
          </p:spPr>
          <p:txBody>
            <a:bodyPr wrap="none" rtlCol="0">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0.75</a:t>
              </a:r>
            </a:p>
          </p:txBody>
        </p:sp>
      </p:grpSp>
      <p:grpSp>
        <p:nvGrpSpPr>
          <p:cNvPr id="43" name="Group 42"/>
          <p:cNvGrpSpPr/>
          <p:nvPr/>
        </p:nvGrpSpPr>
        <p:grpSpPr>
          <a:xfrm>
            <a:off x="4508493" y="5013610"/>
            <a:ext cx="2538280" cy="584775"/>
            <a:chOff x="6132863" y="5098339"/>
            <a:chExt cx="3384373" cy="779698"/>
          </a:xfrm>
        </p:grpSpPr>
        <p:sp>
          <p:nvSpPr>
            <p:cNvPr id="15" name="Rectangle 14"/>
            <p:cNvSpPr/>
            <p:nvPr/>
          </p:nvSpPr>
          <p:spPr>
            <a:xfrm>
              <a:off x="7379026" y="5186257"/>
              <a:ext cx="964367" cy="615552"/>
            </a:xfrm>
            <a:prstGeom prst="rect">
              <a:avLst/>
            </a:prstGeom>
          </p:spPr>
          <p:txBody>
            <a:bodyPr wrap="none">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0.95</a:t>
              </a:r>
            </a:p>
          </p:txBody>
        </p:sp>
        <p:sp>
          <p:nvSpPr>
            <p:cNvPr id="16" name="Rectangle 15"/>
            <p:cNvSpPr/>
            <p:nvPr/>
          </p:nvSpPr>
          <p:spPr>
            <a:xfrm>
              <a:off x="8263667" y="5186257"/>
              <a:ext cx="964367" cy="615552"/>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0.83</a:t>
              </a:r>
            </a:p>
          </p:txBody>
        </p:sp>
        <p:sp>
          <p:nvSpPr>
            <p:cNvPr id="20" name="TextBox 19"/>
            <p:cNvSpPr txBox="1"/>
            <p:nvPr/>
          </p:nvSpPr>
          <p:spPr>
            <a:xfrm>
              <a:off x="6132863" y="5098339"/>
              <a:ext cx="415072" cy="779698"/>
            </a:xfrm>
            <a:prstGeom prst="rect">
              <a:avLst/>
            </a:prstGeom>
            <a:noFill/>
          </p:spPr>
          <p:txBody>
            <a:bodyPr wrap="none" rtlCol="0">
              <a:spAutoFit/>
            </a:bodyPr>
            <a:lstStyle/>
            <a:p>
              <a:r>
                <a:rPr lang="en-US" sz="3200" dirty="0"/>
                <a:t>[</a:t>
              </a:r>
            </a:p>
          </p:txBody>
        </p:sp>
        <p:sp>
          <p:nvSpPr>
            <p:cNvPr id="22" name="TextBox 21"/>
            <p:cNvSpPr txBox="1"/>
            <p:nvPr/>
          </p:nvSpPr>
          <p:spPr>
            <a:xfrm>
              <a:off x="9102164" y="5098339"/>
              <a:ext cx="415072" cy="779698"/>
            </a:xfrm>
            <a:prstGeom prst="rect">
              <a:avLst/>
            </a:prstGeom>
            <a:noFill/>
          </p:spPr>
          <p:txBody>
            <a:bodyPr wrap="none" rtlCol="0">
              <a:spAutoFit/>
            </a:bodyPr>
            <a:lstStyle/>
            <a:p>
              <a:r>
                <a:rPr lang="en-US" sz="3200" dirty="0"/>
                <a:t>]</a:t>
              </a:r>
            </a:p>
          </p:txBody>
        </p:sp>
        <p:sp>
          <p:nvSpPr>
            <p:cNvPr id="24" name="TextBox 23"/>
            <p:cNvSpPr txBox="1"/>
            <p:nvPr/>
          </p:nvSpPr>
          <p:spPr>
            <a:xfrm>
              <a:off x="6517010" y="5189756"/>
              <a:ext cx="964367" cy="615552"/>
            </a:xfrm>
            <a:prstGeom prst="rect">
              <a:avLst/>
            </a:prstGeom>
            <a:noFill/>
          </p:spPr>
          <p:txBody>
            <a:bodyPr wrap="none" rtlCol="0">
              <a:spAutoFit/>
            </a:bodyPr>
            <a:lstStyle/>
            <a:p>
              <a:r>
                <a:rPr lang="en-US" sz="2400" dirty="0">
                  <a:solidFill>
                    <a:schemeClr val="bg1">
                      <a:lumMod val="95000"/>
                    </a:schemeClr>
                  </a:solidFill>
                  <a:latin typeface="Times New Roman" panose="02020603050405020304" pitchFamily="18" charset="0"/>
                  <a:cs typeface="Times New Roman" panose="02020603050405020304" pitchFamily="18" charset="0"/>
                </a:rPr>
                <a:t>1.00</a:t>
              </a:r>
            </a:p>
          </p:txBody>
        </p:sp>
      </p:grpSp>
      <p:cxnSp>
        <p:nvCxnSpPr>
          <p:cNvPr id="32" name="Straight Arrow Connector 31"/>
          <p:cNvCxnSpPr>
            <a:stCxn id="8" idx="3"/>
            <a:endCxn id="4" idx="1"/>
          </p:cNvCxnSpPr>
          <p:nvPr/>
        </p:nvCxnSpPr>
        <p:spPr>
          <a:xfrm flipV="1">
            <a:off x="2395907" y="3355002"/>
            <a:ext cx="357814"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3"/>
            <a:endCxn id="30" idx="1"/>
          </p:cNvCxnSpPr>
          <p:nvPr/>
        </p:nvCxnSpPr>
        <p:spPr>
          <a:xfrm flipV="1">
            <a:off x="2346414" y="5310447"/>
            <a:ext cx="407307" cy="201624"/>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 idx="3"/>
            <a:endCxn id="19" idx="1"/>
          </p:cNvCxnSpPr>
          <p:nvPr/>
        </p:nvCxnSpPr>
        <p:spPr>
          <a:xfrm flipV="1">
            <a:off x="4143300" y="3355001"/>
            <a:ext cx="343483"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0" idx="3"/>
            <a:endCxn id="20" idx="1"/>
          </p:cNvCxnSpPr>
          <p:nvPr/>
        </p:nvCxnSpPr>
        <p:spPr>
          <a:xfrm flipV="1">
            <a:off x="4143300" y="5305998"/>
            <a:ext cx="365193" cy="4449"/>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2753721" y="4862379"/>
            <a:ext cx="1389579" cy="916971"/>
            <a:chOff x="3765559" y="5136200"/>
            <a:chExt cx="1590991" cy="971260"/>
          </a:xfrm>
        </p:grpSpPr>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5559" y="5136200"/>
              <a:ext cx="1590991" cy="949190"/>
            </a:xfrm>
            <a:prstGeom prst="rect">
              <a:avLst/>
            </a:prstGeom>
          </p:spPr>
        </p:pic>
        <p:sp>
          <p:nvSpPr>
            <p:cNvPr id="34" name="TextBox 33"/>
            <p:cNvSpPr txBox="1"/>
            <p:nvPr/>
          </p:nvSpPr>
          <p:spPr>
            <a:xfrm>
              <a:off x="3999013" y="5610796"/>
              <a:ext cx="1138557" cy="496664"/>
            </a:xfrm>
            <a:prstGeom prst="rect">
              <a:avLst/>
            </a:prstGeom>
            <a:noFill/>
          </p:spPr>
          <p:txBody>
            <a:bodyPr wrap="none" rtlCol="0">
              <a:spAutoFit/>
            </a:bodyPr>
            <a:lstStyle/>
            <a:p>
              <a:pPr algn="ctr"/>
              <a:r>
                <a:rPr lang="en-US" sz="2400" dirty="0">
                  <a:solidFill>
                    <a:schemeClr val="bg1"/>
                  </a:solidFill>
                </a:rPr>
                <a:t>Caption</a:t>
              </a:r>
            </a:p>
          </p:txBody>
        </p:sp>
      </p:grpSp>
      <p:sp>
        <p:nvSpPr>
          <p:cNvPr id="31" name="TextBox 30"/>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36"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177</a:t>
            </a:fld>
            <a:endParaRPr lang="en-US" dirty="0"/>
          </a:p>
        </p:txBody>
      </p:sp>
    </p:spTree>
    <p:extLst>
      <p:ext uri="{BB962C8B-B14F-4D97-AF65-F5344CB8AC3E}">
        <p14:creationId xmlns:p14="http://schemas.microsoft.com/office/powerpoint/2010/main" val="140592996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753721" y="2896516"/>
            <a:ext cx="1389579" cy="916971"/>
            <a:chOff x="3765559" y="2788932"/>
            <a:chExt cx="1590991" cy="949190"/>
          </a:xfrm>
        </p:grpSpPr>
        <p:pic>
          <p:nvPicPr>
            <p:cNvPr id="28" name="Picture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5559" y="2788932"/>
              <a:ext cx="1590991" cy="949190"/>
            </a:xfrm>
            <a:prstGeom prst="rect">
              <a:avLst/>
            </a:prstGeom>
          </p:spPr>
        </p:pic>
        <p:sp>
          <p:nvSpPr>
            <p:cNvPr id="32" name="TextBox 31"/>
            <p:cNvSpPr txBox="1"/>
            <p:nvPr/>
          </p:nvSpPr>
          <p:spPr>
            <a:xfrm>
              <a:off x="4100504" y="3263528"/>
              <a:ext cx="935574" cy="443325"/>
            </a:xfrm>
            <a:prstGeom prst="rect">
              <a:avLst/>
            </a:prstGeom>
            <a:noFill/>
          </p:spPr>
          <p:txBody>
            <a:bodyPr wrap="none" rtlCol="0">
              <a:spAutoFit/>
            </a:bodyPr>
            <a:lstStyle/>
            <a:p>
              <a:pPr algn="ctr"/>
              <a:r>
                <a:rPr lang="en-US" sz="2400" dirty="0">
                  <a:solidFill>
                    <a:schemeClr val="bg1"/>
                  </a:solidFill>
                </a:rPr>
                <a:t>Image</a:t>
              </a:r>
            </a:p>
          </p:txBody>
        </p:sp>
      </p:grpSp>
      <p:sp>
        <p:nvSpPr>
          <p:cNvPr id="33" name="Rectangle 32"/>
          <p:cNvSpPr/>
          <p:nvPr/>
        </p:nvSpPr>
        <p:spPr>
          <a:xfrm>
            <a:off x="238060" y="4727241"/>
            <a:ext cx="2108354" cy="1569660"/>
          </a:xfrm>
          <a:prstGeom prst="rect">
            <a:avLst/>
          </a:prstGeom>
        </p:spPr>
        <p:txBody>
          <a:bodyPr wrap="square">
            <a:spAutoFit/>
          </a:bodyPr>
          <a:lstStyle/>
          <a:p>
            <a:pPr algn="ctr"/>
            <a:r>
              <a:rPr lang="en-US" sz="2400" b="1" dirty="0">
                <a:solidFill>
                  <a:srgbClr val="000000"/>
                </a:solidFill>
                <a:latin typeface="Bradley Hand ITC" panose="03070402050302030203" pitchFamily="66" charset="0"/>
              </a:rPr>
              <a:t>“</a:t>
            </a:r>
            <a:r>
              <a:rPr lang="en-US" sz="2400" b="1" dirty="0">
                <a:latin typeface="Bradley Hand ITC" panose="03070402050302030203" pitchFamily="66" charset="0"/>
              </a:rPr>
              <a:t>A batter up at the plate in a baseball game</a:t>
            </a:r>
            <a:r>
              <a:rPr lang="en-US" sz="2400" b="1" dirty="0">
                <a:solidFill>
                  <a:srgbClr val="000000"/>
                </a:solidFill>
                <a:latin typeface="Bradley Hand ITC" panose="03070402050302030203" pitchFamily="66" charset="0"/>
              </a:rPr>
              <a:t>”</a:t>
            </a:r>
            <a:endParaRPr lang="en-US" sz="2400" b="1" dirty="0">
              <a:latin typeface="Bradley Hand ITC" panose="03070402050302030203" pitchFamily="66" charset="0"/>
            </a:endParaRPr>
          </a:p>
        </p:txBody>
      </p:sp>
      <p:pic>
        <p:nvPicPr>
          <p:cNvPr id="34" name="Picture 2" descr="loading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8568" y="2484273"/>
            <a:ext cx="2207339" cy="174145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5" name="Group 34"/>
          <p:cNvGrpSpPr/>
          <p:nvPr/>
        </p:nvGrpSpPr>
        <p:grpSpPr>
          <a:xfrm>
            <a:off x="4486783" y="3062613"/>
            <a:ext cx="2538280" cy="584775"/>
            <a:chOff x="6132863" y="2808587"/>
            <a:chExt cx="3384373" cy="779699"/>
          </a:xfrm>
        </p:grpSpPr>
        <p:sp>
          <p:nvSpPr>
            <p:cNvPr id="39" name="Rectangle 38"/>
            <p:cNvSpPr/>
            <p:nvPr/>
          </p:nvSpPr>
          <p:spPr>
            <a:xfrm>
              <a:off x="7379026" y="2900004"/>
              <a:ext cx="964367" cy="615553"/>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0.99</a:t>
              </a:r>
            </a:p>
          </p:txBody>
        </p:sp>
        <p:sp>
          <p:nvSpPr>
            <p:cNvPr id="40" name="Rectangle 39"/>
            <p:cNvSpPr/>
            <p:nvPr/>
          </p:nvSpPr>
          <p:spPr>
            <a:xfrm>
              <a:off x="8265220" y="2900004"/>
              <a:ext cx="964367" cy="615553"/>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0.80</a:t>
              </a:r>
            </a:p>
          </p:txBody>
        </p:sp>
        <p:sp>
          <p:nvSpPr>
            <p:cNvPr id="43" name="TextBox 42"/>
            <p:cNvSpPr txBox="1"/>
            <p:nvPr/>
          </p:nvSpPr>
          <p:spPr>
            <a:xfrm>
              <a:off x="6132863" y="2808587"/>
              <a:ext cx="415072" cy="779699"/>
            </a:xfrm>
            <a:prstGeom prst="rect">
              <a:avLst/>
            </a:prstGeom>
            <a:noFill/>
          </p:spPr>
          <p:txBody>
            <a:bodyPr wrap="none" rtlCol="0">
              <a:spAutoFit/>
            </a:bodyPr>
            <a:lstStyle/>
            <a:p>
              <a:r>
                <a:rPr lang="en-US" sz="3200" dirty="0"/>
                <a:t>[</a:t>
              </a:r>
            </a:p>
          </p:txBody>
        </p:sp>
        <p:sp>
          <p:nvSpPr>
            <p:cNvPr id="44" name="TextBox 43"/>
            <p:cNvSpPr txBox="1"/>
            <p:nvPr/>
          </p:nvSpPr>
          <p:spPr>
            <a:xfrm>
              <a:off x="9102164" y="2808587"/>
              <a:ext cx="415072" cy="779699"/>
            </a:xfrm>
            <a:prstGeom prst="rect">
              <a:avLst/>
            </a:prstGeom>
            <a:noFill/>
          </p:spPr>
          <p:txBody>
            <a:bodyPr wrap="none" rtlCol="0">
              <a:spAutoFit/>
            </a:bodyPr>
            <a:lstStyle/>
            <a:p>
              <a:r>
                <a:rPr lang="en-US" sz="3200" dirty="0"/>
                <a:t>]</a:t>
              </a:r>
            </a:p>
          </p:txBody>
        </p:sp>
        <p:sp>
          <p:nvSpPr>
            <p:cNvPr id="60" name="TextBox 59"/>
            <p:cNvSpPr txBox="1"/>
            <p:nvPr/>
          </p:nvSpPr>
          <p:spPr>
            <a:xfrm>
              <a:off x="6523314" y="2900004"/>
              <a:ext cx="964367" cy="615553"/>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0.75</a:t>
              </a:r>
            </a:p>
          </p:txBody>
        </p:sp>
      </p:grpSp>
      <p:grpSp>
        <p:nvGrpSpPr>
          <p:cNvPr id="61" name="Group 60"/>
          <p:cNvGrpSpPr/>
          <p:nvPr/>
        </p:nvGrpSpPr>
        <p:grpSpPr>
          <a:xfrm>
            <a:off x="4508493" y="5013610"/>
            <a:ext cx="2538280" cy="584775"/>
            <a:chOff x="6132863" y="5098339"/>
            <a:chExt cx="3384373" cy="779698"/>
          </a:xfrm>
        </p:grpSpPr>
        <p:sp>
          <p:nvSpPr>
            <p:cNvPr id="62" name="Rectangle 61"/>
            <p:cNvSpPr/>
            <p:nvPr/>
          </p:nvSpPr>
          <p:spPr>
            <a:xfrm>
              <a:off x="7379026" y="5186257"/>
              <a:ext cx="964367" cy="615552"/>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0.95</a:t>
              </a:r>
            </a:p>
          </p:txBody>
        </p:sp>
        <p:sp>
          <p:nvSpPr>
            <p:cNvPr id="63" name="Rectangle 62"/>
            <p:cNvSpPr/>
            <p:nvPr/>
          </p:nvSpPr>
          <p:spPr>
            <a:xfrm>
              <a:off x="8263667" y="5186257"/>
              <a:ext cx="964367" cy="615552"/>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0.83</a:t>
              </a:r>
            </a:p>
          </p:txBody>
        </p:sp>
        <p:sp>
          <p:nvSpPr>
            <p:cNvPr id="64" name="TextBox 63"/>
            <p:cNvSpPr txBox="1"/>
            <p:nvPr/>
          </p:nvSpPr>
          <p:spPr>
            <a:xfrm>
              <a:off x="6132863" y="5098339"/>
              <a:ext cx="415072" cy="779698"/>
            </a:xfrm>
            <a:prstGeom prst="rect">
              <a:avLst/>
            </a:prstGeom>
            <a:noFill/>
          </p:spPr>
          <p:txBody>
            <a:bodyPr wrap="none" rtlCol="0">
              <a:spAutoFit/>
            </a:bodyPr>
            <a:lstStyle/>
            <a:p>
              <a:r>
                <a:rPr lang="en-US" sz="3200" dirty="0"/>
                <a:t>[</a:t>
              </a:r>
            </a:p>
          </p:txBody>
        </p:sp>
        <p:sp>
          <p:nvSpPr>
            <p:cNvPr id="65" name="TextBox 64"/>
            <p:cNvSpPr txBox="1"/>
            <p:nvPr/>
          </p:nvSpPr>
          <p:spPr>
            <a:xfrm>
              <a:off x="9102164" y="5098339"/>
              <a:ext cx="415072" cy="779698"/>
            </a:xfrm>
            <a:prstGeom prst="rect">
              <a:avLst/>
            </a:prstGeom>
            <a:noFill/>
          </p:spPr>
          <p:txBody>
            <a:bodyPr wrap="none" rtlCol="0">
              <a:spAutoFit/>
            </a:bodyPr>
            <a:lstStyle/>
            <a:p>
              <a:r>
                <a:rPr lang="en-US" sz="3200" dirty="0"/>
                <a:t>]</a:t>
              </a:r>
            </a:p>
          </p:txBody>
        </p:sp>
        <p:sp>
          <p:nvSpPr>
            <p:cNvPr id="66" name="TextBox 65"/>
            <p:cNvSpPr txBox="1"/>
            <p:nvPr/>
          </p:nvSpPr>
          <p:spPr>
            <a:xfrm>
              <a:off x="6517010" y="5189756"/>
              <a:ext cx="964367" cy="615552"/>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1.00</a:t>
              </a:r>
            </a:p>
          </p:txBody>
        </p:sp>
      </p:grpSp>
      <p:cxnSp>
        <p:nvCxnSpPr>
          <p:cNvPr id="67" name="Straight Arrow Connector 66"/>
          <p:cNvCxnSpPr>
            <a:stCxn id="34" idx="3"/>
            <a:endCxn id="28" idx="1"/>
          </p:cNvCxnSpPr>
          <p:nvPr/>
        </p:nvCxnSpPr>
        <p:spPr>
          <a:xfrm flipV="1">
            <a:off x="2395907" y="3355002"/>
            <a:ext cx="357814"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3" idx="3"/>
            <a:endCxn id="72" idx="1"/>
          </p:cNvCxnSpPr>
          <p:nvPr/>
        </p:nvCxnSpPr>
        <p:spPr>
          <a:xfrm flipV="1">
            <a:off x="2346414" y="5310447"/>
            <a:ext cx="407307" cy="201624"/>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8" idx="3"/>
            <a:endCxn id="43" idx="1"/>
          </p:cNvCxnSpPr>
          <p:nvPr/>
        </p:nvCxnSpPr>
        <p:spPr>
          <a:xfrm flipV="1">
            <a:off x="4143300" y="3355001"/>
            <a:ext cx="343483"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72" idx="3"/>
            <a:endCxn id="64" idx="1"/>
          </p:cNvCxnSpPr>
          <p:nvPr/>
        </p:nvCxnSpPr>
        <p:spPr>
          <a:xfrm flipV="1">
            <a:off x="4143300" y="5305998"/>
            <a:ext cx="365193" cy="4449"/>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2753721" y="4862379"/>
            <a:ext cx="1389579" cy="916971"/>
            <a:chOff x="3765559" y="5136200"/>
            <a:chExt cx="1590991" cy="97126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65559" y="5136200"/>
              <a:ext cx="1590991" cy="949190"/>
            </a:xfrm>
            <a:prstGeom prst="rect">
              <a:avLst/>
            </a:prstGeom>
          </p:spPr>
        </p:pic>
        <p:sp>
          <p:nvSpPr>
            <p:cNvPr id="73" name="TextBox 72"/>
            <p:cNvSpPr txBox="1"/>
            <p:nvPr/>
          </p:nvSpPr>
          <p:spPr>
            <a:xfrm>
              <a:off x="3999013" y="5610796"/>
              <a:ext cx="1138557" cy="496664"/>
            </a:xfrm>
            <a:prstGeom prst="rect">
              <a:avLst/>
            </a:prstGeom>
            <a:noFill/>
          </p:spPr>
          <p:txBody>
            <a:bodyPr wrap="none" rtlCol="0">
              <a:spAutoFit/>
            </a:bodyPr>
            <a:lstStyle/>
            <a:p>
              <a:pPr algn="ctr"/>
              <a:r>
                <a:rPr lang="en-US" sz="2400" dirty="0">
                  <a:solidFill>
                    <a:schemeClr val="bg1"/>
                  </a:solidFill>
                </a:rPr>
                <a:t>Caption</a:t>
              </a:r>
            </a:p>
          </p:txBody>
        </p:sp>
      </p:grpSp>
      <p:sp>
        <p:nvSpPr>
          <p:cNvPr id="26" name="TextBox 2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29"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178</a:t>
            </a:fld>
            <a:endParaRPr lang="en-US" dirty="0"/>
          </a:p>
        </p:txBody>
      </p:sp>
    </p:spTree>
    <p:extLst>
      <p:ext uri="{BB962C8B-B14F-4D97-AF65-F5344CB8AC3E}">
        <p14:creationId xmlns:p14="http://schemas.microsoft.com/office/powerpoint/2010/main" val="59037008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429160" y="5658160"/>
            <a:ext cx="1588127"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High score</a:t>
            </a:r>
          </a:p>
        </p:txBody>
      </p:sp>
      <p:sp>
        <p:nvSpPr>
          <p:cNvPr id="87" name="TextBox 86"/>
          <p:cNvSpPr txBox="1"/>
          <p:nvPr/>
        </p:nvSpPr>
        <p:spPr>
          <a:xfrm>
            <a:off x="7211849" y="5658160"/>
            <a:ext cx="1520801"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Low score</a:t>
            </a:r>
          </a:p>
        </p:txBody>
      </p:sp>
      <p:cxnSp>
        <p:nvCxnSpPr>
          <p:cNvPr id="89" name="Straight Arrow Connector 88"/>
          <p:cNvCxnSpPr>
            <a:stCxn id="75" idx="3"/>
            <a:endCxn id="87" idx="1"/>
          </p:cNvCxnSpPr>
          <p:nvPr/>
        </p:nvCxnSpPr>
        <p:spPr>
          <a:xfrm>
            <a:off x="2017287" y="5888993"/>
            <a:ext cx="5194562" cy="0"/>
          </a:xfrm>
          <a:prstGeom prst="straightConnector1">
            <a:avLst/>
          </a:prstGeom>
          <a:ln w="101600">
            <a:gradFill flip="none" rotWithShape="1">
              <a:gsLst>
                <a:gs pos="0">
                  <a:srgbClr val="800000"/>
                </a:gs>
                <a:gs pos="51000">
                  <a:srgbClr val="C00000"/>
                </a:gs>
                <a:gs pos="100000">
                  <a:srgbClr val="FFFFFF"/>
                </a:gs>
              </a:gsLst>
              <a:lin ang="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Rounded Rectangular Callout 116"/>
          <p:cNvSpPr/>
          <p:nvPr/>
        </p:nvSpPr>
        <p:spPr>
          <a:xfrm>
            <a:off x="2165342" y="327661"/>
            <a:ext cx="6555056" cy="829418"/>
          </a:xfrm>
          <a:prstGeom prst="wedgeRoundRectCallout">
            <a:avLst>
              <a:gd name="adj1" fmla="val 24870"/>
              <a:gd name="adj2" fmla="val 30055"/>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cs typeface="Times New Roman" panose="02020603050405020304" pitchFamily="18" charset="0"/>
              </a:rPr>
              <a:t>What are the men wearing on their heads?</a:t>
            </a:r>
          </a:p>
          <a:p>
            <a:pPr algn="ctr"/>
            <a:r>
              <a:rPr lang="en-US" sz="2400" dirty="0">
                <a:cs typeface="Times New Roman" panose="02020603050405020304" pitchFamily="18" charset="0"/>
              </a:rPr>
              <a:t>Helmets?</a:t>
            </a:r>
          </a:p>
        </p:txBody>
      </p:sp>
      <p:pic>
        <p:nvPicPr>
          <p:cNvPr id="118" name="Picture 8" descr="loading image"/>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93204" y="1483127"/>
            <a:ext cx="1645920" cy="1252977"/>
          </a:xfrm>
          <a:prstGeom prst="rect">
            <a:avLst/>
          </a:prstGeom>
          <a:noFill/>
          <a:extLst>
            <a:ext uri="{909E8E84-426E-40dd-AFC4-6F175D3DCCD1}">
              <a14:hiddenFill xmlns:a14="http://schemas.microsoft.com/office/drawing/2010/main" xmlns="">
                <a:solidFill>
                  <a:srgbClr val="FFFFFF"/>
                </a:solidFill>
              </a14:hiddenFill>
            </a:ext>
          </a:extLst>
        </p:spPr>
      </p:pic>
      <p:pic>
        <p:nvPicPr>
          <p:cNvPr id="119" name="Picture 10" descr="loading image"/>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74478" y="1476099"/>
            <a:ext cx="1645920" cy="1252977"/>
          </a:xfrm>
          <a:prstGeom prst="rect">
            <a:avLst/>
          </a:prstGeom>
          <a:noFill/>
          <a:extLst>
            <a:ext uri="{909E8E84-426E-40dd-AFC4-6F175D3DCCD1}">
              <a14:hiddenFill xmlns:a14="http://schemas.microsoft.com/office/drawing/2010/main" xmlns="">
                <a:solidFill>
                  <a:srgbClr val="FFFFFF"/>
                </a:solidFill>
              </a14:hiddenFill>
            </a:ext>
          </a:extLst>
        </p:spPr>
      </p:pic>
      <p:pic>
        <p:nvPicPr>
          <p:cNvPr id="120" name="Picture 2" descr="loading image"/>
          <p:cNvPicPr>
            <a:picLocks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2264" y="1484390"/>
            <a:ext cx="1645920" cy="1252977"/>
          </a:xfrm>
          <a:prstGeom prst="rect">
            <a:avLst/>
          </a:prstGeom>
          <a:noFill/>
          <a:extLst>
            <a:ext uri="{909E8E84-426E-40dd-AFC4-6F175D3DCCD1}">
              <a14:hiddenFill xmlns:a14="http://schemas.microsoft.com/office/drawing/2010/main" xmlns="">
                <a:solidFill>
                  <a:srgbClr val="FFFFFF"/>
                </a:solidFill>
              </a14:hiddenFill>
            </a:ext>
          </a:extLst>
        </p:spPr>
      </p:pic>
      <p:pic>
        <p:nvPicPr>
          <p:cNvPr id="121" name="Picture 2" descr="loading image"/>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375600" y="1478793"/>
            <a:ext cx="1645920" cy="1252977"/>
          </a:xfrm>
          <a:prstGeom prst="rect">
            <a:avLst/>
          </a:prstGeom>
          <a:noFill/>
          <a:extLst>
            <a:ext uri="{909E8E84-426E-40dd-AFC4-6F175D3DCCD1}">
              <a14:hiddenFill xmlns:a14="http://schemas.microsoft.com/office/drawing/2010/main" xmlns="">
                <a:solidFill>
                  <a:srgbClr val="FFFFFF"/>
                </a:solidFill>
              </a14:hiddenFill>
            </a:ext>
          </a:extLst>
        </p:spPr>
      </p:pic>
      <p:pic>
        <p:nvPicPr>
          <p:cNvPr id="122" name="Picture 4" descr="loading image"/>
          <p:cNvPicPr>
            <a:picLocks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022154" y="1484390"/>
            <a:ext cx="1645920" cy="1252977"/>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ounded Rectangular Callout 31"/>
          <p:cNvSpPr/>
          <p:nvPr/>
        </p:nvSpPr>
        <p:spPr>
          <a:xfrm>
            <a:off x="2165342" y="3062151"/>
            <a:ext cx="6555056" cy="821713"/>
          </a:xfrm>
          <a:prstGeom prst="wedgeRoundRectCallout">
            <a:avLst>
              <a:gd name="adj1" fmla="val 24870"/>
              <a:gd name="adj2" fmla="val 30055"/>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cs typeface="Times New Roman" panose="02020603050405020304" pitchFamily="18" charset="0"/>
              </a:rPr>
              <a:t>Is it clean?</a:t>
            </a:r>
          </a:p>
          <a:p>
            <a:pPr algn="ctr"/>
            <a:r>
              <a:rPr lang="en-US" sz="2400" dirty="0">
                <a:cs typeface="Times New Roman" panose="02020603050405020304" pitchFamily="18" charset="0"/>
              </a:rPr>
              <a:t>Yes?</a:t>
            </a:r>
          </a:p>
        </p:txBody>
      </p:sp>
      <p:pic>
        <p:nvPicPr>
          <p:cNvPr id="33" name="Picture 24" descr="loading image"/>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673257" y="4179806"/>
            <a:ext cx="1645920" cy="1269632"/>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2" descr="loading image"/>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063120" y="4181252"/>
            <a:ext cx="1645920" cy="1269632"/>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12" descr="loading image"/>
          <p:cNvPicPr>
            <a:picLocks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20313" y="4181252"/>
            <a:ext cx="1645920" cy="1269632"/>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35" descr="loading image"/>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360121" y="4179806"/>
            <a:ext cx="1645920" cy="1269632"/>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14" descr="loading image"/>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994335" y="4179275"/>
            <a:ext cx="1645920" cy="126963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0" name="Group 19"/>
          <p:cNvGrpSpPr/>
          <p:nvPr/>
        </p:nvGrpSpPr>
        <p:grpSpPr>
          <a:xfrm>
            <a:off x="439323" y="281102"/>
            <a:ext cx="1389579" cy="916971"/>
            <a:chOff x="3765559" y="2788932"/>
            <a:chExt cx="1590991" cy="949190"/>
          </a:xfrm>
        </p:grpSpPr>
        <p:pic>
          <p:nvPicPr>
            <p:cNvPr id="21" name="Picture 2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765559" y="2788932"/>
              <a:ext cx="1590991" cy="949190"/>
            </a:xfrm>
            <a:prstGeom prst="rect">
              <a:avLst/>
            </a:prstGeom>
          </p:spPr>
        </p:pic>
        <p:sp>
          <p:nvSpPr>
            <p:cNvPr id="22" name="TextBox 21"/>
            <p:cNvSpPr txBox="1"/>
            <p:nvPr/>
          </p:nvSpPr>
          <p:spPr>
            <a:xfrm>
              <a:off x="4100504" y="3263528"/>
              <a:ext cx="935574" cy="443325"/>
            </a:xfrm>
            <a:prstGeom prst="rect">
              <a:avLst/>
            </a:prstGeom>
            <a:noFill/>
          </p:spPr>
          <p:txBody>
            <a:bodyPr wrap="none" rtlCol="0">
              <a:spAutoFit/>
            </a:bodyPr>
            <a:lstStyle/>
            <a:p>
              <a:pPr algn="ctr"/>
              <a:r>
                <a:rPr lang="en-US" sz="2400" dirty="0">
                  <a:solidFill>
                    <a:schemeClr val="bg1"/>
                  </a:solidFill>
                </a:rPr>
                <a:t>Image</a:t>
              </a:r>
            </a:p>
          </p:txBody>
        </p:sp>
      </p:grpSp>
      <p:sp>
        <p:nvSpPr>
          <p:cNvPr id="23" name="TextBox 22"/>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24"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179</a:t>
            </a:fld>
            <a:endParaRPr lang="en-US" dirty="0"/>
          </a:p>
        </p:txBody>
      </p:sp>
    </p:spTree>
    <p:extLst>
      <p:ext uri="{BB962C8B-B14F-4D97-AF65-F5344CB8AC3E}">
        <p14:creationId xmlns:p14="http://schemas.microsoft.com/office/powerpoint/2010/main" val="64066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400"/>
                                  </p:stCondLst>
                                  <p:childTnLst>
                                    <p:set>
                                      <p:cBhvr>
                                        <p:cTn id="17" dur="1" fill="hold">
                                          <p:stCondLst>
                                            <p:cond delay="0"/>
                                          </p:stCondLst>
                                        </p:cTn>
                                        <p:tgtEl>
                                          <p:spTgt spid="122"/>
                                        </p:tgtEl>
                                        <p:attrNameLst>
                                          <p:attrName>style.visibility</p:attrName>
                                        </p:attrNameLst>
                                      </p:cBhvr>
                                      <p:to>
                                        <p:strVal val="visible"/>
                                      </p:to>
                                    </p:set>
                                  </p:childTnLst>
                                </p:cTn>
                              </p:par>
                            </p:childTnLst>
                          </p:cTn>
                        </p:par>
                        <p:par>
                          <p:cTn id="18" fill="hold">
                            <p:stCondLst>
                              <p:cond delay="400"/>
                            </p:stCondLst>
                            <p:childTnLst>
                              <p:par>
                                <p:cTn id="19" presetID="1" presetClass="entr" presetSubtype="0" fill="hold" nodeType="afterEffect">
                                  <p:stCondLst>
                                    <p:cond delay="400"/>
                                  </p:stCondLst>
                                  <p:childTnLst>
                                    <p:set>
                                      <p:cBhvr>
                                        <p:cTn id="20" dur="1" fill="hold">
                                          <p:stCondLst>
                                            <p:cond delay="0"/>
                                          </p:stCondLst>
                                        </p:cTn>
                                        <p:tgtEl>
                                          <p:spTgt spid="118"/>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nodeType="afterEffect">
                                  <p:stCondLst>
                                    <p:cond delay="400"/>
                                  </p:stCondLst>
                                  <p:childTnLst>
                                    <p:set>
                                      <p:cBhvr>
                                        <p:cTn id="23" dur="1" fill="hold">
                                          <p:stCondLst>
                                            <p:cond delay="0"/>
                                          </p:stCondLst>
                                        </p:cTn>
                                        <p:tgtEl>
                                          <p:spTgt spid="121"/>
                                        </p:tgtEl>
                                        <p:attrNameLst>
                                          <p:attrName>style.visibility</p:attrName>
                                        </p:attrNameLst>
                                      </p:cBhvr>
                                      <p:to>
                                        <p:strVal val="visible"/>
                                      </p:to>
                                    </p:set>
                                  </p:childTnLst>
                                </p:cTn>
                              </p:par>
                            </p:childTnLst>
                          </p:cTn>
                        </p:par>
                        <p:par>
                          <p:cTn id="24" fill="hold">
                            <p:stCondLst>
                              <p:cond delay="1200"/>
                            </p:stCondLst>
                            <p:childTnLst>
                              <p:par>
                                <p:cTn id="25" presetID="1" presetClass="entr" presetSubtype="0" fill="hold" nodeType="afterEffect">
                                  <p:stCondLst>
                                    <p:cond delay="40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500"/>
                                  </p:stCondLst>
                                  <p:childTnLst>
                                    <p:set>
                                      <p:cBhvr>
                                        <p:cTn id="33" dur="1" fill="hold">
                                          <p:stCondLst>
                                            <p:cond delay="0"/>
                                          </p:stCondLst>
                                        </p:cTn>
                                        <p:tgtEl>
                                          <p:spTgt spid="35"/>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400"/>
                                  </p:stCondLst>
                                  <p:childTnLst>
                                    <p:set>
                                      <p:cBhvr>
                                        <p:cTn id="36" dur="1" fill="hold">
                                          <p:stCondLst>
                                            <p:cond delay="0"/>
                                          </p:stCondLst>
                                        </p:cTn>
                                        <p:tgtEl>
                                          <p:spTgt spid="37"/>
                                        </p:tgtEl>
                                        <p:attrNameLst>
                                          <p:attrName>style.visibility</p:attrName>
                                        </p:attrNameLst>
                                      </p:cBhvr>
                                      <p:to>
                                        <p:strVal val="visible"/>
                                      </p:to>
                                    </p:set>
                                  </p:childTnLst>
                                </p:cTn>
                              </p:par>
                            </p:childTnLst>
                          </p:cTn>
                        </p:par>
                        <p:par>
                          <p:cTn id="37" fill="hold">
                            <p:stCondLst>
                              <p:cond delay="900"/>
                            </p:stCondLst>
                            <p:childTnLst>
                              <p:par>
                                <p:cTn id="38" presetID="1" presetClass="entr" presetSubtype="0" fill="hold" nodeType="afterEffect">
                                  <p:stCondLst>
                                    <p:cond delay="400"/>
                                  </p:stCondLst>
                                  <p:childTnLst>
                                    <p:set>
                                      <p:cBhvr>
                                        <p:cTn id="39" dur="1" fill="hold">
                                          <p:stCondLst>
                                            <p:cond delay="0"/>
                                          </p:stCondLst>
                                        </p:cTn>
                                        <p:tgtEl>
                                          <p:spTgt spid="33"/>
                                        </p:tgtEl>
                                        <p:attrNameLst>
                                          <p:attrName>style.visibility</p:attrName>
                                        </p:attrNameLst>
                                      </p:cBhvr>
                                      <p:to>
                                        <p:strVal val="visible"/>
                                      </p:to>
                                    </p:set>
                                  </p:childTnLst>
                                </p:cTn>
                              </p:par>
                            </p:childTnLst>
                          </p:cTn>
                        </p:par>
                        <p:par>
                          <p:cTn id="40" fill="hold">
                            <p:stCondLst>
                              <p:cond delay="1300"/>
                            </p:stCondLst>
                            <p:childTnLst>
                              <p:par>
                                <p:cTn id="41" presetID="1" presetClass="entr" presetSubtype="0" fill="hold" nodeType="afterEffect">
                                  <p:stCondLst>
                                    <p:cond delay="400"/>
                                  </p:stCondLst>
                                  <p:childTnLst>
                                    <p:set>
                                      <p:cBhvr>
                                        <p:cTn id="42" dur="1" fill="hold">
                                          <p:stCondLst>
                                            <p:cond delay="0"/>
                                          </p:stCondLst>
                                        </p:cTn>
                                        <p:tgtEl>
                                          <p:spTgt spid="36"/>
                                        </p:tgtEl>
                                        <p:attrNameLst>
                                          <p:attrName>style.visibility</p:attrName>
                                        </p:attrNameLst>
                                      </p:cBhvr>
                                      <p:to>
                                        <p:strVal val="visible"/>
                                      </p:to>
                                    </p:set>
                                  </p:childTnLst>
                                </p:cTn>
                              </p:par>
                            </p:childTnLst>
                          </p:cTn>
                        </p:par>
                        <p:par>
                          <p:cTn id="43" fill="hold">
                            <p:stCondLst>
                              <p:cond delay="1700"/>
                            </p:stCondLst>
                            <p:childTnLst>
                              <p:par>
                                <p:cTn id="44" presetID="1" presetClass="entr" presetSubtype="0" fill="hold" nodeType="afterEffect">
                                  <p:stCondLst>
                                    <p:cond delay="400"/>
                                  </p:stCondLst>
                                  <p:childTnLst>
                                    <p:set>
                                      <p:cBhvr>
                                        <p:cTn id="4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87"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Measuring and demonstrating AI capabilities</a:t>
            </a:r>
          </a:p>
          <a:p>
            <a:pPr lvl="1"/>
            <a:r>
              <a:rPr lang="en-US" dirty="0" smtClean="0"/>
              <a:t>Image understanding</a:t>
            </a:r>
          </a:p>
          <a:p>
            <a:pPr lvl="1"/>
            <a:r>
              <a:rPr lang="en-US" dirty="0" smtClean="0"/>
              <a:t>Language understanding</a:t>
            </a:r>
          </a:p>
          <a:p>
            <a:endParaRPr lang="en-US" dirty="0"/>
          </a:p>
        </p:txBody>
      </p:sp>
      <p:sp>
        <p:nvSpPr>
          <p:cNvPr id="6" name="Title 1"/>
          <p:cNvSpPr txBox="1">
            <a:spLocks/>
          </p:cNvSpPr>
          <p:nvPr/>
        </p:nvSpPr>
        <p:spPr>
          <a:xfrm>
            <a:off x="0" y="15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Why Words and Pictures? 2</a:t>
            </a:r>
            <a:endParaRPr lang="en-US" dirty="0"/>
          </a:p>
        </p:txBody>
      </p:sp>
      <p:sp>
        <p:nvSpPr>
          <p:cNvPr id="2" name="Slide Number Placeholder 1"/>
          <p:cNvSpPr>
            <a:spLocks noGrp="1"/>
          </p:cNvSpPr>
          <p:nvPr>
            <p:ph type="sldNum" sz="quarter" idx="12"/>
          </p:nvPr>
        </p:nvSpPr>
        <p:spPr/>
        <p:txBody>
          <a:bodyPr/>
          <a:lstStyle/>
          <a:p>
            <a:fld id="{C8756881-B0E8-F143-BBCC-9E260CA8BD35}" type="slidenum">
              <a:rPr lang="en-US" smtClean="0"/>
              <a:t>18</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58145" y="3486837"/>
            <a:ext cx="3573052" cy="3176046"/>
          </a:xfrm>
          <a:prstGeom prst="rect">
            <a:avLst/>
          </a:prstGeom>
        </p:spPr>
      </p:pic>
    </p:spTree>
    <p:extLst>
      <p:ext uri="{BB962C8B-B14F-4D97-AF65-F5344CB8AC3E}">
        <p14:creationId xmlns:p14="http://schemas.microsoft.com/office/powerpoint/2010/main" val="3228212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50753" y="1523477"/>
            <a:ext cx="2448194" cy="992579"/>
          </a:xfrm>
          <a:prstGeom prst="rect">
            <a:avLst/>
          </a:prstGeom>
        </p:spPr>
        <p:txBody>
          <a:bodyPr wrap="square">
            <a:spAutoFit/>
          </a:bodyPr>
          <a:lstStyle/>
          <a:p>
            <a:pPr algn="ctr"/>
            <a:r>
              <a:rPr lang="en-US" sz="1950" dirty="0">
                <a:solidFill>
                  <a:srgbClr val="000000"/>
                </a:solidFill>
                <a:latin typeface="Times New Roman" panose="02020603050405020304" pitchFamily="18" charset="0"/>
                <a:cs typeface="Times New Roman" panose="02020603050405020304" pitchFamily="18" charset="0"/>
              </a:rPr>
              <a:t>“</a:t>
            </a:r>
            <a:r>
              <a:rPr lang="en-US" sz="1950" dirty="0">
                <a:latin typeface="Times New Roman" panose="02020603050405020304" pitchFamily="18" charset="0"/>
                <a:cs typeface="Times New Roman" panose="02020603050405020304" pitchFamily="18" charset="0"/>
              </a:rPr>
              <a:t>A couple of pieces of pizza with vegetable slices on them.</a:t>
            </a:r>
            <a:r>
              <a:rPr lang="en-US" sz="1950" dirty="0">
                <a:solidFill>
                  <a:srgbClr val="000000"/>
                </a:solidFill>
                <a:latin typeface="Times New Roman" panose="02020603050405020304" pitchFamily="18" charset="0"/>
                <a:cs typeface="Times New Roman" panose="02020603050405020304" pitchFamily="18" charset="0"/>
              </a:rPr>
              <a:t>”</a:t>
            </a:r>
            <a:endParaRPr lang="en-US" sz="1950" dirty="0">
              <a:latin typeface="Times New Roman" panose="02020603050405020304" pitchFamily="18" charset="0"/>
              <a:cs typeface="Times New Roman" panose="02020603050405020304" pitchFamily="18" charset="0"/>
            </a:endParaRPr>
          </a:p>
        </p:txBody>
      </p:sp>
      <p:sp>
        <p:nvSpPr>
          <p:cNvPr id="27" name="Rectangle 26"/>
          <p:cNvSpPr/>
          <p:nvPr/>
        </p:nvSpPr>
        <p:spPr>
          <a:xfrm>
            <a:off x="6236199" y="1523476"/>
            <a:ext cx="2325723" cy="692497"/>
          </a:xfrm>
          <a:prstGeom prst="rect">
            <a:avLst/>
          </a:prstGeom>
        </p:spPr>
        <p:txBody>
          <a:bodyPr wrap="square">
            <a:spAutoFit/>
          </a:bodyPr>
          <a:lstStyle/>
          <a:p>
            <a:pPr algn="ctr"/>
            <a:r>
              <a:rPr lang="en-US" sz="1950" dirty="0">
                <a:solidFill>
                  <a:srgbClr val="000000"/>
                </a:solidFill>
                <a:latin typeface="Times New Roman" panose="02020603050405020304" pitchFamily="18" charset="0"/>
                <a:cs typeface="Times New Roman" panose="02020603050405020304" pitchFamily="18" charset="0"/>
              </a:rPr>
              <a:t>“</a:t>
            </a:r>
            <a:r>
              <a:rPr lang="en-US" sz="1950" dirty="0">
                <a:latin typeface="Times New Roman" panose="02020603050405020304" pitchFamily="18" charset="0"/>
                <a:cs typeface="Times New Roman" panose="02020603050405020304" pitchFamily="18" charset="0"/>
              </a:rPr>
              <a:t>Two boats on shore near an ocean.</a:t>
            </a:r>
            <a:r>
              <a:rPr lang="en-US" sz="1950" dirty="0">
                <a:solidFill>
                  <a:srgbClr val="000000"/>
                </a:solidFill>
                <a:latin typeface="Times New Roman" panose="02020603050405020304" pitchFamily="18" charset="0"/>
                <a:cs typeface="Times New Roman" panose="02020603050405020304" pitchFamily="18" charset="0"/>
              </a:rPr>
              <a:t>”</a:t>
            </a:r>
            <a:endParaRPr lang="en-US" sz="1950" dirty="0">
              <a:latin typeface="Times New Roman" panose="02020603050405020304" pitchFamily="18" charset="0"/>
              <a:cs typeface="Times New Roman" panose="02020603050405020304" pitchFamily="18" charset="0"/>
            </a:endParaRPr>
          </a:p>
        </p:txBody>
      </p:sp>
      <p:sp>
        <p:nvSpPr>
          <p:cNvPr id="28" name="Rectangle 27"/>
          <p:cNvSpPr/>
          <p:nvPr/>
        </p:nvSpPr>
        <p:spPr>
          <a:xfrm>
            <a:off x="3436167" y="1523476"/>
            <a:ext cx="2262812" cy="992579"/>
          </a:xfrm>
          <a:prstGeom prst="rect">
            <a:avLst/>
          </a:prstGeom>
        </p:spPr>
        <p:txBody>
          <a:bodyPr wrap="square">
            <a:spAutoFit/>
          </a:bodyPr>
          <a:lstStyle/>
          <a:p>
            <a:pPr algn="ctr"/>
            <a:r>
              <a:rPr lang="en-US" sz="1950" dirty="0">
                <a:solidFill>
                  <a:srgbClr val="000000"/>
                </a:solidFill>
                <a:latin typeface="Times New Roman" panose="02020603050405020304" pitchFamily="18" charset="0"/>
                <a:cs typeface="Times New Roman" panose="02020603050405020304" pitchFamily="18" charset="0"/>
              </a:rPr>
              <a:t>“</a:t>
            </a:r>
            <a:r>
              <a:rPr lang="en-US" sz="1950" dirty="0">
                <a:latin typeface="Times New Roman" panose="02020603050405020304" pitchFamily="18" charset="0"/>
                <a:cs typeface="Times New Roman" panose="02020603050405020304" pitchFamily="18" charset="0"/>
              </a:rPr>
              <a:t>A lot of people having some wine and talking.</a:t>
            </a:r>
            <a:r>
              <a:rPr lang="en-US" sz="1950" dirty="0">
                <a:solidFill>
                  <a:srgbClr val="000000"/>
                </a:solidFill>
                <a:latin typeface="Times New Roman" panose="02020603050405020304" pitchFamily="18" charset="0"/>
                <a:cs typeface="Times New Roman" panose="02020603050405020304" pitchFamily="18" charset="0"/>
              </a:rPr>
              <a:t>”</a:t>
            </a:r>
            <a:endParaRPr lang="en-US" sz="1950" dirty="0">
              <a:latin typeface="Times New Roman" panose="02020603050405020304" pitchFamily="18" charset="0"/>
              <a:cs typeface="Times New Roman" panose="02020603050405020304" pitchFamily="18" charset="0"/>
            </a:endParaRPr>
          </a:p>
        </p:txBody>
      </p:sp>
      <p:sp>
        <p:nvSpPr>
          <p:cNvPr id="19" name="Rounded Rectangular Callout 18"/>
          <p:cNvSpPr/>
          <p:nvPr/>
        </p:nvSpPr>
        <p:spPr>
          <a:xfrm>
            <a:off x="2165342" y="326466"/>
            <a:ext cx="6555056" cy="830613"/>
          </a:xfrm>
          <a:prstGeom prst="wedgeRoundRectCallout">
            <a:avLst>
              <a:gd name="adj1" fmla="val 24870"/>
              <a:gd name="adj2" fmla="val 30055"/>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cs typeface="Times New Roman" panose="02020603050405020304" pitchFamily="18" charset="0"/>
              </a:rPr>
              <a:t>What kind of food is in the picture?</a:t>
            </a:r>
          </a:p>
          <a:p>
            <a:pPr algn="ctr"/>
            <a:r>
              <a:rPr lang="en-US" sz="2400" dirty="0">
                <a:cs typeface="Times New Roman" panose="02020603050405020304" pitchFamily="18" charset="0"/>
              </a:rPr>
              <a:t>Pizza?</a:t>
            </a:r>
          </a:p>
        </p:txBody>
      </p:sp>
      <p:sp>
        <p:nvSpPr>
          <p:cNvPr id="29" name="Rectangle 28"/>
          <p:cNvSpPr/>
          <p:nvPr/>
        </p:nvSpPr>
        <p:spPr>
          <a:xfrm>
            <a:off x="351388" y="4221211"/>
            <a:ext cx="2802680" cy="992579"/>
          </a:xfrm>
          <a:prstGeom prst="rect">
            <a:avLst/>
          </a:prstGeom>
        </p:spPr>
        <p:txBody>
          <a:bodyPr wrap="square">
            <a:spAutoFit/>
          </a:bodyPr>
          <a:lstStyle/>
          <a:p>
            <a:pPr algn="ctr"/>
            <a:r>
              <a:rPr lang="en-US" sz="1950" dirty="0">
                <a:solidFill>
                  <a:srgbClr val="000000"/>
                </a:solidFill>
                <a:latin typeface="Times New Roman" panose="02020603050405020304" pitchFamily="18" charset="0"/>
                <a:cs typeface="Times New Roman" panose="02020603050405020304" pitchFamily="18" charset="0"/>
              </a:rPr>
              <a:t>“</a:t>
            </a:r>
            <a:r>
              <a:rPr lang="en-US" sz="1950" dirty="0">
                <a:latin typeface="Times New Roman" panose="02020603050405020304" pitchFamily="18" charset="0"/>
                <a:cs typeface="Times New Roman" panose="02020603050405020304" pitchFamily="18" charset="0"/>
              </a:rPr>
              <a:t>Two benches are separated by a pole front of a brick wall .</a:t>
            </a:r>
            <a:r>
              <a:rPr lang="en-US" sz="1950" dirty="0">
                <a:solidFill>
                  <a:srgbClr val="000000"/>
                </a:solidFill>
                <a:latin typeface="Times New Roman" panose="02020603050405020304" pitchFamily="18" charset="0"/>
                <a:cs typeface="Times New Roman" panose="02020603050405020304" pitchFamily="18" charset="0"/>
              </a:rPr>
              <a:t>”</a:t>
            </a:r>
            <a:endParaRPr lang="en-US" sz="1950" dirty="0">
              <a:latin typeface="Times New Roman" panose="02020603050405020304" pitchFamily="18" charset="0"/>
              <a:cs typeface="Times New Roman" panose="02020603050405020304" pitchFamily="18" charset="0"/>
            </a:endParaRPr>
          </a:p>
        </p:txBody>
      </p:sp>
      <p:sp>
        <p:nvSpPr>
          <p:cNvPr id="30" name="Rectangle 29"/>
          <p:cNvSpPr/>
          <p:nvPr/>
        </p:nvSpPr>
        <p:spPr>
          <a:xfrm>
            <a:off x="3232593" y="4221102"/>
            <a:ext cx="2726115" cy="992579"/>
          </a:xfrm>
          <a:prstGeom prst="rect">
            <a:avLst/>
          </a:prstGeom>
        </p:spPr>
        <p:txBody>
          <a:bodyPr wrap="square">
            <a:spAutoFit/>
          </a:bodyPr>
          <a:lstStyle/>
          <a:p>
            <a:pPr algn="ctr"/>
            <a:r>
              <a:rPr lang="en-US" sz="1950" dirty="0">
                <a:solidFill>
                  <a:srgbClr val="000000"/>
                </a:solidFill>
                <a:latin typeface="Times New Roman" panose="02020603050405020304" pitchFamily="18" charset="0"/>
                <a:cs typeface="Times New Roman" panose="02020603050405020304" pitchFamily="18" charset="0"/>
              </a:rPr>
              <a:t>“</a:t>
            </a:r>
            <a:r>
              <a:rPr lang="en-US" sz="1950" dirty="0">
                <a:latin typeface="Times New Roman" panose="02020603050405020304" pitchFamily="18" charset="0"/>
                <a:cs typeface="Times New Roman" panose="02020603050405020304" pitchFamily="18" charset="0"/>
              </a:rPr>
              <a:t>A catcher catches a baseball after a young kid swings and misses.</a:t>
            </a:r>
            <a:r>
              <a:rPr lang="en-US" sz="1950" dirty="0">
                <a:solidFill>
                  <a:srgbClr val="000000"/>
                </a:solidFill>
                <a:latin typeface="Times New Roman" panose="02020603050405020304" pitchFamily="18" charset="0"/>
                <a:cs typeface="Times New Roman" panose="02020603050405020304" pitchFamily="18" charset="0"/>
              </a:rPr>
              <a:t>”</a:t>
            </a:r>
            <a:endParaRPr lang="en-US" sz="1950" dirty="0">
              <a:latin typeface="Times New Roman" panose="02020603050405020304" pitchFamily="18" charset="0"/>
              <a:cs typeface="Times New Roman" panose="02020603050405020304" pitchFamily="18" charset="0"/>
            </a:endParaRPr>
          </a:p>
        </p:txBody>
      </p:sp>
      <p:sp>
        <p:nvSpPr>
          <p:cNvPr id="31" name="Rectangle 30"/>
          <p:cNvSpPr/>
          <p:nvPr/>
        </p:nvSpPr>
        <p:spPr>
          <a:xfrm>
            <a:off x="6233793" y="4221102"/>
            <a:ext cx="2350989" cy="992579"/>
          </a:xfrm>
          <a:prstGeom prst="rect">
            <a:avLst/>
          </a:prstGeom>
        </p:spPr>
        <p:txBody>
          <a:bodyPr wrap="square">
            <a:spAutoFit/>
          </a:bodyPr>
          <a:lstStyle/>
          <a:p>
            <a:pPr algn="ctr"/>
            <a:r>
              <a:rPr lang="en-US" sz="1950" dirty="0">
                <a:solidFill>
                  <a:srgbClr val="000000"/>
                </a:solidFill>
                <a:latin typeface="Times New Roman" panose="02020603050405020304" pitchFamily="18" charset="0"/>
                <a:cs typeface="Times New Roman" panose="02020603050405020304" pitchFamily="18" charset="0"/>
              </a:rPr>
              <a:t>“</a:t>
            </a:r>
            <a:r>
              <a:rPr lang="en-US" sz="1950" dirty="0">
                <a:latin typeface="Times New Roman" panose="02020603050405020304" pitchFamily="18" charset="0"/>
                <a:cs typeface="Times New Roman" panose="02020603050405020304" pitchFamily="18" charset="0"/>
              </a:rPr>
              <a:t>A giraffe stands out in the dried out field </a:t>
            </a:r>
            <a:r>
              <a:rPr lang="en-US" sz="1950" dirty="0" smtClean="0">
                <a:latin typeface="Times New Roman" panose="02020603050405020304" pitchFamily="18" charset="0"/>
                <a:cs typeface="Times New Roman" panose="02020603050405020304" pitchFamily="18" charset="0"/>
              </a:rPr>
              <a:t>alone.</a:t>
            </a:r>
            <a:r>
              <a:rPr lang="en-US" sz="1950" dirty="0" smtClean="0">
                <a:solidFill>
                  <a:srgbClr val="000000"/>
                </a:solidFill>
                <a:latin typeface="Times New Roman" panose="02020603050405020304" pitchFamily="18" charset="0"/>
                <a:cs typeface="Times New Roman" panose="02020603050405020304" pitchFamily="18" charset="0"/>
              </a:rPr>
              <a:t>”</a:t>
            </a:r>
            <a:endParaRPr lang="en-US" sz="1950"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429160" y="5658160"/>
            <a:ext cx="1588127"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High score</a:t>
            </a:r>
          </a:p>
        </p:txBody>
      </p:sp>
      <p:sp>
        <p:nvSpPr>
          <p:cNvPr id="39" name="TextBox 38"/>
          <p:cNvSpPr txBox="1"/>
          <p:nvPr/>
        </p:nvSpPr>
        <p:spPr>
          <a:xfrm>
            <a:off x="7211849" y="5658160"/>
            <a:ext cx="1520801"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Low score</a:t>
            </a:r>
          </a:p>
        </p:txBody>
      </p:sp>
      <p:cxnSp>
        <p:nvCxnSpPr>
          <p:cNvPr id="40" name="Straight Arrow Connector 39"/>
          <p:cNvCxnSpPr>
            <a:stCxn id="38" idx="3"/>
            <a:endCxn id="39" idx="1"/>
          </p:cNvCxnSpPr>
          <p:nvPr/>
        </p:nvCxnSpPr>
        <p:spPr>
          <a:xfrm>
            <a:off x="2017287" y="5888993"/>
            <a:ext cx="5194562" cy="0"/>
          </a:xfrm>
          <a:prstGeom prst="straightConnector1">
            <a:avLst/>
          </a:prstGeom>
          <a:ln w="101600">
            <a:gradFill flip="none" rotWithShape="1">
              <a:gsLst>
                <a:gs pos="0">
                  <a:srgbClr val="800000"/>
                </a:gs>
                <a:gs pos="51000">
                  <a:srgbClr val="C00000"/>
                </a:gs>
                <a:gs pos="100000">
                  <a:srgbClr val="FFFFFF"/>
                </a:gs>
              </a:gsLst>
              <a:lin ang="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ounded Rectangular Callout 41"/>
          <p:cNvSpPr/>
          <p:nvPr/>
        </p:nvSpPr>
        <p:spPr>
          <a:xfrm>
            <a:off x="2167075" y="3062150"/>
            <a:ext cx="6565575" cy="821714"/>
          </a:xfrm>
          <a:prstGeom prst="wedgeRoundRectCallout">
            <a:avLst>
              <a:gd name="adj1" fmla="val 24870"/>
              <a:gd name="adj2" fmla="val 30055"/>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cs typeface="Times New Roman" panose="02020603050405020304" pitchFamily="18" charset="0"/>
              </a:rPr>
              <a:t>Is this building in a city?</a:t>
            </a:r>
          </a:p>
          <a:p>
            <a:pPr algn="ctr"/>
            <a:r>
              <a:rPr lang="en-US" sz="2400" dirty="0">
                <a:cs typeface="Times New Roman" panose="02020603050405020304" pitchFamily="18" charset="0"/>
              </a:rPr>
              <a:t>Yes?</a:t>
            </a:r>
          </a:p>
        </p:txBody>
      </p:sp>
      <p:sp>
        <p:nvSpPr>
          <p:cNvPr id="25" name="TextBox 24"/>
          <p:cNvSpPr txBox="1"/>
          <p:nvPr/>
        </p:nvSpPr>
        <p:spPr>
          <a:xfrm>
            <a:off x="529455" y="753526"/>
            <a:ext cx="1211889" cy="549495"/>
          </a:xfrm>
          <a:prstGeom prst="rect">
            <a:avLst/>
          </a:prstGeom>
          <a:noFill/>
        </p:spPr>
        <p:txBody>
          <a:bodyPr wrap="none" rtlCol="0">
            <a:spAutoFit/>
          </a:bodyPr>
          <a:lstStyle/>
          <a:p>
            <a:pPr algn="ctr"/>
            <a:r>
              <a:rPr lang="en-US" sz="2100" dirty="0">
                <a:solidFill>
                  <a:schemeClr val="bg1"/>
                </a:solidFill>
              </a:rPr>
              <a:t>Caption</a:t>
            </a:r>
          </a:p>
        </p:txBody>
      </p:sp>
      <p:grpSp>
        <p:nvGrpSpPr>
          <p:cNvPr id="35" name="Group 34"/>
          <p:cNvGrpSpPr/>
          <p:nvPr/>
        </p:nvGrpSpPr>
        <p:grpSpPr>
          <a:xfrm>
            <a:off x="450753" y="295040"/>
            <a:ext cx="1389579" cy="916971"/>
            <a:chOff x="3765559" y="5136200"/>
            <a:chExt cx="1590991" cy="971260"/>
          </a:xfrm>
        </p:grpSpPr>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5559" y="5136200"/>
              <a:ext cx="1590991" cy="949190"/>
            </a:xfrm>
            <a:prstGeom prst="rect">
              <a:avLst/>
            </a:prstGeom>
          </p:spPr>
        </p:pic>
        <p:sp>
          <p:nvSpPr>
            <p:cNvPr id="37" name="TextBox 36"/>
            <p:cNvSpPr txBox="1"/>
            <p:nvPr/>
          </p:nvSpPr>
          <p:spPr>
            <a:xfrm>
              <a:off x="3999013" y="5610796"/>
              <a:ext cx="1138557" cy="496664"/>
            </a:xfrm>
            <a:prstGeom prst="rect">
              <a:avLst/>
            </a:prstGeom>
            <a:noFill/>
          </p:spPr>
          <p:txBody>
            <a:bodyPr wrap="none" rtlCol="0">
              <a:spAutoFit/>
            </a:bodyPr>
            <a:lstStyle/>
            <a:p>
              <a:pPr algn="ctr"/>
              <a:r>
                <a:rPr lang="en-US" sz="2400" dirty="0">
                  <a:solidFill>
                    <a:schemeClr val="bg1"/>
                  </a:solidFill>
                </a:rPr>
                <a:t>Caption</a:t>
              </a:r>
            </a:p>
          </p:txBody>
        </p:sp>
      </p:grpSp>
      <p:sp>
        <p:nvSpPr>
          <p:cNvPr id="17" name="TextBox 16"/>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18"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180</a:t>
            </a:fld>
            <a:endParaRPr lang="en-US" dirty="0"/>
          </a:p>
        </p:txBody>
      </p:sp>
    </p:spTree>
    <p:extLst>
      <p:ext uri="{BB962C8B-B14F-4D97-AF65-F5344CB8AC3E}">
        <p14:creationId xmlns:p14="http://schemas.microsoft.com/office/powerpoint/2010/main" val="1777167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40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500"/>
                                  </p:stCondLst>
                                  <p:childTnLst>
                                    <p:set>
                                      <p:cBhvr>
                                        <p:cTn id="19" dur="1" fill="hold">
                                          <p:stCondLst>
                                            <p:cond delay="0"/>
                                          </p:stCondLst>
                                        </p:cTn>
                                        <p:tgtEl>
                                          <p:spTgt spid="29"/>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40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900"/>
                            </p:stCondLst>
                            <p:childTnLst>
                              <p:par>
                                <p:cTn id="24" presetID="1" presetClass="entr" presetSubtype="0" fill="hold" grpId="0" nodeType="afterEffect">
                                  <p:stCondLst>
                                    <p:cond delay="400"/>
                                  </p:stCondLst>
                                  <p:childTnLst>
                                    <p:set>
                                      <p:cBhvr>
                                        <p:cTn id="25"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4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753721" y="2896516"/>
            <a:ext cx="1389579" cy="916971"/>
            <a:chOff x="3765559" y="2788932"/>
            <a:chExt cx="1590991" cy="949190"/>
          </a:xfrm>
        </p:grpSpPr>
        <p:pic>
          <p:nvPicPr>
            <p:cNvPr id="28" name="Picture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5559" y="2788932"/>
              <a:ext cx="1590991" cy="949190"/>
            </a:xfrm>
            <a:prstGeom prst="rect">
              <a:avLst/>
            </a:prstGeom>
          </p:spPr>
        </p:pic>
        <p:sp>
          <p:nvSpPr>
            <p:cNvPr id="32" name="TextBox 31"/>
            <p:cNvSpPr txBox="1"/>
            <p:nvPr/>
          </p:nvSpPr>
          <p:spPr>
            <a:xfrm>
              <a:off x="4100504" y="3263528"/>
              <a:ext cx="935574" cy="443325"/>
            </a:xfrm>
            <a:prstGeom prst="rect">
              <a:avLst/>
            </a:prstGeom>
            <a:noFill/>
          </p:spPr>
          <p:txBody>
            <a:bodyPr wrap="none" rtlCol="0">
              <a:spAutoFit/>
            </a:bodyPr>
            <a:lstStyle/>
            <a:p>
              <a:pPr algn="ctr"/>
              <a:r>
                <a:rPr lang="en-US" sz="2400" dirty="0">
                  <a:solidFill>
                    <a:schemeClr val="bg1"/>
                  </a:solidFill>
                </a:rPr>
                <a:t>Image</a:t>
              </a:r>
            </a:p>
          </p:txBody>
        </p:sp>
      </p:grpSp>
      <p:sp>
        <p:nvSpPr>
          <p:cNvPr id="33" name="Rectangle 32"/>
          <p:cNvSpPr/>
          <p:nvPr/>
        </p:nvSpPr>
        <p:spPr>
          <a:xfrm>
            <a:off x="238060" y="4727241"/>
            <a:ext cx="2108354" cy="1569660"/>
          </a:xfrm>
          <a:prstGeom prst="rect">
            <a:avLst/>
          </a:prstGeom>
        </p:spPr>
        <p:txBody>
          <a:bodyPr wrap="square">
            <a:spAutoFit/>
          </a:bodyPr>
          <a:lstStyle/>
          <a:p>
            <a:pPr algn="ctr"/>
            <a:r>
              <a:rPr lang="en-US" sz="2400" b="1" dirty="0">
                <a:solidFill>
                  <a:srgbClr val="000000"/>
                </a:solidFill>
                <a:latin typeface="Bradley Hand ITC" panose="03070402050302030203" pitchFamily="66" charset="0"/>
              </a:rPr>
              <a:t>“</a:t>
            </a:r>
            <a:r>
              <a:rPr lang="en-US" sz="2400" b="1" dirty="0">
                <a:latin typeface="Bradley Hand ITC" panose="03070402050302030203" pitchFamily="66" charset="0"/>
              </a:rPr>
              <a:t>A batter up at the plate in a baseball game</a:t>
            </a:r>
            <a:r>
              <a:rPr lang="en-US" sz="2400" b="1" dirty="0">
                <a:solidFill>
                  <a:srgbClr val="000000"/>
                </a:solidFill>
                <a:latin typeface="Bradley Hand ITC" panose="03070402050302030203" pitchFamily="66" charset="0"/>
              </a:rPr>
              <a:t>”</a:t>
            </a:r>
            <a:endParaRPr lang="en-US" sz="2400" b="1" dirty="0">
              <a:latin typeface="Bradley Hand ITC" panose="03070402050302030203" pitchFamily="66" charset="0"/>
            </a:endParaRPr>
          </a:p>
        </p:txBody>
      </p:sp>
      <p:pic>
        <p:nvPicPr>
          <p:cNvPr id="34" name="Picture 2" descr="loading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8568" y="2484273"/>
            <a:ext cx="2207339" cy="174145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5" name="Group 34"/>
          <p:cNvGrpSpPr/>
          <p:nvPr/>
        </p:nvGrpSpPr>
        <p:grpSpPr>
          <a:xfrm>
            <a:off x="4486783" y="3062613"/>
            <a:ext cx="2538280" cy="584775"/>
            <a:chOff x="6132863" y="2808587"/>
            <a:chExt cx="3384373" cy="779699"/>
          </a:xfrm>
        </p:grpSpPr>
        <p:sp>
          <p:nvSpPr>
            <p:cNvPr id="39" name="Rectangle 38"/>
            <p:cNvSpPr/>
            <p:nvPr/>
          </p:nvSpPr>
          <p:spPr>
            <a:xfrm>
              <a:off x="7379026" y="2900004"/>
              <a:ext cx="964367" cy="615553"/>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0.99</a:t>
              </a:r>
            </a:p>
          </p:txBody>
        </p:sp>
        <p:sp>
          <p:nvSpPr>
            <p:cNvPr id="40" name="Rectangle 39"/>
            <p:cNvSpPr/>
            <p:nvPr/>
          </p:nvSpPr>
          <p:spPr>
            <a:xfrm>
              <a:off x="8265220" y="2900004"/>
              <a:ext cx="964367" cy="615553"/>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0.80</a:t>
              </a:r>
            </a:p>
          </p:txBody>
        </p:sp>
        <p:sp>
          <p:nvSpPr>
            <p:cNvPr id="43" name="TextBox 42"/>
            <p:cNvSpPr txBox="1"/>
            <p:nvPr/>
          </p:nvSpPr>
          <p:spPr>
            <a:xfrm>
              <a:off x="6132863" y="2808587"/>
              <a:ext cx="415072" cy="779699"/>
            </a:xfrm>
            <a:prstGeom prst="rect">
              <a:avLst/>
            </a:prstGeom>
            <a:noFill/>
          </p:spPr>
          <p:txBody>
            <a:bodyPr wrap="none" rtlCol="0">
              <a:spAutoFit/>
            </a:bodyPr>
            <a:lstStyle/>
            <a:p>
              <a:r>
                <a:rPr lang="en-US" sz="3200" dirty="0"/>
                <a:t>[</a:t>
              </a:r>
            </a:p>
          </p:txBody>
        </p:sp>
        <p:sp>
          <p:nvSpPr>
            <p:cNvPr id="44" name="TextBox 43"/>
            <p:cNvSpPr txBox="1"/>
            <p:nvPr/>
          </p:nvSpPr>
          <p:spPr>
            <a:xfrm>
              <a:off x="9102164" y="2808587"/>
              <a:ext cx="415072" cy="779699"/>
            </a:xfrm>
            <a:prstGeom prst="rect">
              <a:avLst/>
            </a:prstGeom>
            <a:noFill/>
          </p:spPr>
          <p:txBody>
            <a:bodyPr wrap="none" rtlCol="0">
              <a:spAutoFit/>
            </a:bodyPr>
            <a:lstStyle/>
            <a:p>
              <a:r>
                <a:rPr lang="en-US" sz="3200" dirty="0"/>
                <a:t>]</a:t>
              </a:r>
            </a:p>
          </p:txBody>
        </p:sp>
        <p:sp>
          <p:nvSpPr>
            <p:cNvPr id="60" name="TextBox 59"/>
            <p:cNvSpPr txBox="1"/>
            <p:nvPr/>
          </p:nvSpPr>
          <p:spPr>
            <a:xfrm>
              <a:off x="6523314" y="2900004"/>
              <a:ext cx="964367" cy="615553"/>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0.75</a:t>
              </a:r>
            </a:p>
          </p:txBody>
        </p:sp>
      </p:grpSp>
      <p:grpSp>
        <p:nvGrpSpPr>
          <p:cNvPr id="61" name="Group 60"/>
          <p:cNvGrpSpPr/>
          <p:nvPr/>
        </p:nvGrpSpPr>
        <p:grpSpPr>
          <a:xfrm>
            <a:off x="4508493" y="5013610"/>
            <a:ext cx="2538280" cy="584775"/>
            <a:chOff x="6132863" y="5098339"/>
            <a:chExt cx="3384373" cy="779698"/>
          </a:xfrm>
        </p:grpSpPr>
        <p:sp>
          <p:nvSpPr>
            <p:cNvPr id="62" name="Rectangle 61"/>
            <p:cNvSpPr/>
            <p:nvPr/>
          </p:nvSpPr>
          <p:spPr>
            <a:xfrm>
              <a:off x="7379026" y="5186257"/>
              <a:ext cx="964367" cy="615552"/>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0.95</a:t>
              </a:r>
            </a:p>
          </p:txBody>
        </p:sp>
        <p:sp>
          <p:nvSpPr>
            <p:cNvPr id="63" name="Rectangle 62"/>
            <p:cNvSpPr/>
            <p:nvPr/>
          </p:nvSpPr>
          <p:spPr>
            <a:xfrm>
              <a:off x="8263667" y="5186257"/>
              <a:ext cx="964367" cy="615552"/>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0.83</a:t>
              </a:r>
            </a:p>
          </p:txBody>
        </p:sp>
        <p:sp>
          <p:nvSpPr>
            <p:cNvPr id="64" name="TextBox 63"/>
            <p:cNvSpPr txBox="1"/>
            <p:nvPr/>
          </p:nvSpPr>
          <p:spPr>
            <a:xfrm>
              <a:off x="6132863" y="5098339"/>
              <a:ext cx="415072" cy="779698"/>
            </a:xfrm>
            <a:prstGeom prst="rect">
              <a:avLst/>
            </a:prstGeom>
            <a:noFill/>
          </p:spPr>
          <p:txBody>
            <a:bodyPr wrap="none" rtlCol="0">
              <a:spAutoFit/>
            </a:bodyPr>
            <a:lstStyle/>
            <a:p>
              <a:r>
                <a:rPr lang="en-US" sz="3200" dirty="0"/>
                <a:t>[</a:t>
              </a:r>
            </a:p>
          </p:txBody>
        </p:sp>
        <p:sp>
          <p:nvSpPr>
            <p:cNvPr id="65" name="TextBox 64"/>
            <p:cNvSpPr txBox="1"/>
            <p:nvPr/>
          </p:nvSpPr>
          <p:spPr>
            <a:xfrm>
              <a:off x="9102164" y="5098339"/>
              <a:ext cx="415072" cy="779698"/>
            </a:xfrm>
            <a:prstGeom prst="rect">
              <a:avLst/>
            </a:prstGeom>
            <a:noFill/>
          </p:spPr>
          <p:txBody>
            <a:bodyPr wrap="none" rtlCol="0">
              <a:spAutoFit/>
            </a:bodyPr>
            <a:lstStyle/>
            <a:p>
              <a:r>
                <a:rPr lang="en-US" sz="3200" dirty="0"/>
                <a:t>]</a:t>
              </a:r>
            </a:p>
          </p:txBody>
        </p:sp>
        <p:sp>
          <p:nvSpPr>
            <p:cNvPr id="66" name="TextBox 65"/>
            <p:cNvSpPr txBox="1"/>
            <p:nvPr/>
          </p:nvSpPr>
          <p:spPr>
            <a:xfrm>
              <a:off x="6517010" y="5189756"/>
              <a:ext cx="964367" cy="615552"/>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1.00</a:t>
              </a:r>
            </a:p>
          </p:txBody>
        </p:sp>
      </p:grpSp>
      <p:cxnSp>
        <p:nvCxnSpPr>
          <p:cNvPr id="67" name="Straight Arrow Connector 66"/>
          <p:cNvCxnSpPr>
            <a:stCxn id="34" idx="3"/>
            <a:endCxn id="28" idx="1"/>
          </p:cNvCxnSpPr>
          <p:nvPr/>
        </p:nvCxnSpPr>
        <p:spPr>
          <a:xfrm flipV="1">
            <a:off x="2395907" y="3355002"/>
            <a:ext cx="357814"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3" idx="3"/>
            <a:endCxn id="72" idx="1"/>
          </p:cNvCxnSpPr>
          <p:nvPr/>
        </p:nvCxnSpPr>
        <p:spPr>
          <a:xfrm flipV="1">
            <a:off x="2346414" y="5310447"/>
            <a:ext cx="407307" cy="201624"/>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8" idx="3"/>
            <a:endCxn id="43" idx="1"/>
          </p:cNvCxnSpPr>
          <p:nvPr/>
        </p:nvCxnSpPr>
        <p:spPr>
          <a:xfrm flipV="1">
            <a:off x="4143300" y="3355001"/>
            <a:ext cx="343483"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72" idx="3"/>
            <a:endCxn id="64" idx="1"/>
          </p:cNvCxnSpPr>
          <p:nvPr/>
        </p:nvCxnSpPr>
        <p:spPr>
          <a:xfrm flipV="1">
            <a:off x="4143300" y="5305998"/>
            <a:ext cx="365193" cy="4449"/>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2753721" y="4862379"/>
            <a:ext cx="1389579" cy="916971"/>
            <a:chOff x="3765559" y="5136200"/>
            <a:chExt cx="1590991" cy="97126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65559" y="5136200"/>
              <a:ext cx="1590991" cy="949190"/>
            </a:xfrm>
            <a:prstGeom prst="rect">
              <a:avLst/>
            </a:prstGeom>
          </p:spPr>
        </p:pic>
        <p:sp>
          <p:nvSpPr>
            <p:cNvPr id="73" name="TextBox 72"/>
            <p:cNvSpPr txBox="1"/>
            <p:nvPr/>
          </p:nvSpPr>
          <p:spPr>
            <a:xfrm>
              <a:off x="3999013" y="5610796"/>
              <a:ext cx="1138557" cy="496664"/>
            </a:xfrm>
            <a:prstGeom prst="rect">
              <a:avLst/>
            </a:prstGeom>
            <a:noFill/>
          </p:spPr>
          <p:txBody>
            <a:bodyPr wrap="none" rtlCol="0">
              <a:spAutoFit/>
            </a:bodyPr>
            <a:lstStyle/>
            <a:p>
              <a:pPr algn="ctr"/>
              <a:r>
                <a:rPr lang="en-US" sz="2400" dirty="0">
                  <a:solidFill>
                    <a:schemeClr val="bg1"/>
                  </a:solidFill>
                </a:rPr>
                <a:t>Caption</a:t>
              </a:r>
            </a:p>
          </p:txBody>
        </p:sp>
      </p:grpSp>
      <p:sp>
        <p:nvSpPr>
          <p:cNvPr id="26" name="TextBox 2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29"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181</a:t>
            </a:fld>
            <a:endParaRPr lang="en-US" dirty="0"/>
          </a:p>
        </p:txBody>
      </p:sp>
    </p:spTree>
    <p:extLst>
      <p:ext uri="{BB962C8B-B14F-4D97-AF65-F5344CB8AC3E}">
        <p14:creationId xmlns:p14="http://schemas.microsoft.com/office/powerpoint/2010/main" val="142379180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753721" y="2329798"/>
            <a:ext cx="1389579" cy="916971"/>
            <a:chOff x="3765559" y="2788932"/>
            <a:chExt cx="1590991" cy="949190"/>
          </a:xfrm>
        </p:grpSpPr>
        <p:pic>
          <p:nvPicPr>
            <p:cNvPr id="28" name="Picture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65559" y="2788932"/>
              <a:ext cx="1590991" cy="949190"/>
            </a:xfrm>
            <a:prstGeom prst="rect">
              <a:avLst/>
            </a:prstGeom>
          </p:spPr>
        </p:pic>
        <p:sp>
          <p:nvSpPr>
            <p:cNvPr id="32" name="TextBox 31"/>
            <p:cNvSpPr txBox="1"/>
            <p:nvPr/>
          </p:nvSpPr>
          <p:spPr>
            <a:xfrm>
              <a:off x="4100504" y="3263528"/>
              <a:ext cx="935574" cy="443325"/>
            </a:xfrm>
            <a:prstGeom prst="rect">
              <a:avLst/>
            </a:prstGeom>
            <a:noFill/>
          </p:spPr>
          <p:txBody>
            <a:bodyPr wrap="none" rtlCol="0">
              <a:spAutoFit/>
            </a:bodyPr>
            <a:lstStyle/>
            <a:p>
              <a:pPr algn="ctr"/>
              <a:r>
                <a:rPr lang="en-US" sz="2400" dirty="0">
                  <a:solidFill>
                    <a:schemeClr val="bg1"/>
                  </a:solidFill>
                </a:rPr>
                <a:t>Image</a:t>
              </a:r>
            </a:p>
          </p:txBody>
        </p:sp>
      </p:grpSp>
      <p:sp>
        <p:nvSpPr>
          <p:cNvPr id="33" name="Rectangle 32"/>
          <p:cNvSpPr/>
          <p:nvPr/>
        </p:nvSpPr>
        <p:spPr>
          <a:xfrm>
            <a:off x="238060" y="4727241"/>
            <a:ext cx="2108354" cy="1569660"/>
          </a:xfrm>
          <a:prstGeom prst="rect">
            <a:avLst/>
          </a:prstGeom>
        </p:spPr>
        <p:txBody>
          <a:bodyPr wrap="square">
            <a:spAutoFit/>
          </a:bodyPr>
          <a:lstStyle/>
          <a:p>
            <a:pPr algn="ctr"/>
            <a:r>
              <a:rPr lang="en-US" sz="2400" b="1" dirty="0">
                <a:solidFill>
                  <a:srgbClr val="000000"/>
                </a:solidFill>
                <a:latin typeface="Bradley Hand ITC" panose="03070402050302030203" pitchFamily="66" charset="0"/>
              </a:rPr>
              <a:t>“</a:t>
            </a:r>
            <a:r>
              <a:rPr lang="en-US" sz="2400" b="1" dirty="0">
                <a:latin typeface="Bradley Hand ITC" panose="03070402050302030203" pitchFamily="66" charset="0"/>
              </a:rPr>
              <a:t>A batter up at the plate in a baseball game</a:t>
            </a:r>
            <a:r>
              <a:rPr lang="en-US" sz="2400" b="1" dirty="0">
                <a:solidFill>
                  <a:srgbClr val="000000"/>
                </a:solidFill>
                <a:latin typeface="Bradley Hand ITC" panose="03070402050302030203" pitchFamily="66" charset="0"/>
              </a:rPr>
              <a:t>”</a:t>
            </a:r>
            <a:endParaRPr lang="en-US" sz="2400" b="1" dirty="0">
              <a:latin typeface="Bradley Hand ITC" panose="03070402050302030203" pitchFamily="66" charset="0"/>
            </a:endParaRPr>
          </a:p>
        </p:txBody>
      </p:sp>
      <p:pic>
        <p:nvPicPr>
          <p:cNvPr id="34" name="Picture 2" descr="loading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8568" y="2484273"/>
            <a:ext cx="2207339" cy="1741459"/>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5" name="Group 34"/>
          <p:cNvGrpSpPr/>
          <p:nvPr/>
        </p:nvGrpSpPr>
        <p:grpSpPr>
          <a:xfrm>
            <a:off x="4486783" y="2495895"/>
            <a:ext cx="2538280" cy="584775"/>
            <a:chOff x="6132863" y="2808587"/>
            <a:chExt cx="3384373" cy="779699"/>
          </a:xfrm>
        </p:grpSpPr>
        <p:sp>
          <p:nvSpPr>
            <p:cNvPr id="39" name="Rectangle 38"/>
            <p:cNvSpPr/>
            <p:nvPr/>
          </p:nvSpPr>
          <p:spPr>
            <a:xfrm>
              <a:off x="7379026" y="2900004"/>
              <a:ext cx="964367" cy="615553"/>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0.99</a:t>
              </a:r>
            </a:p>
          </p:txBody>
        </p:sp>
        <p:sp>
          <p:nvSpPr>
            <p:cNvPr id="40" name="Rectangle 39"/>
            <p:cNvSpPr/>
            <p:nvPr/>
          </p:nvSpPr>
          <p:spPr>
            <a:xfrm>
              <a:off x="8265220" y="2900004"/>
              <a:ext cx="964367" cy="615553"/>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0.80</a:t>
              </a:r>
            </a:p>
          </p:txBody>
        </p:sp>
        <p:sp>
          <p:nvSpPr>
            <p:cNvPr id="43" name="TextBox 42"/>
            <p:cNvSpPr txBox="1"/>
            <p:nvPr/>
          </p:nvSpPr>
          <p:spPr>
            <a:xfrm>
              <a:off x="6132863" y="2808587"/>
              <a:ext cx="415072" cy="779699"/>
            </a:xfrm>
            <a:prstGeom prst="rect">
              <a:avLst/>
            </a:prstGeom>
            <a:noFill/>
          </p:spPr>
          <p:txBody>
            <a:bodyPr wrap="none" rtlCol="0">
              <a:spAutoFit/>
            </a:bodyPr>
            <a:lstStyle/>
            <a:p>
              <a:r>
                <a:rPr lang="en-US" sz="3200" dirty="0"/>
                <a:t>[</a:t>
              </a:r>
            </a:p>
          </p:txBody>
        </p:sp>
        <p:sp>
          <p:nvSpPr>
            <p:cNvPr id="44" name="TextBox 43"/>
            <p:cNvSpPr txBox="1"/>
            <p:nvPr/>
          </p:nvSpPr>
          <p:spPr>
            <a:xfrm>
              <a:off x="9102164" y="2808587"/>
              <a:ext cx="415072" cy="779699"/>
            </a:xfrm>
            <a:prstGeom prst="rect">
              <a:avLst/>
            </a:prstGeom>
            <a:noFill/>
          </p:spPr>
          <p:txBody>
            <a:bodyPr wrap="none" rtlCol="0">
              <a:spAutoFit/>
            </a:bodyPr>
            <a:lstStyle/>
            <a:p>
              <a:r>
                <a:rPr lang="en-US" sz="3200" dirty="0"/>
                <a:t>]</a:t>
              </a:r>
            </a:p>
          </p:txBody>
        </p:sp>
        <p:sp>
          <p:nvSpPr>
            <p:cNvPr id="60" name="TextBox 59"/>
            <p:cNvSpPr txBox="1"/>
            <p:nvPr/>
          </p:nvSpPr>
          <p:spPr>
            <a:xfrm>
              <a:off x="6523314" y="2900004"/>
              <a:ext cx="964367" cy="615553"/>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0.75</a:t>
              </a:r>
            </a:p>
          </p:txBody>
        </p:sp>
      </p:grpSp>
      <p:grpSp>
        <p:nvGrpSpPr>
          <p:cNvPr id="61" name="Group 60"/>
          <p:cNvGrpSpPr/>
          <p:nvPr/>
        </p:nvGrpSpPr>
        <p:grpSpPr>
          <a:xfrm>
            <a:off x="4508493" y="4544980"/>
            <a:ext cx="2538280" cy="584775"/>
            <a:chOff x="6132863" y="5098339"/>
            <a:chExt cx="3384373" cy="779698"/>
          </a:xfrm>
        </p:grpSpPr>
        <p:sp>
          <p:nvSpPr>
            <p:cNvPr id="62" name="Rectangle 61"/>
            <p:cNvSpPr/>
            <p:nvPr/>
          </p:nvSpPr>
          <p:spPr>
            <a:xfrm>
              <a:off x="7379026" y="5186257"/>
              <a:ext cx="964367" cy="615552"/>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0.95</a:t>
              </a:r>
            </a:p>
          </p:txBody>
        </p:sp>
        <p:sp>
          <p:nvSpPr>
            <p:cNvPr id="63" name="Rectangle 62"/>
            <p:cNvSpPr/>
            <p:nvPr/>
          </p:nvSpPr>
          <p:spPr>
            <a:xfrm>
              <a:off x="8263667" y="5186257"/>
              <a:ext cx="964367" cy="615552"/>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0.83</a:t>
              </a:r>
            </a:p>
          </p:txBody>
        </p:sp>
        <p:sp>
          <p:nvSpPr>
            <p:cNvPr id="64" name="TextBox 63"/>
            <p:cNvSpPr txBox="1"/>
            <p:nvPr/>
          </p:nvSpPr>
          <p:spPr>
            <a:xfrm>
              <a:off x="6132863" y="5098339"/>
              <a:ext cx="415072" cy="779698"/>
            </a:xfrm>
            <a:prstGeom prst="rect">
              <a:avLst/>
            </a:prstGeom>
            <a:noFill/>
          </p:spPr>
          <p:txBody>
            <a:bodyPr wrap="none" rtlCol="0">
              <a:spAutoFit/>
            </a:bodyPr>
            <a:lstStyle/>
            <a:p>
              <a:r>
                <a:rPr lang="en-US" sz="3200" dirty="0"/>
                <a:t>[</a:t>
              </a:r>
            </a:p>
          </p:txBody>
        </p:sp>
        <p:sp>
          <p:nvSpPr>
            <p:cNvPr id="65" name="TextBox 64"/>
            <p:cNvSpPr txBox="1"/>
            <p:nvPr/>
          </p:nvSpPr>
          <p:spPr>
            <a:xfrm>
              <a:off x="9102164" y="5098339"/>
              <a:ext cx="415072" cy="779698"/>
            </a:xfrm>
            <a:prstGeom prst="rect">
              <a:avLst/>
            </a:prstGeom>
            <a:noFill/>
          </p:spPr>
          <p:txBody>
            <a:bodyPr wrap="none" rtlCol="0">
              <a:spAutoFit/>
            </a:bodyPr>
            <a:lstStyle/>
            <a:p>
              <a:r>
                <a:rPr lang="en-US" sz="3200" dirty="0"/>
                <a:t>]</a:t>
              </a:r>
            </a:p>
          </p:txBody>
        </p:sp>
        <p:sp>
          <p:nvSpPr>
            <p:cNvPr id="66" name="TextBox 65"/>
            <p:cNvSpPr txBox="1"/>
            <p:nvPr/>
          </p:nvSpPr>
          <p:spPr>
            <a:xfrm>
              <a:off x="6517010" y="5189756"/>
              <a:ext cx="964367" cy="615552"/>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1.00</a:t>
              </a:r>
            </a:p>
          </p:txBody>
        </p:sp>
      </p:grpSp>
      <p:cxnSp>
        <p:nvCxnSpPr>
          <p:cNvPr id="67" name="Straight Arrow Connector 66"/>
          <p:cNvCxnSpPr>
            <a:stCxn id="34" idx="3"/>
            <a:endCxn id="28" idx="1"/>
          </p:cNvCxnSpPr>
          <p:nvPr/>
        </p:nvCxnSpPr>
        <p:spPr>
          <a:xfrm flipV="1">
            <a:off x="2395907" y="2788284"/>
            <a:ext cx="357814" cy="566719"/>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3" idx="3"/>
            <a:endCxn id="72" idx="1"/>
          </p:cNvCxnSpPr>
          <p:nvPr/>
        </p:nvCxnSpPr>
        <p:spPr>
          <a:xfrm flipV="1">
            <a:off x="2346414" y="4841817"/>
            <a:ext cx="407307" cy="670254"/>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8" idx="3"/>
            <a:endCxn id="43" idx="1"/>
          </p:cNvCxnSpPr>
          <p:nvPr/>
        </p:nvCxnSpPr>
        <p:spPr>
          <a:xfrm flipV="1">
            <a:off x="4143300" y="2788283"/>
            <a:ext cx="343483" cy="1"/>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72" idx="3"/>
            <a:endCxn id="64" idx="1"/>
          </p:cNvCxnSpPr>
          <p:nvPr/>
        </p:nvCxnSpPr>
        <p:spPr>
          <a:xfrm flipV="1">
            <a:off x="4143300" y="4837368"/>
            <a:ext cx="365193" cy="4449"/>
          </a:xfrm>
          <a:prstGeom prst="straightConnector1">
            <a:avLst/>
          </a:prstGeom>
          <a:ln w="63500">
            <a:solidFill>
              <a:srgbClr val="80000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2753721" y="4393749"/>
            <a:ext cx="1389579" cy="916971"/>
            <a:chOff x="3765559" y="5136200"/>
            <a:chExt cx="1590991" cy="97126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65559" y="5136200"/>
              <a:ext cx="1590991" cy="949190"/>
            </a:xfrm>
            <a:prstGeom prst="rect">
              <a:avLst/>
            </a:prstGeom>
          </p:spPr>
        </p:pic>
        <p:sp>
          <p:nvSpPr>
            <p:cNvPr id="73" name="TextBox 72"/>
            <p:cNvSpPr txBox="1"/>
            <p:nvPr/>
          </p:nvSpPr>
          <p:spPr>
            <a:xfrm>
              <a:off x="3999013" y="5610796"/>
              <a:ext cx="1138557" cy="496664"/>
            </a:xfrm>
            <a:prstGeom prst="rect">
              <a:avLst/>
            </a:prstGeom>
            <a:noFill/>
          </p:spPr>
          <p:txBody>
            <a:bodyPr wrap="none" rtlCol="0">
              <a:spAutoFit/>
            </a:bodyPr>
            <a:lstStyle/>
            <a:p>
              <a:pPr algn="ctr"/>
              <a:r>
                <a:rPr lang="en-US" sz="2400" dirty="0">
                  <a:solidFill>
                    <a:schemeClr val="bg1"/>
                  </a:solidFill>
                </a:rPr>
                <a:t>Caption</a:t>
              </a:r>
            </a:p>
          </p:txBody>
        </p:sp>
      </p:grpSp>
      <p:sp>
        <p:nvSpPr>
          <p:cNvPr id="26" name="Oval 25"/>
          <p:cNvSpPr/>
          <p:nvPr/>
        </p:nvSpPr>
        <p:spPr>
          <a:xfrm>
            <a:off x="8097315" y="4032414"/>
            <a:ext cx="670673" cy="642743"/>
          </a:xfrm>
          <a:prstGeom prst="ellipse">
            <a:avLst/>
          </a:prstGeom>
          <a:ln w="635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dirty="0"/>
          </a:p>
        </p:txBody>
      </p:sp>
      <p:sp>
        <p:nvSpPr>
          <p:cNvPr id="29" name="Rounded Rectangle 28"/>
          <p:cNvSpPr/>
          <p:nvPr/>
        </p:nvSpPr>
        <p:spPr>
          <a:xfrm>
            <a:off x="7048957" y="3059069"/>
            <a:ext cx="1046427" cy="580757"/>
          </a:xfrm>
          <a:prstGeom prst="roundRect">
            <a:avLst/>
          </a:prstGeom>
          <a:ln w="635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MLP</a:t>
            </a:r>
          </a:p>
        </p:txBody>
      </p:sp>
      <p:cxnSp>
        <p:nvCxnSpPr>
          <p:cNvPr id="30" name="Elbow Connector 29"/>
          <p:cNvCxnSpPr>
            <a:endCxn id="29" idx="0"/>
          </p:cNvCxnSpPr>
          <p:nvPr/>
        </p:nvCxnSpPr>
        <p:spPr>
          <a:xfrm>
            <a:off x="7077003" y="2799714"/>
            <a:ext cx="495168" cy="259355"/>
          </a:xfrm>
          <a:prstGeom prst="bentConnector2">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29" idx="2"/>
          </p:cNvCxnSpPr>
          <p:nvPr/>
        </p:nvCxnSpPr>
        <p:spPr>
          <a:xfrm flipV="1">
            <a:off x="7098030" y="3639826"/>
            <a:ext cx="474141" cy="257804"/>
          </a:xfrm>
          <a:prstGeom prst="bentConnector2">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8102646" y="4043844"/>
            <a:ext cx="637149" cy="609609"/>
            <a:chOff x="14325600" y="7526215"/>
            <a:chExt cx="2133600" cy="2039816"/>
          </a:xfrm>
        </p:grpSpPr>
        <p:sp>
          <p:nvSpPr>
            <p:cNvPr id="37" name="Oval 36"/>
            <p:cNvSpPr/>
            <p:nvPr/>
          </p:nvSpPr>
          <p:spPr>
            <a:xfrm>
              <a:off x="14325600" y="7526215"/>
              <a:ext cx="2133600" cy="2039816"/>
            </a:xfrm>
            <a:prstGeom prst="ellipse">
              <a:avLst/>
            </a:prstGeom>
            <a:ln w="10160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dirty="0"/>
            </a:p>
          </p:txBody>
        </p:sp>
        <p:cxnSp>
          <p:nvCxnSpPr>
            <p:cNvPr id="38" name="Straight Connector 37"/>
            <p:cNvCxnSpPr/>
            <p:nvPr/>
          </p:nvCxnSpPr>
          <p:spPr>
            <a:xfrm>
              <a:off x="14853138" y="8424675"/>
              <a:ext cx="562708" cy="562708"/>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5322062" y="8190907"/>
              <a:ext cx="621322" cy="816168"/>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2" name="Elbow Connector 41"/>
          <p:cNvCxnSpPr>
            <a:stCxn id="46" idx="3"/>
            <a:endCxn id="37" idx="4"/>
          </p:cNvCxnSpPr>
          <p:nvPr/>
        </p:nvCxnSpPr>
        <p:spPr>
          <a:xfrm flipV="1">
            <a:off x="8093959" y="4653453"/>
            <a:ext cx="327262" cy="782831"/>
          </a:xfrm>
          <a:prstGeom prst="bentConnector2">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9" idx="3"/>
            <a:endCxn id="37" idx="0"/>
          </p:cNvCxnSpPr>
          <p:nvPr/>
        </p:nvCxnSpPr>
        <p:spPr>
          <a:xfrm>
            <a:off x="8095384" y="3349448"/>
            <a:ext cx="325837" cy="694396"/>
          </a:xfrm>
          <a:prstGeom prst="bentConnector2">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7047532" y="5145905"/>
            <a:ext cx="1046427" cy="580757"/>
          </a:xfrm>
          <a:prstGeom prst="roundRect">
            <a:avLst/>
          </a:prstGeom>
          <a:ln w="6350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MLP</a:t>
            </a:r>
          </a:p>
        </p:txBody>
      </p:sp>
      <p:cxnSp>
        <p:nvCxnSpPr>
          <p:cNvPr id="47" name="Elbow Connector 46"/>
          <p:cNvCxnSpPr>
            <a:endCxn id="46" idx="0"/>
          </p:cNvCxnSpPr>
          <p:nvPr/>
        </p:nvCxnSpPr>
        <p:spPr>
          <a:xfrm>
            <a:off x="7077003" y="4879079"/>
            <a:ext cx="493743" cy="266826"/>
          </a:xfrm>
          <a:prstGeom prst="bentConnector2">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endCxn id="46" idx="2"/>
          </p:cNvCxnSpPr>
          <p:nvPr/>
        </p:nvCxnSpPr>
        <p:spPr>
          <a:xfrm flipV="1">
            <a:off x="7098030" y="5726662"/>
            <a:ext cx="472716" cy="296948"/>
          </a:xfrm>
          <a:prstGeom prst="bentConnector2">
            <a:avLst/>
          </a:prstGeom>
          <a:ln w="635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2753721" y="3383530"/>
            <a:ext cx="1389579" cy="857000"/>
          </a:xfrm>
          <a:prstGeom prst="roundRect">
            <a:avLst/>
          </a:prstGeom>
          <a:ln w="63500"/>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dirty="0"/>
              <a:t>ImageNet</a:t>
            </a:r>
          </a:p>
          <a:p>
            <a:pPr algn="ctr"/>
            <a:r>
              <a:rPr lang="en-US" sz="2200" dirty="0"/>
              <a:t>CNN</a:t>
            </a:r>
          </a:p>
        </p:txBody>
      </p:sp>
      <p:sp>
        <p:nvSpPr>
          <p:cNvPr id="50" name="Rectangle 49"/>
          <p:cNvSpPr/>
          <p:nvPr/>
        </p:nvSpPr>
        <p:spPr>
          <a:xfrm>
            <a:off x="4643189" y="3585094"/>
            <a:ext cx="2229902" cy="453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51" name="Straight Arrow Connector 50"/>
          <p:cNvCxnSpPr>
            <a:stCxn id="34" idx="3"/>
            <a:endCxn id="49" idx="1"/>
          </p:cNvCxnSpPr>
          <p:nvPr/>
        </p:nvCxnSpPr>
        <p:spPr>
          <a:xfrm>
            <a:off x="2395907" y="3355003"/>
            <a:ext cx="357814" cy="45702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9" idx="3"/>
            <a:endCxn id="50" idx="1"/>
          </p:cNvCxnSpPr>
          <p:nvPr/>
        </p:nvCxnSpPr>
        <p:spPr>
          <a:xfrm>
            <a:off x="4143300" y="3812030"/>
            <a:ext cx="499889"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2753721" y="5502174"/>
            <a:ext cx="1389579" cy="818615"/>
          </a:xfrm>
          <a:prstGeom prst="roundRect">
            <a:avLst/>
          </a:prstGeom>
          <a:ln w="635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RNN</a:t>
            </a:r>
          </a:p>
        </p:txBody>
      </p:sp>
      <p:sp>
        <p:nvSpPr>
          <p:cNvPr id="55" name="Rectangle 54"/>
          <p:cNvSpPr/>
          <p:nvPr/>
        </p:nvSpPr>
        <p:spPr>
          <a:xfrm>
            <a:off x="4639910" y="5666999"/>
            <a:ext cx="2236460" cy="48896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56" name="Straight Arrow Connector 55"/>
          <p:cNvCxnSpPr>
            <a:stCxn id="54" idx="3"/>
            <a:endCxn id="55" idx="1"/>
          </p:cNvCxnSpPr>
          <p:nvPr/>
        </p:nvCxnSpPr>
        <p:spPr>
          <a:xfrm flipV="1">
            <a:off x="4143300" y="5911481"/>
            <a:ext cx="496610" cy="1"/>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3" idx="3"/>
            <a:endCxn id="54" idx="1"/>
          </p:cNvCxnSpPr>
          <p:nvPr/>
        </p:nvCxnSpPr>
        <p:spPr>
          <a:xfrm>
            <a:off x="2346414" y="5512071"/>
            <a:ext cx="407307" cy="399411"/>
          </a:xfrm>
          <a:prstGeom prst="straightConnector1">
            <a:avLst/>
          </a:prstGeom>
          <a:ln w="635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58"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182</a:t>
            </a:fld>
            <a:endParaRPr lang="en-US" dirty="0"/>
          </a:p>
        </p:txBody>
      </p:sp>
    </p:spTree>
    <p:extLst>
      <p:ext uri="{BB962C8B-B14F-4D97-AF65-F5344CB8AC3E}">
        <p14:creationId xmlns:p14="http://schemas.microsoft.com/office/powerpoint/2010/main" val="60111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400"/>
                                  </p:stCondLst>
                                  <p:childTnLst>
                                    <p:set>
                                      <p:cBhvr>
                                        <p:cTn id="11" dur="1" fill="hold">
                                          <p:stCondLst>
                                            <p:cond delay="0"/>
                                          </p:stCondLst>
                                        </p:cTn>
                                        <p:tgtEl>
                                          <p:spTgt spid="49"/>
                                        </p:tgtEl>
                                        <p:attrNameLst>
                                          <p:attrName>style.visibility</p:attrName>
                                        </p:attrNameLst>
                                      </p:cBhvr>
                                      <p:to>
                                        <p:strVal val="visible"/>
                                      </p:to>
                                    </p:set>
                                  </p:childTnLst>
                                </p:cTn>
                              </p:par>
                            </p:childTnLst>
                          </p:cTn>
                        </p:par>
                        <p:par>
                          <p:cTn id="12" fill="hold">
                            <p:stCondLst>
                              <p:cond delay="400"/>
                            </p:stCondLst>
                            <p:childTnLst>
                              <p:par>
                                <p:cTn id="13" presetID="1"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par>
                          <p:cTn id="15" fill="hold">
                            <p:stCondLst>
                              <p:cond delay="400"/>
                            </p:stCondLst>
                            <p:childTnLst>
                              <p:par>
                                <p:cTn id="16" presetID="1" presetClass="entr" presetSubtype="0" fill="hold" nodeType="afterEffect">
                                  <p:stCondLst>
                                    <p:cond delay="400"/>
                                  </p:stCondLst>
                                  <p:childTnLst>
                                    <p:set>
                                      <p:cBhvr>
                                        <p:cTn id="17" dur="1" fill="hold">
                                          <p:stCondLst>
                                            <p:cond delay="0"/>
                                          </p:stCondLst>
                                        </p:cTn>
                                        <p:tgtEl>
                                          <p:spTgt spid="52"/>
                                        </p:tgtEl>
                                        <p:attrNameLst>
                                          <p:attrName>style.visibility</p:attrName>
                                        </p:attrNameLst>
                                      </p:cBhvr>
                                      <p:to>
                                        <p:strVal val="visible"/>
                                      </p:to>
                                    </p:set>
                                  </p:childTnLst>
                                </p:cTn>
                              </p:par>
                            </p:childTnLst>
                          </p:cTn>
                        </p:par>
                        <p:par>
                          <p:cTn id="18" fill="hold">
                            <p:stCondLst>
                              <p:cond delay="800"/>
                            </p:stCondLst>
                            <p:childTnLst>
                              <p:par>
                                <p:cTn id="19" presetID="1"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par>
                          <p:cTn id="21" fill="hold">
                            <p:stCondLst>
                              <p:cond delay="800"/>
                            </p:stCondLst>
                            <p:childTnLst>
                              <p:par>
                                <p:cTn id="22" presetID="1" presetClass="entr" presetSubtype="0" fill="hold" grpId="0" nodeType="afterEffect">
                                  <p:stCondLst>
                                    <p:cond delay="400"/>
                                  </p:stCondLst>
                                  <p:childTnLst>
                                    <p:set>
                                      <p:cBhvr>
                                        <p:cTn id="23" dur="1" fill="hold">
                                          <p:stCondLst>
                                            <p:cond delay="0"/>
                                          </p:stCondLst>
                                        </p:cTn>
                                        <p:tgtEl>
                                          <p:spTgt spid="50"/>
                                        </p:tgtEl>
                                        <p:attrNameLst>
                                          <p:attrName>style.visibility</p:attrName>
                                        </p:attrNameLst>
                                      </p:cBhvr>
                                      <p:to>
                                        <p:strVal val="visible"/>
                                      </p:to>
                                    </p:set>
                                  </p:childTnLst>
                                </p:cTn>
                              </p:par>
                            </p:childTnLst>
                          </p:cTn>
                        </p:par>
                        <p:par>
                          <p:cTn id="24" fill="hold">
                            <p:stCondLst>
                              <p:cond delay="1200"/>
                            </p:stCondLst>
                            <p:childTnLst>
                              <p:par>
                                <p:cTn id="25" presetID="1" presetClass="entr" presetSubtype="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500"/>
                                  </p:stCondLst>
                                  <p:childTnLst>
                                    <p:set>
                                      <p:cBhvr>
                                        <p:cTn id="42" dur="1" fill="hold">
                                          <p:stCondLst>
                                            <p:cond delay="0"/>
                                          </p:stCondLst>
                                        </p:cTn>
                                        <p:tgtEl>
                                          <p:spTgt spid="29"/>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500"/>
                                  </p:stCondLst>
                                  <p:childTnLst>
                                    <p:set>
                                      <p:cBhvr>
                                        <p:cTn id="48" dur="1" fill="hold">
                                          <p:stCondLst>
                                            <p:cond delay="0"/>
                                          </p:stCondLst>
                                        </p:cTn>
                                        <p:tgtEl>
                                          <p:spTgt spid="45"/>
                                        </p:tgtEl>
                                        <p:attrNameLst>
                                          <p:attrName>style.visibility</p:attrName>
                                        </p:attrNameLst>
                                      </p:cBhvr>
                                      <p:to>
                                        <p:strVal val="visible"/>
                                      </p:to>
                                    </p:se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grpId="0" nodeType="afterEffect">
                                  <p:stCondLst>
                                    <p:cond delay="500"/>
                                  </p:stCondLst>
                                  <p:childTnLst>
                                    <p:set>
                                      <p:cBhvr>
                                        <p:cTn id="54" dur="1" fill="hold">
                                          <p:stCondLst>
                                            <p:cond delay="0"/>
                                          </p:stCondLst>
                                        </p:cTn>
                                        <p:tgtEl>
                                          <p:spTgt spid="26"/>
                                        </p:tgtEl>
                                        <p:attrNameLst>
                                          <p:attrName>style.visibility</p:attrName>
                                        </p:attrNameLst>
                                      </p:cBhvr>
                                      <p:to>
                                        <p:strVal val="visible"/>
                                      </p:to>
                                    </p:set>
                                  </p:childTnLst>
                                </p:cTn>
                              </p:par>
                            </p:childTnLst>
                          </p:cTn>
                        </p:par>
                        <p:par>
                          <p:cTn id="55" fill="hold">
                            <p:stCondLst>
                              <p:cond delay="1500"/>
                            </p:stCondLst>
                            <p:childTnLst>
                              <p:par>
                                <p:cTn id="56" presetID="1" presetClass="entr" presetSubtype="0" fill="hold" nodeType="afterEffect">
                                  <p:stCondLst>
                                    <p:cond delay="600"/>
                                  </p:stCondLst>
                                  <p:childTnLst>
                                    <p:set>
                                      <p:cBhvr>
                                        <p:cTn id="5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46" grpId="0" animBg="1"/>
      <p:bldP spid="49" grpId="0" animBg="1"/>
      <p:bldP spid="50" grpId="0" animBg="1"/>
      <p:bldP spid="54" grpId="0" animBg="1"/>
      <p:bldP spid="5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8940" y="342900"/>
            <a:ext cx="8663014" cy="707886"/>
          </a:xfrm>
          <a:prstGeom prst="rect">
            <a:avLst/>
          </a:prstGeom>
          <a:noFill/>
        </p:spPr>
        <p:txBody>
          <a:bodyPr wrap="square" rtlCol="0">
            <a:spAutoFit/>
          </a:bodyPr>
          <a:lstStyle/>
          <a:p>
            <a:pPr algn="ctr"/>
            <a:r>
              <a:rPr lang="en-US" sz="4000" dirty="0" smtClean="0">
                <a:latin typeface="+mj-lt"/>
              </a:rPr>
              <a:t>Image-Caption Ranking on MSCOCO</a:t>
            </a:r>
            <a:endParaRPr lang="en-US" sz="4000" dirty="0">
              <a:latin typeface="+mj-lt"/>
            </a:endParaRPr>
          </a:p>
        </p:txBody>
      </p:sp>
      <p:sp>
        <p:nvSpPr>
          <p:cNvPr id="3" name="TextBox 2"/>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4"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183</a:t>
            </a:fld>
            <a:endParaRPr lang="en-US" dirty="0"/>
          </a:p>
        </p:txBody>
      </p:sp>
    </p:spTree>
    <p:extLst>
      <p:ext uri="{BB962C8B-B14F-4D97-AF65-F5344CB8AC3E}">
        <p14:creationId xmlns:p14="http://schemas.microsoft.com/office/powerpoint/2010/main" val="773470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69462" y="1817587"/>
          <a:ext cx="8283047" cy="3984216"/>
        </p:xfrm>
        <a:graphic>
          <a:graphicData uri="http://schemas.openxmlformats.org/drawingml/2006/table">
            <a:tbl>
              <a:tblPr firstRow="1" bandRow="1">
                <a:tableStyleId>{B301B821-A1FF-4177-AEE7-76D212191A09}</a:tableStyleId>
              </a:tblPr>
              <a:tblGrid>
                <a:gridCol w="3413868"/>
                <a:gridCol w="742950"/>
                <a:gridCol w="731520"/>
                <a:gridCol w="902970"/>
                <a:gridCol w="205740"/>
                <a:gridCol w="720090"/>
                <a:gridCol w="742950"/>
                <a:gridCol w="822959"/>
              </a:tblGrid>
              <a:tr h="460750">
                <a:tc gridSpan="8">
                  <a:txBody>
                    <a:bodyPr/>
                    <a:lstStyle/>
                    <a:p>
                      <a:pPr algn="ctr"/>
                      <a:r>
                        <a:rPr lang="en-US" sz="2100" b="0" dirty="0" smtClean="0"/>
                        <a:t>MSCOCO</a:t>
                      </a:r>
                      <a:r>
                        <a:rPr lang="en-US" sz="2100" b="0" baseline="0" dirty="0" smtClean="0"/>
                        <a:t> 1k Test Images</a:t>
                      </a:r>
                      <a:endParaRPr lang="en-US" sz="2100" b="0" dirty="0"/>
                    </a:p>
                  </a:txBody>
                  <a:tcPr marL="68580" marR="68580" marT="34290" marB="34290"/>
                </a:tc>
                <a:tc hMerge="1">
                  <a:txBody>
                    <a:bodyPr/>
                    <a:lstStyle/>
                    <a:p>
                      <a:pPr algn="ctr"/>
                      <a:endParaRPr lang="en-US" sz="2400"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460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smtClean="0"/>
                        <a:t>Approach</a:t>
                      </a:r>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Caption</a:t>
                      </a:r>
                      <a:r>
                        <a:rPr lang="en-US" sz="2100" baseline="0" dirty="0" smtClean="0"/>
                        <a:t> Retrieval</a:t>
                      </a:r>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a:txBody>
                    <a:bodyPr/>
                    <a:lstStyle/>
                    <a:p>
                      <a:pPr algn="ctr"/>
                      <a:endParaRPr lang="en-US" sz="2100" baseline="0" dirty="0" smtClean="0"/>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Image Retrieval</a:t>
                      </a:r>
                      <a:endParaRPr lang="en-US" sz="2100" dirty="0"/>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r>
              <a:tr h="460750">
                <a:tc>
                  <a:txBody>
                    <a:bodyPr/>
                    <a:lstStyle/>
                    <a:p>
                      <a:endParaRPr lang="en-US" sz="2100" dirty="0"/>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r>
              <a:tr h="8578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100" dirty="0" smtClean="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r>
              <a:tr h="903961">
                <a:tc>
                  <a:txBody>
                    <a:bodyPr/>
                    <a:lstStyle/>
                    <a:p>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r>
              <a:tr h="840192">
                <a:tc>
                  <a:txBody>
                    <a:bodyPr/>
                    <a:lstStyle/>
                    <a:p>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r>
            </a:tbl>
          </a:graphicData>
        </a:graphic>
      </p:graphicFrame>
      <p:sp>
        <p:nvSpPr>
          <p:cNvPr id="5" name="TextBox 4"/>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7"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184</a:t>
            </a:fld>
            <a:endParaRPr lang="en-US" dirty="0"/>
          </a:p>
        </p:txBody>
      </p:sp>
      <p:sp>
        <p:nvSpPr>
          <p:cNvPr id="8" name="TextBox 7"/>
          <p:cNvSpPr txBox="1"/>
          <p:nvPr/>
        </p:nvSpPr>
        <p:spPr>
          <a:xfrm>
            <a:off x="318940" y="342900"/>
            <a:ext cx="8663014" cy="707886"/>
          </a:xfrm>
          <a:prstGeom prst="rect">
            <a:avLst/>
          </a:prstGeom>
          <a:noFill/>
        </p:spPr>
        <p:txBody>
          <a:bodyPr wrap="square" rtlCol="0">
            <a:spAutoFit/>
          </a:bodyPr>
          <a:lstStyle/>
          <a:p>
            <a:pPr algn="ctr"/>
            <a:r>
              <a:rPr lang="en-US" sz="4000" dirty="0" smtClean="0">
                <a:latin typeface="+mj-lt"/>
              </a:rPr>
              <a:t>Image-Caption Ranking on MSCOCO</a:t>
            </a:r>
            <a:endParaRPr lang="en-US" sz="4000" dirty="0">
              <a:latin typeface="+mj-lt"/>
            </a:endParaRPr>
          </a:p>
        </p:txBody>
      </p:sp>
    </p:spTree>
    <p:extLst>
      <p:ext uri="{BB962C8B-B14F-4D97-AF65-F5344CB8AC3E}">
        <p14:creationId xmlns:p14="http://schemas.microsoft.com/office/powerpoint/2010/main" val="531644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69462" y="1817587"/>
          <a:ext cx="8283047" cy="3984216"/>
        </p:xfrm>
        <a:graphic>
          <a:graphicData uri="http://schemas.openxmlformats.org/drawingml/2006/table">
            <a:tbl>
              <a:tblPr firstRow="1" bandRow="1">
                <a:tableStyleId>{B301B821-A1FF-4177-AEE7-76D212191A09}</a:tableStyleId>
              </a:tblPr>
              <a:tblGrid>
                <a:gridCol w="3413868"/>
                <a:gridCol w="742950"/>
                <a:gridCol w="731520"/>
                <a:gridCol w="902970"/>
                <a:gridCol w="205740"/>
                <a:gridCol w="720090"/>
                <a:gridCol w="742950"/>
                <a:gridCol w="822959"/>
              </a:tblGrid>
              <a:tr h="460750">
                <a:tc gridSpan="8">
                  <a:txBody>
                    <a:bodyPr/>
                    <a:lstStyle/>
                    <a:p>
                      <a:pPr algn="ctr"/>
                      <a:r>
                        <a:rPr lang="en-US" sz="2100" b="0" dirty="0" smtClean="0"/>
                        <a:t>MSCOCO</a:t>
                      </a:r>
                      <a:r>
                        <a:rPr lang="en-US" sz="2100" b="0" baseline="0" dirty="0" smtClean="0"/>
                        <a:t> 1k Test Images</a:t>
                      </a:r>
                      <a:endParaRPr lang="en-US" sz="2100" b="0" dirty="0"/>
                    </a:p>
                  </a:txBody>
                  <a:tcPr marL="68580" marR="68580" marT="34290" marB="34290"/>
                </a:tc>
                <a:tc hMerge="1">
                  <a:txBody>
                    <a:bodyPr/>
                    <a:lstStyle/>
                    <a:p>
                      <a:pPr algn="ctr"/>
                      <a:endParaRPr lang="en-US" sz="2400"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460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smtClean="0"/>
                        <a:t>Approach</a:t>
                      </a:r>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Caption</a:t>
                      </a:r>
                      <a:r>
                        <a:rPr lang="en-US" sz="2100" baseline="0" dirty="0" smtClean="0"/>
                        <a:t> Retrieval</a:t>
                      </a:r>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a:txBody>
                    <a:bodyPr/>
                    <a:lstStyle/>
                    <a:p>
                      <a:pPr algn="ctr"/>
                      <a:endParaRPr lang="en-US" sz="2100" baseline="0" dirty="0" smtClean="0"/>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Image Retrieval</a:t>
                      </a:r>
                      <a:endParaRPr lang="en-US" sz="2100" dirty="0"/>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r>
              <a:tr h="460750">
                <a:tc>
                  <a:txBody>
                    <a:bodyPr/>
                    <a:lstStyle/>
                    <a:p>
                      <a:endParaRPr lang="en-US" sz="2100" dirty="0"/>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R@5</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R@10</a:t>
                      </a:r>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R@5</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R@10</a:t>
                      </a:r>
                    </a:p>
                  </a:txBody>
                  <a:tcPr marL="68580" marR="68580" marT="34290" marB="34290">
                    <a:lnT w="12700" cap="flat" cmpd="sng" algn="ctr">
                      <a:noFill/>
                      <a:prstDash val="solid"/>
                      <a:round/>
                      <a:headEnd type="none" w="med" len="med"/>
                      <a:tailEnd type="none" w="med" len="med"/>
                    </a:lnT>
                  </a:tcPr>
                </a:tc>
              </a:tr>
              <a:tr h="8578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100" dirty="0" smtClean="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r>
              <a:tr h="903961">
                <a:tc>
                  <a:txBody>
                    <a:bodyPr/>
                    <a:lstStyle/>
                    <a:p>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r>
              <a:tr h="840192">
                <a:tc>
                  <a:txBody>
                    <a:bodyPr/>
                    <a:lstStyle/>
                    <a:p>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r>
            </a:tbl>
          </a:graphicData>
        </a:graphic>
      </p:graphicFrame>
      <p:sp>
        <p:nvSpPr>
          <p:cNvPr id="6" name="TextBox 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7"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185</a:t>
            </a:fld>
            <a:endParaRPr lang="en-US" dirty="0"/>
          </a:p>
        </p:txBody>
      </p:sp>
      <p:sp>
        <p:nvSpPr>
          <p:cNvPr id="8" name="TextBox 7"/>
          <p:cNvSpPr txBox="1"/>
          <p:nvPr/>
        </p:nvSpPr>
        <p:spPr>
          <a:xfrm>
            <a:off x="318940" y="342900"/>
            <a:ext cx="8663014" cy="707886"/>
          </a:xfrm>
          <a:prstGeom prst="rect">
            <a:avLst/>
          </a:prstGeom>
          <a:noFill/>
        </p:spPr>
        <p:txBody>
          <a:bodyPr wrap="square" rtlCol="0">
            <a:spAutoFit/>
          </a:bodyPr>
          <a:lstStyle/>
          <a:p>
            <a:pPr algn="ctr"/>
            <a:r>
              <a:rPr lang="en-US" sz="4000" dirty="0" smtClean="0">
                <a:latin typeface="+mj-lt"/>
              </a:rPr>
              <a:t>Image-Caption Ranking on MSCOCO</a:t>
            </a:r>
            <a:endParaRPr lang="en-US" sz="4000" dirty="0">
              <a:latin typeface="+mj-lt"/>
            </a:endParaRPr>
          </a:p>
        </p:txBody>
      </p:sp>
    </p:spTree>
    <p:extLst>
      <p:ext uri="{BB962C8B-B14F-4D97-AF65-F5344CB8AC3E}">
        <p14:creationId xmlns:p14="http://schemas.microsoft.com/office/powerpoint/2010/main" val="1858215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69462" y="1817587"/>
          <a:ext cx="8283047" cy="3984216"/>
        </p:xfrm>
        <a:graphic>
          <a:graphicData uri="http://schemas.openxmlformats.org/drawingml/2006/table">
            <a:tbl>
              <a:tblPr firstRow="1" bandRow="1">
                <a:tableStyleId>{B301B821-A1FF-4177-AEE7-76D212191A09}</a:tableStyleId>
              </a:tblPr>
              <a:tblGrid>
                <a:gridCol w="3413868"/>
                <a:gridCol w="742950"/>
                <a:gridCol w="731520"/>
                <a:gridCol w="902970"/>
                <a:gridCol w="205740"/>
                <a:gridCol w="720090"/>
                <a:gridCol w="742950"/>
                <a:gridCol w="822959"/>
              </a:tblGrid>
              <a:tr h="460750">
                <a:tc gridSpan="8">
                  <a:txBody>
                    <a:bodyPr/>
                    <a:lstStyle/>
                    <a:p>
                      <a:pPr algn="ctr"/>
                      <a:r>
                        <a:rPr lang="en-US" sz="2100" b="0" dirty="0" smtClean="0"/>
                        <a:t>MSCOCO</a:t>
                      </a:r>
                      <a:r>
                        <a:rPr lang="en-US" sz="2100" b="0" baseline="0" dirty="0" smtClean="0"/>
                        <a:t> 1k Test Images</a:t>
                      </a:r>
                      <a:endParaRPr lang="en-US" sz="2100" b="0" dirty="0"/>
                    </a:p>
                  </a:txBody>
                  <a:tcPr marL="68580" marR="68580" marT="34290" marB="34290"/>
                </a:tc>
                <a:tc hMerge="1">
                  <a:txBody>
                    <a:bodyPr/>
                    <a:lstStyle/>
                    <a:p>
                      <a:pPr algn="ctr"/>
                      <a:endParaRPr lang="en-US" sz="2400"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460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smtClean="0"/>
                        <a:t>Approach</a:t>
                      </a:r>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Caption</a:t>
                      </a:r>
                      <a:r>
                        <a:rPr lang="en-US" sz="2100" baseline="0" dirty="0" smtClean="0"/>
                        <a:t> Retrieval</a:t>
                      </a:r>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a:txBody>
                    <a:bodyPr/>
                    <a:lstStyle/>
                    <a:p>
                      <a:pPr algn="ctr"/>
                      <a:endParaRPr lang="en-US" sz="2100" baseline="0" dirty="0" smtClean="0"/>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Image Retrieval</a:t>
                      </a:r>
                      <a:endParaRPr lang="en-US" sz="2100" dirty="0"/>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r>
              <a:tr h="460750">
                <a:tc>
                  <a:txBody>
                    <a:bodyPr/>
                    <a:lstStyle/>
                    <a:p>
                      <a:endParaRPr lang="en-US" sz="2100" dirty="0"/>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R@5</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R@10</a:t>
                      </a:r>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R@5</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R@10</a:t>
                      </a:r>
                    </a:p>
                  </a:txBody>
                  <a:tcPr marL="68580" marR="68580" marT="34290" marB="34290">
                    <a:lnT w="12700" cap="flat" cmpd="sng" algn="ctr">
                      <a:noFill/>
                      <a:prstDash val="solid"/>
                      <a:round/>
                      <a:headEnd type="none" w="med" len="med"/>
                      <a:tailEnd type="none" w="med" len="med"/>
                    </a:lnT>
                  </a:tcPr>
                </a:tc>
              </a:tr>
              <a:tr h="8578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dirty="0" smtClean="0"/>
                        <a:t>State-of-the-art (</a:t>
                      </a:r>
                      <a:r>
                        <a:rPr lang="en-US" sz="2100" dirty="0" err="1" smtClean="0"/>
                        <a:t>Kiros</a:t>
                      </a:r>
                      <a:r>
                        <a:rPr lang="en-US" sz="2100" dirty="0" smtClean="0"/>
                        <a:t> et al.)</a:t>
                      </a:r>
                    </a:p>
                    <a:p>
                      <a:r>
                        <a:rPr lang="en-US" sz="2100" dirty="0" smtClean="0"/>
                        <a:t>    CNN + RNN </a:t>
                      </a:r>
                    </a:p>
                  </a:txBody>
                  <a:tcPr marL="68580" marR="68580" marT="34290" marB="34290" anchor="ctr"/>
                </a:tc>
                <a:tc>
                  <a:txBody>
                    <a:bodyPr/>
                    <a:lstStyle/>
                    <a:p>
                      <a:pPr algn="ctr"/>
                      <a:r>
                        <a:rPr lang="en-US" sz="2100" dirty="0" smtClean="0"/>
                        <a:t>43.4</a:t>
                      </a:r>
                      <a:endParaRPr lang="en-US" sz="2100" dirty="0"/>
                    </a:p>
                  </a:txBody>
                  <a:tcPr marL="68580" marR="68580" marT="34290" marB="34290" anchor="ctr"/>
                </a:tc>
                <a:tc>
                  <a:txBody>
                    <a:bodyPr/>
                    <a:lstStyle/>
                    <a:p>
                      <a:pPr algn="ctr"/>
                      <a:r>
                        <a:rPr lang="en-US" sz="2100" dirty="0" smtClean="0"/>
                        <a:t>75.7</a:t>
                      </a:r>
                      <a:endParaRPr lang="en-US" sz="2100" dirty="0"/>
                    </a:p>
                  </a:txBody>
                  <a:tcPr marL="68580" marR="68580" marT="34290" marB="34290" anchor="ctr"/>
                </a:tc>
                <a:tc>
                  <a:txBody>
                    <a:bodyPr/>
                    <a:lstStyle/>
                    <a:p>
                      <a:pPr algn="ctr"/>
                      <a:r>
                        <a:rPr lang="en-US" sz="2100" dirty="0" smtClean="0"/>
                        <a:t>85.8</a:t>
                      </a: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r>
                        <a:rPr lang="en-US" sz="2100" dirty="0" smtClean="0"/>
                        <a:t>31.0</a:t>
                      </a:r>
                      <a:endParaRPr lang="en-US" sz="2100" dirty="0"/>
                    </a:p>
                  </a:txBody>
                  <a:tcPr marL="68580" marR="68580" marT="34290" marB="34290" anchor="ctr"/>
                </a:tc>
                <a:tc>
                  <a:txBody>
                    <a:bodyPr/>
                    <a:lstStyle/>
                    <a:p>
                      <a:pPr algn="ctr"/>
                      <a:r>
                        <a:rPr lang="en-US" sz="2100" dirty="0" smtClean="0"/>
                        <a:t>66.7</a:t>
                      </a:r>
                      <a:endParaRPr lang="en-US" sz="2100" dirty="0"/>
                    </a:p>
                  </a:txBody>
                  <a:tcPr marL="68580" marR="68580" marT="34290" marB="34290" anchor="ctr"/>
                </a:tc>
                <a:tc>
                  <a:txBody>
                    <a:bodyPr/>
                    <a:lstStyle/>
                    <a:p>
                      <a:pPr algn="ctr"/>
                      <a:r>
                        <a:rPr lang="en-US" sz="2100" dirty="0" smtClean="0"/>
                        <a:t>79.9</a:t>
                      </a:r>
                      <a:endParaRPr lang="en-US" sz="2100" dirty="0"/>
                    </a:p>
                  </a:txBody>
                  <a:tcPr marL="68580" marR="68580" marT="34290" marB="34290" anchor="ctr"/>
                </a:tc>
              </a:tr>
              <a:tr h="903961">
                <a:tc>
                  <a:txBody>
                    <a:bodyPr/>
                    <a:lstStyle/>
                    <a:p>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endParaRPr lang="en-US" sz="2100" dirty="0"/>
                    </a:p>
                  </a:txBody>
                  <a:tcPr marL="68580" marR="68580" marT="34290" marB="34290" anchor="ctr"/>
                </a:tc>
              </a:tr>
              <a:tr h="840192">
                <a:tc>
                  <a:txBody>
                    <a:bodyPr/>
                    <a:lstStyle/>
                    <a:p>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r>
            </a:tbl>
          </a:graphicData>
        </a:graphic>
      </p:graphicFrame>
      <p:sp>
        <p:nvSpPr>
          <p:cNvPr id="5" name="TextBox 4"/>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7"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186</a:t>
            </a:fld>
            <a:endParaRPr lang="en-US" dirty="0"/>
          </a:p>
        </p:txBody>
      </p:sp>
      <p:sp>
        <p:nvSpPr>
          <p:cNvPr id="8" name="TextBox 7"/>
          <p:cNvSpPr txBox="1"/>
          <p:nvPr/>
        </p:nvSpPr>
        <p:spPr>
          <a:xfrm>
            <a:off x="318940" y="342900"/>
            <a:ext cx="8663014" cy="707886"/>
          </a:xfrm>
          <a:prstGeom prst="rect">
            <a:avLst/>
          </a:prstGeom>
          <a:noFill/>
        </p:spPr>
        <p:txBody>
          <a:bodyPr wrap="square" rtlCol="0">
            <a:spAutoFit/>
          </a:bodyPr>
          <a:lstStyle/>
          <a:p>
            <a:pPr algn="ctr"/>
            <a:r>
              <a:rPr lang="en-US" sz="4000" dirty="0" smtClean="0">
                <a:latin typeface="+mj-lt"/>
              </a:rPr>
              <a:t>Image-Caption Ranking on MSCOCO</a:t>
            </a:r>
            <a:endParaRPr lang="en-US" sz="4000" dirty="0">
              <a:latin typeface="+mj-lt"/>
            </a:endParaRPr>
          </a:p>
        </p:txBody>
      </p:sp>
    </p:spTree>
    <p:extLst>
      <p:ext uri="{BB962C8B-B14F-4D97-AF65-F5344CB8AC3E}">
        <p14:creationId xmlns:p14="http://schemas.microsoft.com/office/powerpoint/2010/main" val="1489272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69462" y="1817587"/>
          <a:ext cx="8283047" cy="3984216"/>
        </p:xfrm>
        <a:graphic>
          <a:graphicData uri="http://schemas.openxmlformats.org/drawingml/2006/table">
            <a:tbl>
              <a:tblPr firstRow="1" bandRow="1">
                <a:tableStyleId>{B301B821-A1FF-4177-AEE7-76D212191A09}</a:tableStyleId>
              </a:tblPr>
              <a:tblGrid>
                <a:gridCol w="3413868"/>
                <a:gridCol w="742950"/>
                <a:gridCol w="731520"/>
                <a:gridCol w="902970"/>
                <a:gridCol w="205740"/>
                <a:gridCol w="720090"/>
                <a:gridCol w="742950"/>
                <a:gridCol w="822959"/>
              </a:tblGrid>
              <a:tr h="460750">
                <a:tc gridSpan="8">
                  <a:txBody>
                    <a:bodyPr/>
                    <a:lstStyle/>
                    <a:p>
                      <a:pPr algn="ctr"/>
                      <a:r>
                        <a:rPr lang="en-US" sz="2100" b="0" dirty="0" smtClean="0"/>
                        <a:t>MSCOCO</a:t>
                      </a:r>
                      <a:r>
                        <a:rPr lang="en-US" sz="2100" b="0" baseline="0" dirty="0" smtClean="0"/>
                        <a:t> 1k Test Images</a:t>
                      </a:r>
                      <a:endParaRPr lang="en-US" sz="2100" b="0" dirty="0"/>
                    </a:p>
                  </a:txBody>
                  <a:tcPr marL="68580" marR="68580" marT="34290" marB="34290"/>
                </a:tc>
                <a:tc hMerge="1">
                  <a:txBody>
                    <a:bodyPr/>
                    <a:lstStyle/>
                    <a:p>
                      <a:pPr algn="ctr"/>
                      <a:endParaRPr lang="en-US" sz="2400"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460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smtClean="0"/>
                        <a:t>Approach</a:t>
                      </a:r>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Caption</a:t>
                      </a:r>
                      <a:r>
                        <a:rPr lang="en-US" sz="2100" baseline="0" dirty="0" smtClean="0"/>
                        <a:t> Retrieval</a:t>
                      </a:r>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a:txBody>
                    <a:bodyPr/>
                    <a:lstStyle/>
                    <a:p>
                      <a:pPr algn="ctr"/>
                      <a:endParaRPr lang="en-US" sz="2100" baseline="0" dirty="0" smtClean="0"/>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Image Retrieval</a:t>
                      </a:r>
                      <a:endParaRPr lang="en-US" sz="2100" dirty="0"/>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r>
              <a:tr h="460750">
                <a:tc>
                  <a:txBody>
                    <a:bodyPr/>
                    <a:lstStyle/>
                    <a:p>
                      <a:endParaRPr lang="en-US" sz="2100" dirty="0"/>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R@5</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R@10</a:t>
                      </a:r>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R@5</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R@10</a:t>
                      </a:r>
                    </a:p>
                  </a:txBody>
                  <a:tcPr marL="68580" marR="68580" marT="34290" marB="34290">
                    <a:lnT w="12700" cap="flat" cmpd="sng" algn="ctr">
                      <a:noFill/>
                      <a:prstDash val="solid"/>
                      <a:round/>
                      <a:headEnd type="none" w="med" len="med"/>
                      <a:tailEnd type="none" w="med" len="med"/>
                    </a:lnT>
                  </a:tcPr>
                </a:tc>
              </a:tr>
              <a:tr h="8578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dirty="0" smtClean="0"/>
                        <a:t>State-of-the-art (</a:t>
                      </a:r>
                      <a:r>
                        <a:rPr lang="en-US" sz="2100" dirty="0" err="1" smtClean="0"/>
                        <a:t>Kiros</a:t>
                      </a:r>
                      <a:r>
                        <a:rPr lang="en-US" sz="2100" dirty="0" smtClean="0"/>
                        <a:t> et al.)</a:t>
                      </a:r>
                    </a:p>
                    <a:p>
                      <a:r>
                        <a:rPr lang="en-US" sz="2100" dirty="0" smtClean="0"/>
                        <a:t>    CNN + RNN </a:t>
                      </a:r>
                    </a:p>
                  </a:txBody>
                  <a:tcPr marL="68580" marR="68580" marT="34290" marB="34290" anchor="ctr"/>
                </a:tc>
                <a:tc>
                  <a:txBody>
                    <a:bodyPr/>
                    <a:lstStyle/>
                    <a:p>
                      <a:pPr algn="ctr"/>
                      <a:r>
                        <a:rPr lang="en-US" sz="2100" dirty="0" smtClean="0"/>
                        <a:t>43.4</a:t>
                      </a:r>
                      <a:endParaRPr lang="en-US" sz="2100" dirty="0"/>
                    </a:p>
                  </a:txBody>
                  <a:tcPr marL="68580" marR="68580" marT="34290" marB="34290" anchor="ctr"/>
                </a:tc>
                <a:tc>
                  <a:txBody>
                    <a:bodyPr/>
                    <a:lstStyle/>
                    <a:p>
                      <a:pPr algn="ctr"/>
                      <a:r>
                        <a:rPr lang="en-US" sz="2100" dirty="0" smtClean="0"/>
                        <a:t>75.7</a:t>
                      </a:r>
                      <a:endParaRPr lang="en-US" sz="2100" dirty="0"/>
                    </a:p>
                  </a:txBody>
                  <a:tcPr marL="68580" marR="68580" marT="34290" marB="34290" anchor="ctr"/>
                </a:tc>
                <a:tc>
                  <a:txBody>
                    <a:bodyPr/>
                    <a:lstStyle/>
                    <a:p>
                      <a:pPr algn="ctr"/>
                      <a:r>
                        <a:rPr lang="en-US" sz="2100" dirty="0" smtClean="0"/>
                        <a:t>85.8</a:t>
                      </a: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r>
                        <a:rPr lang="en-US" sz="2100" dirty="0" smtClean="0"/>
                        <a:t>31.0</a:t>
                      </a:r>
                      <a:endParaRPr lang="en-US" sz="2100" dirty="0"/>
                    </a:p>
                  </a:txBody>
                  <a:tcPr marL="68580" marR="68580" marT="34290" marB="34290" anchor="ctr"/>
                </a:tc>
                <a:tc>
                  <a:txBody>
                    <a:bodyPr/>
                    <a:lstStyle/>
                    <a:p>
                      <a:pPr algn="ctr"/>
                      <a:r>
                        <a:rPr lang="en-US" sz="2100" dirty="0" smtClean="0"/>
                        <a:t>66.7</a:t>
                      </a:r>
                      <a:endParaRPr lang="en-US" sz="2100" dirty="0"/>
                    </a:p>
                  </a:txBody>
                  <a:tcPr marL="68580" marR="68580" marT="34290" marB="34290" anchor="ctr"/>
                </a:tc>
                <a:tc>
                  <a:txBody>
                    <a:bodyPr/>
                    <a:lstStyle/>
                    <a:p>
                      <a:pPr algn="ctr"/>
                      <a:r>
                        <a:rPr lang="en-US" sz="2100" dirty="0" smtClean="0"/>
                        <a:t>79.9</a:t>
                      </a:r>
                      <a:endParaRPr lang="en-US" sz="2100" dirty="0"/>
                    </a:p>
                  </a:txBody>
                  <a:tcPr marL="68580" marR="68580" marT="34290" marB="34290" anchor="ctr"/>
                </a:tc>
              </a:tr>
              <a:tr h="903961">
                <a:tc>
                  <a:txBody>
                    <a:bodyPr/>
                    <a:lstStyle/>
                    <a:p>
                      <a:r>
                        <a:rPr lang="en-US" sz="2100" dirty="0" smtClean="0">
                          <a:solidFill>
                            <a:srgbClr val="FF0000"/>
                          </a:solidFill>
                        </a:rPr>
                        <a:t>Ours </a:t>
                      </a:r>
                      <a:endParaRPr lang="en-US" sz="2100" baseline="0" dirty="0" smtClean="0">
                        <a:solidFill>
                          <a:srgbClr val="FF0000"/>
                        </a:solidFill>
                      </a:endParaRPr>
                    </a:p>
                    <a:p>
                      <a:pPr marL="0" indent="0">
                        <a:buFont typeface="Arial" panose="020B0604020202020204" pitchFamily="34" charset="0"/>
                        <a:buNone/>
                      </a:pPr>
                      <a:r>
                        <a:rPr lang="en-US" sz="2100" dirty="0" smtClean="0">
                          <a:solidFill>
                            <a:srgbClr val="FF0000"/>
                          </a:solidFill>
                        </a:rPr>
                        <a:t>    + Baseline VQA</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50.5</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80.1</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89.7</a:t>
                      </a: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37.0</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70.9</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82.9</a:t>
                      </a:r>
                      <a:endParaRPr lang="en-US" sz="2100" dirty="0">
                        <a:solidFill>
                          <a:srgbClr val="FF0000"/>
                        </a:solidFill>
                      </a:endParaRPr>
                    </a:p>
                  </a:txBody>
                  <a:tcPr marL="68580" marR="68580" marT="34290" marB="34290" anchor="ctr"/>
                </a:tc>
              </a:tr>
              <a:tr h="840192">
                <a:tc>
                  <a:txBody>
                    <a:bodyPr/>
                    <a:lstStyle/>
                    <a:p>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r>
            </a:tbl>
          </a:graphicData>
        </a:graphic>
      </p:graphicFrame>
      <p:cxnSp>
        <p:nvCxnSpPr>
          <p:cNvPr id="3" name="Straight Arrow Connector 2"/>
          <p:cNvCxnSpPr/>
          <p:nvPr/>
        </p:nvCxnSpPr>
        <p:spPr>
          <a:xfrm>
            <a:off x="4126230" y="3874770"/>
            <a:ext cx="0" cy="411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263390" y="3851910"/>
            <a:ext cx="868679" cy="430887"/>
          </a:xfrm>
          <a:prstGeom prst="rect">
            <a:avLst/>
          </a:prstGeom>
          <a:noFill/>
        </p:spPr>
        <p:txBody>
          <a:bodyPr wrap="square" rtlCol="0">
            <a:spAutoFit/>
          </a:bodyPr>
          <a:lstStyle/>
          <a:p>
            <a:r>
              <a:rPr lang="en-US" sz="2200" dirty="0" smtClean="0">
                <a:solidFill>
                  <a:srgbClr val="FF0000"/>
                </a:solidFill>
              </a:rPr>
              <a:t>+7.1</a:t>
            </a:r>
            <a:endParaRPr lang="en-US" sz="2200" dirty="0">
              <a:solidFill>
                <a:srgbClr val="FF0000"/>
              </a:solidFill>
            </a:endParaRPr>
          </a:p>
        </p:txBody>
      </p:sp>
      <p:cxnSp>
        <p:nvCxnSpPr>
          <p:cNvPr id="7" name="Straight Arrow Connector 6"/>
          <p:cNvCxnSpPr/>
          <p:nvPr/>
        </p:nvCxnSpPr>
        <p:spPr>
          <a:xfrm>
            <a:off x="6713220" y="3909000"/>
            <a:ext cx="0" cy="4114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50380" y="3886140"/>
            <a:ext cx="868677" cy="430887"/>
          </a:xfrm>
          <a:prstGeom prst="rect">
            <a:avLst/>
          </a:prstGeom>
          <a:noFill/>
        </p:spPr>
        <p:txBody>
          <a:bodyPr wrap="square" rtlCol="0">
            <a:spAutoFit/>
          </a:bodyPr>
          <a:lstStyle/>
          <a:p>
            <a:r>
              <a:rPr lang="en-US" sz="2200" dirty="0" smtClean="0">
                <a:solidFill>
                  <a:srgbClr val="FF0000"/>
                </a:solidFill>
              </a:rPr>
              <a:t>+</a:t>
            </a:r>
            <a:r>
              <a:rPr lang="en-US" altLang="zh-CN" sz="2200" dirty="0" smtClean="0">
                <a:solidFill>
                  <a:srgbClr val="FF0000"/>
                </a:solidFill>
              </a:rPr>
              <a:t>6.0</a:t>
            </a:r>
            <a:endParaRPr lang="en-US" sz="2200" dirty="0">
              <a:solidFill>
                <a:srgbClr val="FF0000"/>
              </a:solidFill>
            </a:endParaRPr>
          </a:p>
        </p:txBody>
      </p:sp>
      <p:sp>
        <p:nvSpPr>
          <p:cNvPr id="9" name="TextBox 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10"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187</a:t>
            </a:fld>
            <a:endParaRPr lang="en-US" dirty="0"/>
          </a:p>
        </p:txBody>
      </p:sp>
      <p:sp>
        <p:nvSpPr>
          <p:cNvPr id="11" name="TextBox 10"/>
          <p:cNvSpPr txBox="1"/>
          <p:nvPr/>
        </p:nvSpPr>
        <p:spPr>
          <a:xfrm>
            <a:off x="318940" y="342900"/>
            <a:ext cx="8663014" cy="707886"/>
          </a:xfrm>
          <a:prstGeom prst="rect">
            <a:avLst/>
          </a:prstGeom>
          <a:noFill/>
        </p:spPr>
        <p:txBody>
          <a:bodyPr wrap="square" rtlCol="0">
            <a:spAutoFit/>
          </a:bodyPr>
          <a:lstStyle/>
          <a:p>
            <a:pPr algn="ctr"/>
            <a:r>
              <a:rPr lang="en-US" sz="4000" dirty="0" smtClean="0">
                <a:latin typeface="+mj-lt"/>
              </a:rPr>
              <a:t>Image-Caption Ranking on MSCOCO</a:t>
            </a:r>
            <a:endParaRPr lang="en-US" sz="4000" dirty="0">
              <a:latin typeface="+mj-lt"/>
            </a:endParaRPr>
          </a:p>
        </p:txBody>
      </p:sp>
    </p:spTree>
    <p:extLst>
      <p:ext uri="{BB962C8B-B14F-4D97-AF65-F5344CB8AC3E}">
        <p14:creationId xmlns:p14="http://schemas.microsoft.com/office/powerpoint/2010/main" val="183721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369462" y="1817587"/>
          <a:ext cx="8283047" cy="3984216"/>
        </p:xfrm>
        <a:graphic>
          <a:graphicData uri="http://schemas.openxmlformats.org/drawingml/2006/table">
            <a:tbl>
              <a:tblPr firstRow="1" bandRow="1">
                <a:tableStyleId>{B301B821-A1FF-4177-AEE7-76D212191A09}</a:tableStyleId>
              </a:tblPr>
              <a:tblGrid>
                <a:gridCol w="3413868"/>
                <a:gridCol w="742950"/>
                <a:gridCol w="731520"/>
                <a:gridCol w="902970"/>
                <a:gridCol w="205740"/>
                <a:gridCol w="720090"/>
                <a:gridCol w="742950"/>
                <a:gridCol w="822959"/>
              </a:tblGrid>
              <a:tr h="460750">
                <a:tc gridSpan="8">
                  <a:txBody>
                    <a:bodyPr/>
                    <a:lstStyle/>
                    <a:p>
                      <a:pPr algn="ctr"/>
                      <a:r>
                        <a:rPr lang="en-US" sz="2100" b="0" dirty="0" smtClean="0"/>
                        <a:t>MSCOCO</a:t>
                      </a:r>
                      <a:r>
                        <a:rPr lang="en-US" sz="2100" b="0" baseline="0" dirty="0" smtClean="0"/>
                        <a:t> 1k Test Images</a:t>
                      </a:r>
                      <a:endParaRPr lang="en-US" sz="2100" b="0" dirty="0"/>
                    </a:p>
                  </a:txBody>
                  <a:tcPr marL="68580" marR="68580" marT="34290" marB="34290"/>
                </a:tc>
                <a:tc hMerge="1">
                  <a:txBody>
                    <a:bodyPr/>
                    <a:lstStyle/>
                    <a:p>
                      <a:pPr algn="ctr"/>
                      <a:endParaRPr lang="en-US" sz="2400"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r>
              <a:tr h="4607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100" dirty="0" smtClean="0"/>
                        <a:t>Approach</a:t>
                      </a:r>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Caption</a:t>
                      </a:r>
                      <a:r>
                        <a:rPr lang="en-US" sz="2100" baseline="0" dirty="0" smtClean="0"/>
                        <a:t> Retrieval</a:t>
                      </a:r>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hMerge="1">
                  <a:txBody>
                    <a:bodyPr/>
                    <a:lstStyle/>
                    <a:p>
                      <a:endParaRPr lang="en-US" sz="2400" baseline="0" dirty="0" smtClean="0"/>
                    </a:p>
                  </a:txBody>
                  <a:tcPr>
                    <a:lnT w="12700" cap="flat" cmpd="sng" algn="ctr">
                      <a:solidFill>
                        <a:schemeClr val="tx1"/>
                      </a:solidFill>
                      <a:prstDash val="solid"/>
                      <a:round/>
                      <a:headEnd type="none" w="med" len="med"/>
                      <a:tailEnd type="none" w="med" len="med"/>
                    </a:lnT>
                  </a:tcPr>
                </a:tc>
                <a:tc>
                  <a:txBody>
                    <a:bodyPr/>
                    <a:lstStyle/>
                    <a:p>
                      <a:pPr algn="ctr"/>
                      <a:endParaRPr lang="en-US" sz="2100" baseline="0" dirty="0" smtClean="0"/>
                    </a:p>
                  </a:txBody>
                  <a:tcPr marL="68580" marR="68580" marT="34290" marB="34290">
                    <a:lnB w="12700" cap="flat" cmpd="sng" algn="ctr">
                      <a:noFill/>
                      <a:prstDash val="solid"/>
                      <a:round/>
                      <a:headEnd type="none" w="med" len="med"/>
                      <a:tailEnd type="none" w="med" len="med"/>
                    </a:lnB>
                    <a:solidFill>
                      <a:schemeClr val="bg1"/>
                    </a:solidFill>
                  </a:tcPr>
                </a:tc>
                <a:tc gridSpan="3">
                  <a:txBody>
                    <a:bodyPr/>
                    <a:lstStyle/>
                    <a:p>
                      <a:pPr algn="ctr"/>
                      <a:r>
                        <a:rPr lang="en-US" sz="2100" dirty="0" smtClean="0"/>
                        <a:t>Image Retrieval</a:t>
                      </a:r>
                      <a:endParaRPr lang="en-US" sz="2100" dirty="0"/>
                    </a:p>
                  </a:txBody>
                  <a:tcPr marL="68580" marR="68580" marT="34290" marB="34290">
                    <a:lnB w="12700" cap="flat" cmpd="sng" algn="ctr">
                      <a:noFill/>
                      <a:prstDash val="solid"/>
                      <a:round/>
                      <a:headEnd type="none" w="med" len="med"/>
                      <a:tailEnd type="none" w="med" len="med"/>
                    </a:lnB>
                    <a:solidFill>
                      <a:schemeClr val="bg1"/>
                    </a:solidFill>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c hMerge="1">
                  <a:txBody>
                    <a:bodyPr/>
                    <a:lstStyle/>
                    <a:p>
                      <a:endParaRPr lang="en-US" sz="2400" dirty="0"/>
                    </a:p>
                  </a:txBody>
                  <a:tcPr>
                    <a:lnT w="12700" cap="flat" cmpd="sng" algn="ctr">
                      <a:solidFill>
                        <a:schemeClr val="tx1"/>
                      </a:solidFill>
                      <a:prstDash val="solid"/>
                      <a:round/>
                      <a:headEnd type="none" w="med" len="med"/>
                      <a:tailEnd type="none" w="med" len="med"/>
                    </a:lnT>
                  </a:tcPr>
                </a:tc>
              </a:tr>
              <a:tr h="460750">
                <a:tc>
                  <a:txBody>
                    <a:bodyPr/>
                    <a:lstStyle/>
                    <a:p>
                      <a:endParaRPr lang="en-US" sz="2100" dirty="0"/>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R@5</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R@10</a:t>
                      </a:r>
                    </a:p>
                  </a:txBody>
                  <a:tcPr marL="68580" marR="68580" marT="34290" marB="34290">
                    <a:lnT w="12700" cap="flat" cmpd="sng" algn="ctr">
                      <a:noFill/>
                      <a:prstDash val="solid"/>
                      <a:round/>
                      <a:headEnd type="none" w="med" len="med"/>
                      <a:tailEnd type="none" w="med" len="med"/>
                    </a:lnT>
                  </a:tcPr>
                </a:tc>
                <a:tc>
                  <a:txBody>
                    <a:bodyPr/>
                    <a:lstStyle/>
                    <a:p>
                      <a:pPr algn="ctr"/>
                      <a:endParaRPr lang="en-US" sz="2100" baseline="0" dirty="0" smtClean="0"/>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R@5</a:t>
                      </a:r>
                    </a:p>
                  </a:txBody>
                  <a:tcPr marL="68580" marR="68580" marT="34290" marB="34290">
                    <a:lnT w="12700" cap="flat" cmpd="sng" algn="ctr">
                      <a:noFill/>
                      <a:prstDash val="solid"/>
                      <a:round/>
                      <a:headEnd type="none" w="med" len="med"/>
                      <a:tailEnd type="none" w="med" len="med"/>
                    </a:lnT>
                  </a:tcPr>
                </a:tc>
                <a:tc>
                  <a:txBody>
                    <a:bodyPr/>
                    <a:lstStyle/>
                    <a:p>
                      <a:pPr algn="ctr"/>
                      <a:r>
                        <a:rPr lang="en-US" sz="2100" baseline="0" dirty="0" smtClean="0"/>
                        <a:t>R@10</a:t>
                      </a:r>
                    </a:p>
                  </a:txBody>
                  <a:tcPr marL="68580" marR="68580" marT="34290" marB="34290">
                    <a:lnT w="12700" cap="flat" cmpd="sng" algn="ctr">
                      <a:noFill/>
                      <a:prstDash val="solid"/>
                      <a:round/>
                      <a:headEnd type="none" w="med" len="med"/>
                      <a:tailEnd type="none" w="med" len="med"/>
                    </a:lnT>
                  </a:tcPr>
                </a:tc>
              </a:tr>
              <a:tr h="8578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dirty="0" smtClean="0"/>
                        <a:t>State-of-the-art (</a:t>
                      </a:r>
                      <a:r>
                        <a:rPr lang="en-US" sz="2100" dirty="0" err="1" smtClean="0"/>
                        <a:t>Kiros</a:t>
                      </a:r>
                      <a:r>
                        <a:rPr lang="en-US" sz="2100" dirty="0" smtClean="0"/>
                        <a:t> et al.)</a:t>
                      </a:r>
                    </a:p>
                    <a:p>
                      <a:r>
                        <a:rPr lang="en-US" sz="2100" dirty="0" smtClean="0"/>
                        <a:t>    CNN + RNN </a:t>
                      </a:r>
                    </a:p>
                  </a:txBody>
                  <a:tcPr marL="68580" marR="68580" marT="34290" marB="34290" anchor="ctr"/>
                </a:tc>
                <a:tc>
                  <a:txBody>
                    <a:bodyPr/>
                    <a:lstStyle/>
                    <a:p>
                      <a:pPr algn="ctr"/>
                      <a:r>
                        <a:rPr lang="en-US" sz="2100" dirty="0" smtClean="0"/>
                        <a:t>43.4</a:t>
                      </a:r>
                      <a:endParaRPr lang="en-US" sz="2100" dirty="0"/>
                    </a:p>
                  </a:txBody>
                  <a:tcPr marL="68580" marR="68580" marT="34290" marB="34290" anchor="ctr"/>
                </a:tc>
                <a:tc>
                  <a:txBody>
                    <a:bodyPr/>
                    <a:lstStyle/>
                    <a:p>
                      <a:pPr algn="ctr"/>
                      <a:r>
                        <a:rPr lang="en-US" sz="2100" dirty="0" smtClean="0"/>
                        <a:t>75.7</a:t>
                      </a:r>
                      <a:endParaRPr lang="en-US" sz="2100" dirty="0"/>
                    </a:p>
                  </a:txBody>
                  <a:tcPr marL="68580" marR="68580" marT="34290" marB="34290" anchor="ctr"/>
                </a:tc>
                <a:tc>
                  <a:txBody>
                    <a:bodyPr/>
                    <a:lstStyle/>
                    <a:p>
                      <a:pPr algn="ctr"/>
                      <a:r>
                        <a:rPr lang="en-US" sz="2100" dirty="0" smtClean="0"/>
                        <a:t>85.8</a:t>
                      </a: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r>
                        <a:rPr lang="en-US" sz="2100" dirty="0" smtClean="0"/>
                        <a:t>31.0</a:t>
                      </a:r>
                      <a:endParaRPr lang="en-US" sz="2100" dirty="0"/>
                    </a:p>
                  </a:txBody>
                  <a:tcPr marL="68580" marR="68580" marT="34290" marB="34290" anchor="ctr"/>
                </a:tc>
                <a:tc>
                  <a:txBody>
                    <a:bodyPr/>
                    <a:lstStyle/>
                    <a:p>
                      <a:pPr algn="ctr"/>
                      <a:r>
                        <a:rPr lang="en-US" sz="2100" dirty="0" smtClean="0"/>
                        <a:t>66.7</a:t>
                      </a:r>
                      <a:endParaRPr lang="en-US" sz="2100" dirty="0"/>
                    </a:p>
                  </a:txBody>
                  <a:tcPr marL="68580" marR="68580" marT="34290" marB="34290" anchor="ctr"/>
                </a:tc>
                <a:tc>
                  <a:txBody>
                    <a:bodyPr/>
                    <a:lstStyle/>
                    <a:p>
                      <a:pPr algn="ctr"/>
                      <a:r>
                        <a:rPr lang="en-US" sz="2100" dirty="0" smtClean="0"/>
                        <a:t>79.9</a:t>
                      </a:r>
                      <a:endParaRPr lang="en-US" sz="2100" dirty="0"/>
                    </a:p>
                  </a:txBody>
                  <a:tcPr marL="68580" marR="68580" marT="34290" marB="34290" anchor="ctr"/>
                </a:tc>
              </a:tr>
              <a:tr h="903961">
                <a:tc>
                  <a:txBody>
                    <a:bodyPr/>
                    <a:lstStyle/>
                    <a:p>
                      <a:r>
                        <a:rPr lang="en-US" sz="2100" dirty="0" smtClean="0"/>
                        <a:t>Ours </a:t>
                      </a:r>
                      <a:endParaRPr lang="en-US" sz="2100" baseline="0" dirty="0" smtClean="0"/>
                    </a:p>
                    <a:p>
                      <a:pPr marL="0" indent="0">
                        <a:buFont typeface="Arial" panose="020B0604020202020204" pitchFamily="34" charset="0"/>
                        <a:buNone/>
                      </a:pPr>
                      <a:r>
                        <a:rPr lang="en-US" sz="2100" dirty="0" smtClean="0"/>
                        <a:t>    + Baseline VQA</a:t>
                      </a:r>
                      <a:endParaRPr lang="en-US" sz="2100" dirty="0"/>
                    </a:p>
                  </a:txBody>
                  <a:tcPr marL="68580" marR="68580" marT="34290" marB="34290" anchor="ctr"/>
                </a:tc>
                <a:tc>
                  <a:txBody>
                    <a:bodyPr/>
                    <a:lstStyle/>
                    <a:p>
                      <a:pPr algn="ctr"/>
                      <a:r>
                        <a:rPr lang="en-US" sz="2100" dirty="0" smtClean="0"/>
                        <a:t>50.5</a:t>
                      </a:r>
                      <a:endParaRPr lang="en-US" sz="2100" dirty="0"/>
                    </a:p>
                  </a:txBody>
                  <a:tcPr marL="68580" marR="68580" marT="34290" marB="34290" anchor="ctr"/>
                </a:tc>
                <a:tc>
                  <a:txBody>
                    <a:bodyPr/>
                    <a:lstStyle/>
                    <a:p>
                      <a:pPr algn="ctr"/>
                      <a:r>
                        <a:rPr lang="en-US" sz="2100" dirty="0" smtClean="0"/>
                        <a:t>80.1</a:t>
                      </a:r>
                      <a:endParaRPr lang="en-US" sz="2100" dirty="0"/>
                    </a:p>
                  </a:txBody>
                  <a:tcPr marL="68580" marR="68580" marT="34290" marB="34290" anchor="ctr"/>
                </a:tc>
                <a:tc>
                  <a:txBody>
                    <a:bodyPr/>
                    <a:lstStyle/>
                    <a:p>
                      <a:pPr algn="ctr"/>
                      <a:r>
                        <a:rPr lang="en-US" sz="2100" dirty="0" smtClean="0"/>
                        <a:t>89.7</a:t>
                      </a:r>
                      <a:endParaRPr lang="en-US" sz="2100" dirty="0"/>
                    </a:p>
                  </a:txBody>
                  <a:tcPr marL="68580" marR="68580" marT="34290" marB="34290" anchor="ctr"/>
                </a:tc>
                <a:tc>
                  <a:txBody>
                    <a:bodyPr/>
                    <a:lstStyle/>
                    <a:p>
                      <a:pPr algn="ctr"/>
                      <a:endParaRPr lang="en-US" sz="2100" dirty="0"/>
                    </a:p>
                  </a:txBody>
                  <a:tcPr marL="68580" marR="68580" marT="34290" marB="34290" anchor="ctr"/>
                </a:tc>
                <a:tc>
                  <a:txBody>
                    <a:bodyPr/>
                    <a:lstStyle/>
                    <a:p>
                      <a:pPr algn="ctr"/>
                      <a:r>
                        <a:rPr lang="en-US" sz="2100" dirty="0" smtClean="0"/>
                        <a:t>37.0</a:t>
                      </a:r>
                      <a:endParaRPr lang="en-US" sz="2100" dirty="0"/>
                    </a:p>
                  </a:txBody>
                  <a:tcPr marL="68580" marR="68580" marT="34290" marB="34290" anchor="ctr"/>
                </a:tc>
                <a:tc>
                  <a:txBody>
                    <a:bodyPr/>
                    <a:lstStyle/>
                    <a:p>
                      <a:pPr algn="ctr"/>
                      <a:r>
                        <a:rPr lang="en-US" sz="2100" dirty="0" smtClean="0"/>
                        <a:t>70.9</a:t>
                      </a:r>
                      <a:endParaRPr lang="en-US" sz="2100" dirty="0"/>
                    </a:p>
                  </a:txBody>
                  <a:tcPr marL="68580" marR="68580" marT="34290" marB="34290" anchor="ctr"/>
                </a:tc>
                <a:tc>
                  <a:txBody>
                    <a:bodyPr/>
                    <a:lstStyle/>
                    <a:p>
                      <a:pPr algn="ctr"/>
                      <a:r>
                        <a:rPr lang="en-US" sz="2100" dirty="0" smtClean="0"/>
                        <a:t>82.9</a:t>
                      </a:r>
                      <a:endParaRPr lang="en-US" sz="2100" dirty="0"/>
                    </a:p>
                  </a:txBody>
                  <a:tcPr marL="68580" marR="68580" marT="34290" marB="34290" anchor="ctr"/>
                </a:tc>
              </a:tr>
              <a:tr h="840192">
                <a:tc>
                  <a:txBody>
                    <a:bodyPr/>
                    <a:lstStyle/>
                    <a:p>
                      <a:r>
                        <a:rPr lang="en-US" sz="2100" dirty="0" smtClean="0">
                          <a:solidFill>
                            <a:srgbClr val="FF0000"/>
                          </a:solidFill>
                        </a:rPr>
                        <a:t>Ours </a:t>
                      </a:r>
                    </a:p>
                    <a:p>
                      <a:r>
                        <a:rPr lang="en-US" sz="2100" dirty="0" smtClean="0">
                          <a:solidFill>
                            <a:srgbClr val="FF0000"/>
                          </a:solidFill>
                        </a:rPr>
                        <a:t>    + Better VQA with attention</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53.6</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84.3</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91.3</a:t>
                      </a:r>
                      <a:endParaRPr lang="en-US" sz="2100" dirty="0">
                        <a:solidFill>
                          <a:srgbClr val="FF0000"/>
                        </a:solidFill>
                      </a:endParaRPr>
                    </a:p>
                  </a:txBody>
                  <a:tcPr marL="68580" marR="68580" marT="34290" marB="34290" anchor="ctr"/>
                </a:tc>
                <a:tc>
                  <a:txBody>
                    <a:bodyPr/>
                    <a:lstStyle/>
                    <a:p>
                      <a:pPr algn="ct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39.8</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73.8</a:t>
                      </a:r>
                      <a:endParaRPr lang="en-US" sz="2100" dirty="0">
                        <a:solidFill>
                          <a:srgbClr val="FF0000"/>
                        </a:solidFill>
                      </a:endParaRPr>
                    </a:p>
                  </a:txBody>
                  <a:tcPr marL="68580" marR="68580" marT="34290" marB="34290" anchor="ctr"/>
                </a:tc>
                <a:tc>
                  <a:txBody>
                    <a:bodyPr/>
                    <a:lstStyle/>
                    <a:p>
                      <a:pPr algn="ctr"/>
                      <a:r>
                        <a:rPr lang="en-US" sz="2100" dirty="0" smtClean="0">
                          <a:solidFill>
                            <a:srgbClr val="FF0000"/>
                          </a:solidFill>
                        </a:rPr>
                        <a:t>85.8</a:t>
                      </a:r>
                      <a:endParaRPr lang="en-US" sz="2100" dirty="0">
                        <a:solidFill>
                          <a:srgbClr val="FF0000"/>
                        </a:solidFill>
                      </a:endParaRPr>
                    </a:p>
                  </a:txBody>
                  <a:tcPr marL="68580" marR="68580" marT="34290" marB="34290" anchor="ctr"/>
                </a:tc>
              </a:tr>
            </a:tbl>
          </a:graphicData>
        </a:graphic>
      </p:graphicFrame>
      <p:cxnSp>
        <p:nvCxnSpPr>
          <p:cNvPr id="6" name="Straight Arrow Connector 5"/>
          <p:cNvCxnSpPr/>
          <p:nvPr/>
        </p:nvCxnSpPr>
        <p:spPr>
          <a:xfrm>
            <a:off x="4126230" y="3840480"/>
            <a:ext cx="0" cy="13258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63390" y="4732020"/>
            <a:ext cx="868679" cy="430887"/>
          </a:xfrm>
          <a:prstGeom prst="rect">
            <a:avLst/>
          </a:prstGeom>
          <a:noFill/>
        </p:spPr>
        <p:txBody>
          <a:bodyPr wrap="square" rtlCol="0">
            <a:spAutoFit/>
          </a:bodyPr>
          <a:lstStyle/>
          <a:p>
            <a:r>
              <a:rPr lang="en-US" sz="2200" dirty="0" smtClean="0">
                <a:solidFill>
                  <a:srgbClr val="FF0000"/>
                </a:solidFill>
              </a:rPr>
              <a:t>+</a:t>
            </a:r>
            <a:r>
              <a:rPr lang="en-US" altLang="zh-CN" sz="2200" dirty="0" smtClean="0">
                <a:solidFill>
                  <a:srgbClr val="FF0000"/>
                </a:solidFill>
              </a:rPr>
              <a:t>10</a:t>
            </a:r>
            <a:r>
              <a:rPr lang="en-US" sz="2200" dirty="0" smtClean="0">
                <a:solidFill>
                  <a:srgbClr val="FF0000"/>
                </a:solidFill>
              </a:rPr>
              <a:t>.</a:t>
            </a:r>
            <a:r>
              <a:rPr lang="en-US" altLang="zh-CN" sz="2200" dirty="0" smtClean="0">
                <a:solidFill>
                  <a:srgbClr val="FF0000"/>
                </a:solidFill>
              </a:rPr>
              <a:t>2</a:t>
            </a:r>
            <a:endParaRPr lang="en-US" sz="2200" dirty="0">
              <a:solidFill>
                <a:srgbClr val="FF0000"/>
              </a:solidFill>
            </a:endParaRPr>
          </a:p>
        </p:txBody>
      </p:sp>
      <p:cxnSp>
        <p:nvCxnSpPr>
          <p:cNvPr id="8" name="Straight Arrow Connector 7"/>
          <p:cNvCxnSpPr/>
          <p:nvPr/>
        </p:nvCxnSpPr>
        <p:spPr>
          <a:xfrm>
            <a:off x="6713220" y="3840480"/>
            <a:ext cx="0" cy="13601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0380" y="4766250"/>
            <a:ext cx="868677" cy="430887"/>
          </a:xfrm>
          <a:prstGeom prst="rect">
            <a:avLst/>
          </a:prstGeom>
          <a:noFill/>
        </p:spPr>
        <p:txBody>
          <a:bodyPr wrap="square" rtlCol="0">
            <a:spAutoFit/>
          </a:bodyPr>
          <a:lstStyle/>
          <a:p>
            <a:r>
              <a:rPr lang="en-US" sz="2200" dirty="0" smtClean="0">
                <a:solidFill>
                  <a:srgbClr val="FF0000"/>
                </a:solidFill>
              </a:rPr>
              <a:t>+</a:t>
            </a:r>
            <a:r>
              <a:rPr lang="en-US" sz="2200" dirty="0">
                <a:solidFill>
                  <a:srgbClr val="FF0000"/>
                </a:solidFill>
              </a:rPr>
              <a:t>8</a:t>
            </a:r>
            <a:r>
              <a:rPr lang="en-US" altLang="zh-CN" sz="2200" dirty="0" smtClean="0">
                <a:solidFill>
                  <a:srgbClr val="FF0000"/>
                </a:solidFill>
              </a:rPr>
              <a:t>.8</a:t>
            </a:r>
            <a:endParaRPr lang="en-US" sz="2200" dirty="0">
              <a:solidFill>
                <a:srgbClr val="FF0000"/>
              </a:solidFill>
            </a:endParaRPr>
          </a:p>
        </p:txBody>
      </p:sp>
      <p:sp>
        <p:nvSpPr>
          <p:cNvPr id="10" name="TextBox 9"/>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Xiao Lin</a:t>
            </a:r>
            <a:endParaRPr lang="en-US" sz="1200" dirty="0"/>
          </a:p>
        </p:txBody>
      </p:sp>
      <p:sp>
        <p:nvSpPr>
          <p:cNvPr id="11"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pPr/>
              <a:t>188</a:t>
            </a:fld>
            <a:endParaRPr lang="en-US" dirty="0"/>
          </a:p>
        </p:txBody>
      </p:sp>
      <p:sp>
        <p:nvSpPr>
          <p:cNvPr id="12" name="TextBox 11"/>
          <p:cNvSpPr txBox="1"/>
          <p:nvPr/>
        </p:nvSpPr>
        <p:spPr>
          <a:xfrm>
            <a:off x="318940" y="342900"/>
            <a:ext cx="8663014" cy="707886"/>
          </a:xfrm>
          <a:prstGeom prst="rect">
            <a:avLst/>
          </a:prstGeom>
          <a:noFill/>
        </p:spPr>
        <p:txBody>
          <a:bodyPr wrap="square" rtlCol="0">
            <a:spAutoFit/>
          </a:bodyPr>
          <a:lstStyle/>
          <a:p>
            <a:pPr algn="ctr"/>
            <a:r>
              <a:rPr lang="en-US" sz="4000" dirty="0" smtClean="0">
                <a:latin typeface="+mj-lt"/>
              </a:rPr>
              <a:t>Image-Caption Ranking on MSCOCO</a:t>
            </a:r>
            <a:endParaRPr lang="en-US" sz="4000" dirty="0">
              <a:latin typeface="+mj-lt"/>
            </a:endParaRPr>
          </a:p>
        </p:txBody>
      </p:sp>
    </p:spTree>
    <p:extLst>
      <p:ext uri="{BB962C8B-B14F-4D97-AF65-F5344CB8AC3E}">
        <p14:creationId xmlns:p14="http://schemas.microsoft.com/office/powerpoint/2010/main" val="1100081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9144000" cy="1143000"/>
          </a:xfrm>
        </p:spPr>
        <p:txBody>
          <a:bodyPr>
            <a:normAutofit fontScale="90000"/>
          </a:bodyPr>
          <a:lstStyle/>
          <a:p>
            <a:r>
              <a:rPr lang="en-US" dirty="0"/>
              <a:t>Leveraging Visual Question Answering for Image-Caption </a:t>
            </a:r>
            <a:r>
              <a:rPr lang="en-US" dirty="0" smtClean="0"/>
              <a:t>Ranking</a:t>
            </a:r>
            <a:br>
              <a:rPr lang="en-US" dirty="0" smtClean="0"/>
            </a:br>
            <a:r>
              <a:rPr lang="en-US" dirty="0" smtClean="0"/>
              <a:t>(ECCV 2016)</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189</a:t>
            </a:fld>
            <a:endParaRPr lang="en-US" dirty="0"/>
          </a:p>
        </p:txBody>
      </p:sp>
      <p:sp>
        <p:nvSpPr>
          <p:cNvPr id="7" name="TextBox 6"/>
          <p:cNvSpPr txBox="1"/>
          <p:nvPr/>
        </p:nvSpPr>
        <p:spPr>
          <a:xfrm>
            <a:off x="1405938" y="5280573"/>
            <a:ext cx="2743200" cy="1077218"/>
          </a:xfrm>
          <a:prstGeom prst="rect">
            <a:avLst/>
          </a:prstGeom>
          <a:noFill/>
        </p:spPr>
        <p:txBody>
          <a:bodyPr wrap="square" rtlCol="0">
            <a:spAutoFit/>
          </a:bodyPr>
          <a:lstStyle/>
          <a:p>
            <a:pPr algn="ctr"/>
            <a:r>
              <a:rPr lang="en-US" sz="3200" dirty="0" smtClean="0"/>
              <a:t>Xiao Lin</a:t>
            </a:r>
            <a:br>
              <a:rPr lang="en-US" sz="3200" dirty="0" smtClean="0"/>
            </a:br>
            <a:r>
              <a:rPr lang="en-US" sz="3200" dirty="0" smtClean="0"/>
              <a:t>Virginia Tech</a:t>
            </a:r>
            <a:endParaRPr lang="en-US" sz="3200" dirty="0"/>
          </a:p>
        </p:txBody>
      </p:sp>
      <p:pic>
        <p:nvPicPr>
          <p:cNvPr id="5" name="Picture 4"/>
          <p:cNvPicPr>
            <a:picLocks noChangeAspect="1"/>
          </p:cNvPicPr>
          <p:nvPr/>
        </p:nvPicPr>
        <p:blipFill>
          <a:blip r:embed="rId2"/>
          <a:stretch>
            <a:fillRect/>
          </a:stretch>
        </p:blipFill>
        <p:spPr>
          <a:xfrm>
            <a:off x="1405938" y="2537373"/>
            <a:ext cx="2743200" cy="2743200"/>
          </a:xfrm>
          <a:prstGeom prst="rect">
            <a:avLst/>
          </a:prstGeom>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18442" y="2535890"/>
            <a:ext cx="2743200" cy="2744683"/>
          </a:xfrm>
          <a:prstGeom prst="rect">
            <a:avLst/>
          </a:prstGeom>
        </p:spPr>
      </p:pic>
      <p:sp>
        <p:nvSpPr>
          <p:cNvPr id="8" name="TextBox 7"/>
          <p:cNvSpPr txBox="1"/>
          <p:nvPr/>
        </p:nvSpPr>
        <p:spPr>
          <a:xfrm>
            <a:off x="5118442" y="5280573"/>
            <a:ext cx="2743200" cy="1077218"/>
          </a:xfrm>
          <a:prstGeom prst="rect">
            <a:avLst/>
          </a:prstGeom>
          <a:noFill/>
        </p:spPr>
        <p:txBody>
          <a:bodyPr wrap="square" rtlCol="0">
            <a:spAutoFit/>
          </a:bodyPr>
          <a:lstStyle/>
          <a:p>
            <a:pPr algn="ctr"/>
            <a:r>
              <a:rPr lang="en-US" sz="3200" dirty="0" smtClean="0"/>
              <a:t>Devi Parikh</a:t>
            </a:r>
            <a:br>
              <a:rPr lang="en-US" sz="3200" dirty="0" smtClean="0"/>
            </a:br>
            <a:r>
              <a:rPr lang="en-US" sz="3200" dirty="0" smtClean="0"/>
              <a:t>Georgia Tech</a:t>
            </a:r>
            <a:endParaRPr lang="en-US" sz="3200" dirty="0"/>
          </a:p>
        </p:txBody>
      </p:sp>
    </p:spTree>
    <p:extLst>
      <p:ext uri="{BB962C8B-B14F-4D97-AF65-F5344CB8AC3E}">
        <p14:creationId xmlns:p14="http://schemas.microsoft.com/office/powerpoint/2010/main" val="555595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5508276" cy="4525963"/>
          </a:xfrm>
        </p:spPr>
        <p:txBody>
          <a:bodyPr>
            <a:normAutofit/>
          </a:bodyPr>
          <a:lstStyle/>
          <a:p>
            <a:r>
              <a:rPr lang="en-US" dirty="0"/>
              <a:t>Beyond “bucket” </a:t>
            </a:r>
            <a:r>
              <a:rPr lang="en-US" dirty="0" smtClean="0"/>
              <a:t>recognition</a:t>
            </a:r>
          </a:p>
          <a:p>
            <a:r>
              <a:rPr lang="en-US" dirty="0" smtClean="0"/>
              <a:t>Language is compositional</a:t>
            </a:r>
          </a:p>
          <a:p>
            <a:endParaRPr lang="en-US" dirty="0"/>
          </a:p>
          <a:p>
            <a:endParaRPr lang="en-US" dirty="0" smtClean="0"/>
          </a:p>
          <a:p>
            <a:endParaRPr lang="en-US" dirty="0"/>
          </a:p>
          <a:p>
            <a:pPr marL="0" indent="0">
              <a:buNone/>
            </a:pPr>
            <a:r>
              <a:rPr lang="en-US" dirty="0" smtClean="0"/>
              <a:t>“A steam engine is coming out of a fireplace.”</a:t>
            </a:r>
          </a:p>
        </p:txBody>
      </p:sp>
      <p:sp>
        <p:nvSpPr>
          <p:cNvPr id="6" name="Title 1"/>
          <p:cNvSpPr txBox="1">
            <a:spLocks/>
          </p:cNvSpPr>
          <p:nvPr/>
        </p:nvSpPr>
        <p:spPr>
          <a:xfrm>
            <a:off x="0" y="15193"/>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Why Words and Pictures? 3</a:t>
            </a:r>
            <a:endParaRPr lang="en-US" dirty="0"/>
          </a:p>
        </p:txBody>
      </p:sp>
      <p:sp>
        <p:nvSpPr>
          <p:cNvPr id="2" name="Slide Number Placeholder 1"/>
          <p:cNvSpPr>
            <a:spLocks noGrp="1"/>
          </p:cNvSpPr>
          <p:nvPr>
            <p:ph type="sldNum" sz="quarter" idx="12"/>
          </p:nvPr>
        </p:nvSpPr>
        <p:spPr/>
        <p:txBody>
          <a:bodyPr/>
          <a:lstStyle/>
          <a:p>
            <a:fld id="{C8756881-B0E8-F143-BBCC-9E260CA8BD35}" type="slidenum">
              <a:rPr lang="en-US" smtClean="0"/>
              <a:t>19</a:t>
            </a:fld>
            <a:endParaRPr lang="en-US" dirty="0"/>
          </a:p>
        </p:txBody>
      </p:sp>
      <p:grpSp>
        <p:nvGrpSpPr>
          <p:cNvPr id="8" name="Group 7"/>
          <p:cNvGrpSpPr/>
          <p:nvPr/>
        </p:nvGrpSpPr>
        <p:grpSpPr>
          <a:xfrm>
            <a:off x="5965476" y="1743343"/>
            <a:ext cx="3178524" cy="5141101"/>
            <a:chOff x="5965476" y="1743343"/>
            <a:chExt cx="3178524" cy="5141101"/>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65476" y="1743343"/>
              <a:ext cx="3178524" cy="4771769"/>
            </a:xfrm>
            <a:prstGeom prst="rect">
              <a:avLst/>
            </a:prstGeom>
          </p:spPr>
        </p:pic>
        <p:sp>
          <p:nvSpPr>
            <p:cNvPr id="7" name="Rectangle 6"/>
            <p:cNvSpPr/>
            <p:nvPr/>
          </p:nvSpPr>
          <p:spPr>
            <a:xfrm>
              <a:off x="5965476" y="6515112"/>
              <a:ext cx="3178523" cy="369332"/>
            </a:xfrm>
            <a:prstGeom prst="rect">
              <a:avLst/>
            </a:prstGeom>
          </p:spPr>
          <p:txBody>
            <a:bodyPr wrap="square">
              <a:spAutoFit/>
            </a:bodyPr>
            <a:lstStyle/>
            <a:p>
              <a:pPr algn="ctr"/>
              <a:r>
                <a:rPr lang="en-US" dirty="0"/>
                <a:t>René </a:t>
              </a:r>
              <a:r>
                <a:rPr lang="en-US" dirty="0" smtClean="0"/>
                <a:t>Magritte (1938)</a:t>
              </a:r>
              <a:endParaRPr lang="en-US" dirty="0"/>
            </a:p>
          </p:txBody>
        </p:sp>
      </p:grpSp>
    </p:spTree>
    <p:extLst>
      <p:ext uri="{BB962C8B-B14F-4D97-AF65-F5344CB8AC3E}">
        <p14:creationId xmlns:p14="http://schemas.microsoft.com/office/powerpoint/2010/main" val="2763202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2002517" y="2740812"/>
            <a:ext cx="5486403" cy="954097"/>
            <a:chOff x="1142998" y="5132"/>
            <a:chExt cx="5486403" cy="954097"/>
          </a:xfrm>
        </p:grpSpPr>
        <p:sp>
          <p:nvSpPr>
            <p:cNvPr id="32" name="Rounded Rectangle 31"/>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3"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Counting Questions</a:t>
              </a:r>
              <a:endParaRPr lang="en-US" sz="3000" kern="1200" dirty="0"/>
            </a:p>
          </p:txBody>
        </p:sp>
      </p:grpSp>
      <p:grpSp>
        <p:nvGrpSpPr>
          <p:cNvPr id="34" name="Group 33"/>
          <p:cNvGrpSpPr/>
          <p:nvPr/>
        </p:nvGrpSpPr>
        <p:grpSpPr>
          <a:xfrm>
            <a:off x="2002517" y="1709096"/>
            <a:ext cx="5486403" cy="954097"/>
            <a:chOff x="1142998" y="5132"/>
            <a:chExt cx="5486403" cy="954097"/>
          </a:xfrm>
        </p:grpSpPr>
        <p:sp>
          <p:nvSpPr>
            <p:cNvPr id="35" name="Rounded Rectangle 34"/>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6"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Hierarchical Co-Attention Model</a:t>
              </a:r>
              <a:endParaRPr lang="en-US" sz="3000" kern="1200" dirty="0"/>
            </a:p>
          </p:txBody>
        </p:sp>
      </p:grpSp>
      <p:grpSp>
        <p:nvGrpSpPr>
          <p:cNvPr id="37" name="Group 36"/>
          <p:cNvGrpSpPr/>
          <p:nvPr/>
        </p:nvGrpSpPr>
        <p:grpSpPr>
          <a:xfrm>
            <a:off x="2002516" y="4799594"/>
            <a:ext cx="5486403" cy="954097"/>
            <a:chOff x="1142998" y="5132"/>
            <a:chExt cx="5486403" cy="954097"/>
          </a:xfrm>
        </p:grpSpPr>
        <p:sp>
          <p:nvSpPr>
            <p:cNvPr id="38" name="Rounded Rectangle 37"/>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9"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Making VQA human-like</a:t>
              </a:r>
              <a:endParaRPr lang="en-US" sz="3000" kern="1200" dirty="0"/>
            </a:p>
          </p:txBody>
        </p:sp>
      </p:grpSp>
      <p:sp>
        <p:nvSpPr>
          <p:cNvPr id="2" name="Slide Number Placeholder 1"/>
          <p:cNvSpPr>
            <a:spLocks noGrp="1"/>
          </p:cNvSpPr>
          <p:nvPr>
            <p:ph type="sldNum" sz="quarter" idx="12"/>
          </p:nvPr>
        </p:nvSpPr>
        <p:spPr/>
        <p:txBody>
          <a:bodyPr/>
          <a:lstStyle/>
          <a:p>
            <a:fld id="{9A0204A8-AFB4-894B-B7A1-210E55B1E886}" type="slidenum">
              <a:rPr lang="en-US" smtClean="0"/>
              <a:t>190</a:t>
            </a:fld>
            <a:endParaRPr lang="en-US" dirty="0"/>
          </a:p>
        </p:txBody>
      </p:sp>
      <p:grpSp>
        <p:nvGrpSpPr>
          <p:cNvPr id="43" name="Group 42"/>
          <p:cNvGrpSpPr/>
          <p:nvPr/>
        </p:nvGrpSpPr>
        <p:grpSpPr>
          <a:xfrm>
            <a:off x="2002516" y="3772528"/>
            <a:ext cx="5486403" cy="954097"/>
            <a:chOff x="1142998" y="5132"/>
            <a:chExt cx="5486403" cy="954097"/>
          </a:xfrm>
        </p:grpSpPr>
        <p:sp>
          <p:nvSpPr>
            <p:cNvPr id="44" name="Rounded Rectangle 43"/>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5"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VQA as multiple perspectives</a:t>
              </a:r>
              <a:endParaRPr lang="en-US" sz="3000" kern="1200" dirty="0"/>
            </a:p>
          </p:txBody>
        </p:sp>
      </p:grpSp>
      <p:grpSp>
        <p:nvGrpSpPr>
          <p:cNvPr id="46" name="Group 45"/>
          <p:cNvGrpSpPr/>
          <p:nvPr/>
        </p:nvGrpSpPr>
        <p:grpSpPr>
          <a:xfrm>
            <a:off x="2002515" y="681783"/>
            <a:ext cx="5486403" cy="954097"/>
            <a:chOff x="1142998" y="5132"/>
            <a:chExt cx="5486403" cy="954097"/>
          </a:xfrm>
        </p:grpSpPr>
        <p:sp>
          <p:nvSpPr>
            <p:cNvPr id="47" name="Rounded Rectangle 46"/>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48"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Balanced VQA (VQA v2.0)</a:t>
              </a:r>
              <a:endParaRPr lang="en-US" sz="3000" kern="1200" dirty="0"/>
            </a:p>
          </p:txBody>
        </p:sp>
      </p:grpSp>
      <p:sp>
        <p:nvSpPr>
          <p:cNvPr id="23" name="Rectangle 22"/>
          <p:cNvSpPr/>
          <p:nvPr/>
        </p:nvSpPr>
        <p:spPr>
          <a:xfrm>
            <a:off x="791785" y="678327"/>
            <a:ext cx="7701067" cy="406010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31839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VQA models will answer any question!</a:t>
            </a:r>
            <a:endParaRPr lang="en-US" dirty="0"/>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191</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676400"/>
            <a:ext cx="9144000" cy="3491649"/>
          </a:xfrm>
          <a:prstGeom prst="rect">
            <a:avLst/>
          </a:prstGeom>
        </p:spPr>
      </p:pic>
    </p:spTree>
    <p:extLst>
      <p:ext uri="{BB962C8B-B14F-4D97-AF65-F5344CB8AC3E}">
        <p14:creationId xmlns:p14="http://schemas.microsoft.com/office/powerpoint/2010/main" val="8804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VQA models will answer any question!</a:t>
            </a:r>
            <a:endParaRPr lang="en-US" dirty="0"/>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192</a:t>
            </a:fld>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483" y="1742380"/>
            <a:ext cx="9022354" cy="3437616"/>
          </a:xfrm>
          <a:prstGeom prst="rect">
            <a:avLst/>
          </a:prstGeom>
        </p:spPr>
      </p:pic>
    </p:spTree>
    <p:extLst>
      <p:ext uri="{BB962C8B-B14F-4D97-AF65-F5344CB8AC3E}">
        <p14:creationId xmlns:p14="http://schemas.microsoft.com/office/powerpoint/2010/main" val="197546766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smtClean="0"/>
              <a:t>Question Relevance</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193</a:t>
            </a:fld>
            <a:endParaRPr lang="en-US"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What is the capital of England?</a:t>
            </a:r>
            <a:endParaRPr dirty="0"/>
          </a:p>
        </p:txBody>
      </p:sp>
      <p:sp>
        <p:nvSpPr>
          <p:cNvPr id="23" name="CustomShape 93"/>
          <p:cNvSpPr/>
          <p:nvPr/>
        </p:nvSpPr>
        <p:spPr>
          <a:xfrm>
            <a:off x="5107369" y="2009921"/>
            <a:ext cx="1647360" cy="0"/>
          </a:xfrm>
          <a:custGeom>
            <a:avLst/>
            <a:gdLst/>
            <a:ahLst/>
            <a:cxnLst/>
            <a:rect l="l" t="t" r="r" b="b"/>
            <a:pathLst>
              <a:path w="21600" h="21600">
                <a:moveTo>
                  <a:pt x="0" y="0"/>
                </a:moveTo>
                <a:lnTo>
                  <a:pt x="21600" y="21600"/>
                </a:lnTo>
              </a:path>
            </a:pathLst>
          </a:custGeom>
          <a:noFill/>
          <a:ln w="38100" cmpd="sng">
            <a:solidFill>
              <a:srgbClr val="FF0000"/>
            </a:solidFill>
            <a:round/>
            <a:tailEnd type="triangle" w="lg" len="lg"/>
          </a:ln>
        </p:spPr>
        <p:style>
          <a:lnRef idx="0">
            <a:scrgbClr r="0" g="0" b="0"/>
          </a:lnRef>
          <a:fillRef idx="0">
            <a:scrgbClr r="0" g="0" b="0"/>
          </a:fillRef>
          <a:effectRef idx="0">
            <a:scrgbClr r="0" g="0" b="0"/>
          </a:effectRef>
          <a:fontRef idx="minor"/>
        </p:style>
      </p:sp>
      <p:sp>
        <p:nvSpPr>
          <p:cNvPr id="29" name="CustomShape 99"/>
          <p:cNvSpPr/>
          <p:nvPr/>
        </p:nvSpPr>
        <p:spPr>
          <a:xfrm>
            <a:off x="5107369" y="1547423"/>
            <a:ext cx="1670399"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a:solidFill>
                  <a:srgbClr val="FF0000"/>
                </a:solidFill>
                <a:uFill>
                  <a:solidFill>
                    <a:srgbClr val="FFFFFF"/>
                  </a:solidFill>
                </a:uFill>
                <a:latin typeface="Arial"/>
                <a:ea typeface="Arial"/>
              </a:rPr>
              <a:t>Non-Visual</a:t>
            </a:r>
            <a:endParaRPr dirty="0">
              <a:solidFill>
                <a:srgbClr val="FF0000"/>
              </a:solidFill>
            </a:endParaRPr>
          </a:p>
        </p:txBody>
      </p:sp>
      <p:sp>
        <p:nvSpPr>
          <p:cNvPr id="31" name="CustomShape 101"/>
          <p:cNvSpPr/>
          <p:nvPr/>
        </p:nvSpPr>
        <p:spPr>
          <a:xfrm>
            <a:off x="6633769" y="1679873"/>
            <a:ext cx="2467800"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“This is not a visual question.”</a:t>
            </a:r>
            <a:endParaRPr dirty="0"/>
          </a:p>
        </p:txBody>
      </p:sp>
      <p:sp>
        <p:nvSpPr>
          <p:cNvPr id="32" name="CustomShape 102"/>
          <p:cNvSpPr/>
          <p:nvPr/>
        </p:nvSpPr>
        <p:spPr>
          <a:xfrm>
            <a:off x="2870329" y="1601393"/>
            <a:ext cx="2212560" cy="976320"/>
          </a:xfrm>
          <a:prstGeom prst="rect">
            <a:avLst/>
          </a:prstGeom>
          <a:solidFill>
            <a:srgbClr val="FFFFFF"/>
          </a:solid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a:solidFill>
                  <a:srgbClr val="000000"/>
                </a:solidFill>
                <a:uFill>
                  <a:solidFill>
                    <a:srgbClr val="FFFFFF"/>
                  </a:solidFill>
                </a:uFill>
                <a:latin typeface="Arial"/>
                <a:ea typeface="Arial"/>
              </a:rPr>
              <a:t> Visual or </a:t>
            </a:r>
            <a:endParaRPr lang="en-US" sz="2000" strike="noStrike" spc="-1" dirty="0" smtClean="0">
              <a:solidFill>
                <a:srgbClr val="000000"/>
              </a:solidFill>
              <a:uFill>
                <a:solidFill>
                  <a:srgbClr val="FFFFFF"/>
                </a:solidFill>
              </a:uFill>
              <a:latin typeface="Arial"/>
              <a:ea typeface="Arial"/>
            </a:endParaRPr>
          </a:p>
          <a:p>
            <a:pPr algn="ctr">
              <a:lnSpc>
                <a:spcPct val="100000"/>
              </a:lnSpc>
            </a:pPr>
            <a:r>
              <a:rPr lang="en-US" sz="2000" strike="noStrike" spc="-1" dirty="0" smtClean="0">
                <a:solidFill>
                  <a:srgbClr val="000000"/>
                </a:solidFill>
                <a:uFill>
                  <a:solidFill>
                    <a:srgbClr val="FFFFFF"/>
                  </a:solidFill>
                </a:uFill>
                <a:latin typeface="Arial"/>
                <a:ea typeface="Arial"/>
              </a:rPr>
              <a:t>Non</a:t>
            </a:r>
            <a:r>
              <a:rPr lang="en-US" sz="2000" strike="noStrike" spc="-1" dirty="0">
                <a:solidFill>
                  <a:srgbClr val="000000"/>
                </a:solidFill>
                <a:uFill>
                  <a:solidFill>
                    <a:srgbClr val="FFFFFF"/>
                  </a:solidFill>
                </a:uFill>
                <a:latin typeface="Arial"/>
                <a:ea typeface="Arial"/>
              </a:rPr>
              <a:t>-Visual?</a:t>
            </a:r>
            <a:endParaRPr dirty="0"/>
          </a:p>
        </p:txBody>
      </p:sp>
      <p:pic>
        <p:nvPicPr>
          <p:cNvPr id="33" name="Shape 181"/>
          <p:cNvPicPr/>
          <p:nvPr/>
        </p:nvPicPr>
        <p:blipFill>
          <a:blip r:embed="rId2" cstate="email">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34" name="CustomShape 146"/>
          <p:cNvSpPr/>
          <p:nvPr/>
        </p:nvSpPr>
        <p:spPr>
          <a:xfrm rot="10800000" flipH="1" flipV="1">
            <a:off x="1985549" y="2027916"/>
            <a:ext cx="884779" cy="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pic>
        <p:nvPicPr>
          <p:cNvPr id="39" name="Picture 3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73221" y="389428"/>
            <a:ext cx="1528348" cy="1290445"/>
          </a:xfrm>
          <a:prstGeom prst="rect">
            <a:avLst/>
          </a:prstGeom>
        </p:spPr>
      </p:pic>
      <p:sp>
        <p:nvSpPr>
          <p:cNvPr id="42" name="Rectangle 41"/>
          <p:cNvSpPr/>
          <p:nvPr/>
        </p:nvSpPr>
        <p:spPr>
          <a:xfrm>
            <a:off x="0" y="2820729"/>
            <a:ext cx="2276208" cy="1946468"/>
          </a:xfrm>
          <a:prstGeom prst="rect">
            <a:avLst/>
          </a:prstGeom>
          <a:solidFill>
            <a:schemeClr val="bg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89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p:bldP spid="31" grpId="0"/>
      <p:bldP spid="32" grpId="0" animBg="1"/>
      <p:bldP spid="4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smtClean="0"/>
              <a:t>Question Relevance</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194</a:t>
            </a:fld>
            <a:endParaRPr lang="en-US" dirty="0"/>
          </a:p>
        </p:txBody>
      </p:sp>
      <p:sp>
        <p:nvSpPr>
          <p:cNvPr id="20" name="CustomShape 90"/>
          <p:cNvSpPr/>
          <p:nvPr/>
        </p:nvSpPr>
        <p:spPr>
          <a:xfrm>
            <a:off x="2662969" y="3440993"/>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smtClean="0">
                <a:solidFill>
                  <a:srgbClr val="000000"/>
                </a:solidFill>
                <a:uFill>
                  <a:solidFill>
                    <a:srgbClr val="FFFFFF"/>
                  </a:solidFill>
                </a:uFill>
                <a:latin typeface="Arial"/>
                <a:ea typeface="Arial"/>
              </a:rPr>
              <a:t>True-Premise or </a:t>
            </a:r>
          </a:p>
          <a:p>
            <a:pPr algn="ctr">
              <a:lnSpc>
                <a:spcPct val="100000"/>
              </a:lnSpc>
            </a:pPr>
            <a:r>
              <a:rPr lang="en-US" sz="2000" strike="noStrike" spc="-1" dirty="0" smtClean="0">
                <a:solidFill>
                  <a:srgbClr val="000000"/>
                </a:solidFill>
                <a:uFill>
                  <a:solidFill>
                    <a:srgbClr val="FFFFFF"/>
                  </a:solidFill>
                </a:uFill>
                <a:latin typeface="Arial"/>
                <a:ea typeface="Arial"/>
              </a:rPr>
              <a:t>False</a:t>
            </a:r>
            <a:r>
              <a:rPr lang="en-US" sz="2000" strike="noStrike" spc="-1" dirty="0">
                <a:solidFill>
                  <a:srgbClr val="000000"/>
                </a:solidFill>
                <a:uFill>
                  <a:solidFill>
                    <a:srgbClr val="FFFFFF"/>
                  </a:solidFill>
                </a:uFill>
                <a:latin typeface="Arial"/>
                <a:ea typeface="Arial"/>
              </a:rPr>
              <a:t>-</a:t>
            </a:r>
            <a:r>
              <a:rPr lang="en-US" sz="2000" strike="noStrike" spc="-1" dirty="0" smtClean="0">
                <a:solidFill>
                  <a:srgbClr val="000000"/>
                </a:solidFill>
                <a:uFill>
                  <a:solidFill>
                    <a:srgbClr val="FFFFFF"/>
                  </a:solidFill>
                </a:uFill>
                <a:latin typeface="Arial"/>
                <a:ea typeface="Arial"/>
              </a:rPr>
              <a:t>Premise?</a:t>
            </a:r>
            <a:endParaRPr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What is the girl wearing?</a:t>
            </a:r>
            <a:endParaRPr dirty="0"/>
          </a:p>
        </p:txBody>
      </p:sp>
      <p:sp>
        <p:nvSpPr>
          <p:cNvPr id="24" name="CustomShape 94"/>
          <p:cNvSpPr/>
          <p:nvPr/>
        </p:nvSpPr>
        <p:spPr>
          <a:xfrm flipH="1">
            <a:off x="3969409" y="2579873"/>
            <a:ext cx="3240" cy="858600"/>
          </a:xfrm>
          <a:custGeom>
            <a:avLst/>
            <a:gdLst/>
            <a:ahLst/>
            <a:cxnLst/>
            <a:rect l="l" t="t" r="r" b="b"/>
            <a:pathLst>
              <a:path w="21600" h="21600">
                <a:moveTo>
                  <a:pt x="0" y="0"/>
                </a:moveTo>
                <a:lnTo>
                  <a:pt x="21600" y="21600"/>
                </a:lnTo>
              </a:path>
            </a:pathLst>
          </a:custGeom>
          <a:noFill/>
          <a:ln w="38100" cmpd="sng">
            <a:solidFill>
              <a:srgbClr val="008000"/>
            </a:solidFill>
            <a:round/>
            <a:tailEnd type="triangle" w="lg" len="lg"/>
          </a:ln>
        </p:spPr>
        <p:style>
          <a:lnRef idx="0">
            <a:scrgbClr r="0" g="0" b="0"/>
          </a:lnRef>
          <a:fillRef idx="0">
            <a:scrgbClr r="0" g="0" b="0"/>
          </a:fillRef>
          <a:effectRef idx="0">
            <a:scrgbClr r="0" g="0" b="0"/>
          </a:effectRef>
          <a:fontRef idx="minor"/>
        </p:style>
      </p:sp>
      <p:sp>
        <p:nvSpPr>
          <p:cNvPr id="25" name="CustomShape 95"/>
          <p:cNvSpPr/>
          <p:nvPr/>
        </p:nvSpPr>
        <p:spPr>
          <a:xfrm rot="10800000" flipH="1">
            <a:off x="5263608" y="3878393"/>
            <a:ext cx="1514160" cy="9000"/>
          </a:xfrm>
          <a:custGeom>
            <a:avLst/>
            <a:gdLst/>
            <a:ahLst/>
            <a:cxnLst/>
            <a:rect l="l" t="t" r="r" b="b"/>
            <a:pathLst>
              <a:path w="21600" h="21600">
                <a:moveTo>
                  <a:pt x="0" y="0"/>
                </a:moveTo>
                <a:lnTo>
                  <a:pt x="21600" y="21600"/>
                </a:lnTo>
              </a:path>
            </a:pathLst>
          </a:custGeom>
          <a:noFill/>
          <a:ln w="38100" cmpd="sng">
            <a:solidFill>
              <a:srgbClr val="FF0000"/>
            </a:solidFill>
            <a:round/>
            <a:tailEnd type="triangle" w="lg" len="lg"/>
          </a:ln>
        </p:spPr>
        <p:style>
          <a:lnRef idx="0">
            <a:scrgbClr r="0" g="0" b="0"/>
          </a:lnRef>
          <a:fillRef idx="0">
            <a:scrgbClr r="0" g="0" b="0"/>
          </a:fillRef>
          <a:effectRef idx="0">
            <a:scrgbClr r="0" g="0" b="0"/>
          </a:effectRef>
          <a:fontRef idx="minor"/>
        </p:style>
      </p:sp>
      <p:sp>
        <p:nvSpPr>
          <p:cNvPr id="26" name="CustomShape 96"/>
          <p:cNvSpPr/>
          <p:nvPr/>
        </p:nvSpPr>
        <p:spPr>
          <a:xfrm rot="10800000" flipH="1" flipV="1">
            <a:off x="1985549" y="2009921"/>
            <a:ext cx="677420" cy="1877472"/>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7" name="CustomShape 97"/>
          <p:cNvSpPr/>
          <p:nvPr/>
        </p:nvSpPr>
        <p:spPr>
          <a:xfrm rot="10800000" flipH="1">
            <a:off x="1955011" y="3930790"/>
            <a:ext cx="704160" cy="396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8" name="CustomShape 98"/>
          <p:cNvSpPr/>
          <p:nvPr/>
        </p:nvSpPr>
        <p:spPr>
          <a:xfrm>
            <a:off x="3041689" y="2765993"/>
            <a:ext cx="1663560" cy="573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2000" strike="noStrike" spc="-1" dirty="0">
                <a:solidFill>
                  <a:srgbClr val="008000"/>
                </a:solidFill>
                <a:uFill>
                  <a:solidFill>
                    <a:srgbClr val="FFFFFF"/>
                  </a:solidFill>
                </a:uFill>
                <a:latin typeface="Arial"/>
                <a:ea typeface="Arial"/>
              </a:rPr>
              <a:t>Visual</a:t>
            </a:r>
            <a:endParaRPr dirty="0">
              <a:solidFill>
                <a:srgbClr val="008000"/>
              </a:solidFill>
            </a:endParaRPr>
          </a:p>
        </p:txBody>
      </p:sp>
      <p:sp>
        <p:nvSpPr>
          <p:cNvPr id="30" name="CustomShape 100"/>
          <p:cNvSpPr/>
          <p:nvPr/>
        </p:nvSpPr>
        <p:spPr>
          <a:xfrm>
            <a:off x="6528600" y="3389100"/>
            <a:ext cx="2615400" cy="1010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“This question does not make sense for this image.”</a:t>
            </a:r>
            <a:endParaRPr dirty="0"/>
          </a:p>
        </p:txBody>
      </p:sp>
      <p:sp>
        <p:nvSpPr>
          <p:cNvPr id="32" name="CustomShape 102"/>
          <p:cNvSpPr/>
          <p:nvPr/>
        </p:nvSpPr>
        <p:spPr>
          <a:xfrm>
            <a:off x="2870329" y="1601393"/>
            <a:ext cx="2212560" cy="976320"/>
          </a:xfrm>
          <a:prstGeom prst="rect">
            <a:avLst/>
          </a:prstGeom>
          <a:solidFill>
            <a:srgbClr val="FFFFFF"/>
          </a:solid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a:solidFill>
                  <a:srgbClr val="000000"/>
                </a:solidFill>
                <a:uFill>
                  <a:solidFill>
                    <a:srgbClr val="FFFFFF"/>
                  </a:solidFill>
                </a:uFill>
                <a:latin typeface="Arial"/>
                <a:ea typeface="Arial"/>
              </a:rPr>
              <a:t> Visual or </a:t>
            </a:r>
            <a:endParaRPr lang="en-US" sz="2000" strike="noStrike" spc="-1" dirty="0" smtClean="0">
              <a:solidFill>
                <a:srgbClr val="000000"/>
              </a:solidFill>
              <a:uFill>
                <a:solidFill>
                  <a:srgbClr val="FFFFFF"/>
                </a:solidFill>
              </a:uFill>
              <a:latin typeface="Arial"/>
              <a:ea typeface="Arial"/>
            </a:endParaRPr>
          </a:p>
          <a:p>
            <a:pPr algn="ctr">
              <a:lnSpc>
                <a:spcPct val="100000"/>
              </a:lnSpc>
            </a:pPr>
            <a:r>
              <a:rPr lang="en-US" sz="2000" strike="noStrike" spc="-1" dirty="0" smtClean="0">
                <a:solidFill>
                  <a:srgbClr val="000000"/>
                </a:solidFill>
                <a:uFill>
                  <a:solidFill>
                    <a:srgbClr val="FFFFFF"/>
                  </a:solidFill>
                </a:uFill>
                <a:latin typeface="Arial"/>
                <a:ea typeface="Arial"/>
              </a:rPr>
              <a:t>Non</a:t>
            </a:r>
            <a:r>
              <a:rPr lang="en-US" sz="2000" strike="noStrike" spc="-1" dirty="0">
                <a:solidFill>
                  <a:srgbClr val="000000"/>
                </a:solidFill>
                <a:uFill>
                  <a:solidFill>
                    <a:srgbClr val="FFFFFF"/>
                  </a:solidFill>
                </a:uFill>
                <a:latin typeface="Arial"/>
                <a:ea typeface="Arial"/>
              </a:rPr>
              <a:t>-Visual?</a:t>
            </a:r>
            <a:endParaRPr dirty="0"/>
          </a:p>
        </p:txBody>
      </p:sp>
      <p:pic>
        <p:nvPicPr>
          <p:cNvPr id="33" name="Shape 181"/>
          <p:cNvPicPr/>
          <p:nvPr/>
        </p:nvPicPr>
        <p:blipFill>
          <a:blip r:embed="rId2" cstate="email">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34" name="CustomShape 146"/>
          <p:cNvSpPr/>
          <p:nvPr/>
        </p:nvSpPr>
        <p:spPr>
          <a:xfrm rot="10800000" flipH="1" flipV="1">
            <a:off x="1985549" y="2027916"/>
            <a:ext cx="884779" cy="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35" name="CustomShape 99"/>
          <p:cNvSpPr/>
          <p:nvPr/>
        </p:nvSpPr>
        <p:spPr>
          <a:xfrm>
            <a:off x="5259769" y="3109665"/>
            <a:ext cx="1494960"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FF0000"/>
                </a:solidFill>
                <a:uFill>
                  <a:solidFill>
                    <a:srgbClr val="FFFFFF"/>
                  </a:solidFill>
                </a:uFill>
                <a:latin typeface="Arial"/>
                <a:ea typeface="Arial"/>
              </a:rPr>
              <a:t>False-Premise</a:t>
            </a:r>
            <a:endParaRPr dirty="0">
              <a:solidFill>
                <a:srgbClr val="FF0000"/>
              </a:solidFill>
            </a:endParaRPr>
          </a:p>
        </p:txBody>
      </p:sp>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79241" y="2148028"/>
            <a:ext cx="1528348" cy="1290445"/>
          </a:xfrm>
          <a:prstGeom prst="rect">
            <a:avLst/>
          </a:prstGeom>
        </p:spPr>
      </p:pic>
      <p:sp>
        <p:nvSpPr>
          <p:cNvPr id="42" name="Rectangle 41"/>
          <p:cNvSpPr/>
          <p:nvPr/>
        </p:nvSpPr>
        <p:spPr>
          <a:xfrm>
            <a:off x="0" y="2820729"/>
            <a:ext cx="2276208" cy="1946468"/>
          </a:xfrm>
          <a:prstGeom prst="rect">
            <a:avLst/>
          </a:prstGeom>
          <a:solidFill>
            <a:schemeClr val="bg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ustomShape 91"/>
          <p:cNvSpPr/>
          <p:nvPr/>
        </p:nvSpPr>
        <p:spPr>
          <a:xfrm>
            <a:off x="-91440" y="1545899"/>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What is the capital of England?</a:t>
            </a:r>
            <a:endParaRPr dirty="0"/>
          </a:p>
        </p:txBody>
      </p:sp>
    </p:spTree>
    <p:extLst>
      <p:ext uri="{BB962C8B-B14F-4D97-AF65-F5344CB8AC3E}">
        <p14:creationId xmlns:p14="http://schemas.microsoft.com/office/powerpoint/2010/main" val="99969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8" grpId="0"/>
      <p:bldP spid="28" grpId="1"/>
      <p:bldP spid="30" grpId="0"/>
      <p:bldP spid="32" grpId="0" animBg="1"/>
      <p:bldP spid="35" grpId="0"/>
      <p:bldP spid="42" grpId="0" animBg="1"/>
      <p:bldP spid="43"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smtClean="0"/>
              <a:t>Question Relevance</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195</a:t>
            </a:fld>
            <a:endParaRPr lang="en-US" dirty="0"/>
          </a:p>
        </p:txBody>
      </p:sp>
      <p:sp>
        <p:nvSpPr>
          <p:cNvPr id="20" name="CustomShape 90"/>
          <p:cNvSpPr/>
          <p:nvPr/>
        </p:nvSpPr>
        <p:spPr>
          <a:xfrm>
            <a:off x="2662969" y="3440993"/>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smtClean="0">
                <a:solidFill>
                  <a:srgbClr val="000000"/>
                </a:solidFill>
                <a:uFill>
                  <a:solidFill>
                    <a:srgbClr val="FFFFFF"/>
                  </a:solidFill>
                </a:uFill>
                <a:latin typeface="Arial"/>
                <a:ea typeface="Arial"/>
              </a:rPr>
              <a:t>True-Premise or </a:t>
            </a:r>
          </a:p>
          <a:p>
            <a:pPr algn="ctr">
              <a:lnSpc>
                <a:spcPct val="100000"/>
              </a:lnSpc>
            </a:pPr>
            <a:r>
              <a:rPr lang="en-US" sz="2000" strike="noStrike" spc="-1" dirty="0" smtClean="0">
                <a:solidFill>
                  <a:srgbClr val="000000"/>
                </a:solidFill>
                <a:uFill>
                  <a:solidFill>
                    <a:srgbClr val="FFFFFF"/>
                  </a:solidFill>
                </a:uFill>
                <a:latin typeface="Arial"/>
                <a:ea typeface="Arial"/>
              </a:rPr>
              <a:t>False</a:t>
            </a:r>
            <a:r>
              <a:rPr lang="en-US" sz="2000" strike="noStrike" spc="-1" dirty="0">
                <a:solidFill>
                  <a:srgbClr val="000000"/>
                </a:solidFill>
                <a:uFill>
                  <a:solidFill>
                    <a:srgbClr val="FFFFFF"/>
                  </a:solidFill>
                </a:uFill>
                <a:latin typeface="Arial"/>
                <a:ea typeface="Arial"/>
              </a:rPr>
              <a:t>-</a:t>
            </a:r>
            <a:r>
              <a:rPr lang="en-US" sz="2000" strike="noStrike" spc="-1" dirty="0" smtClean="0">
                <a:solidFill>
                  <a:srgbClr val="000000"/>
                </a:solidFill>
                <a:uFill>
                  <a:solidFill>
                    <a:srgbClr val="FFFFFF"/>
                  </a:solidFill>
                </a:uFill>
                <a:latin typeface="Arial"/>
                <a:ea typeface="Arial"/>
              </a:rPr>
              <a:t>Premise?</a:t>
            </a:r>
            <a:endParaRPr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What color are the plates?</a:t>
            </a:r>
            <a:endParaRPr dirty="0"/>
          </a:p>
        </p:txBody>
      </p:sp>
      <p:sp>
        <p:nvSpPr>
          <p:cNvPr id="25" name="CustomShape 95"/>
          <p:cNvSpPr/>
          <p:nvPr/>
        </p:nvSpPr>
        <p:spPr>
          <a:xfrm rot="10800000" flipH="1">
            <a:off x="5263608" y="3878393"/>
            <a:ext cx="1514160" cy="9000"/>
          </a:xfrm>
          <a:custGeom>
            <a:avLst/>
            <a:gdLst/>
            <a:ahLst/>
            <a:cxnLst/>
            <a:rect l="l" t="t" r="r" b="b"/>
            <a:pathLst>
              <a:path w="21600" h="21600">
                <a:moveTo>
                  <a:pt x="0" y="0"/>
                </a:moveTo>
                <a:lnTo>
                  <a:pt x="21600" y="21600"/>
                </a:lnTo>
              </a:path>
            </a:pathLst>
          </a:custGeom>
          <a:noFill/>
          <a:ln w="38100" cmpd="sng">
            <a:solidFill>
              <a:srgbClr val="FF0000"/>
            </a:solidFill>
            <a:round/>
            <a:tailEnd type="triangle" w="lg" len="lg"/>
          </a:ln>
        </p:spPr>
        <p:style>
          <a:lnRef idx="0">
            <a:scrgbClr r="0" g="0" b="0"/>
          </a:lnRef>
          <a:fillRef idx="0">
            <a:scrgbClr r="0" g="0" b="0"/>
          </a:fillRef>
          <a:effectRef idx="0">
            <a:scrgbClr r="0" g="0" b="0"/>
          </a:effectRef>
          <a:fontRef idx="minor"/>
        </p:style>
      </p:sp>
      <p:sp>
        <p:nvSpPr>
          <p:cNvPr id="26" name="CustomShape 96"/>
          <p:cNvSpPr/>
          <p:nvPr/>
        </p:nvSpPr>
        <p:spPr>
          <a:xfrm rot="10800000" flipH="1" flipV="1">
            <a:off x="1985549" y="2009921"/>
            <a:ext cx="677420" cy="1877472"/>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7" name="CustomShape 97"/>
          <p:cNvSpPr/>
          <p:nvPr/>
        </p:nvSpPr>
        <p:spPr>
          <a:xfrm rot="10800000" flipH="1">
            <a:off x="1955011" y="3930790"/>
            <a:ext cx="704160" cy="396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30" name="CustomShape 100"/>
          <p:cNvSpPr/>
          <p:nvPr/>
        </p:nvSpPr>
        <p:spPr>
          <a:xfrm>
            <a:off x="6528600" y="3389100"/>
            <a:ext cx="2615400" cy="1010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“This question does not make sense for this image.”</a:t>
            </a:r>
            <a:endParaRPr dirty="0"/>
          </a:p>
        </p:txBody>
      </p:sp>
      <p:pic>
        <p:nvPicPr>
          <p:cNvPr id="33" name="Shape 181"/>
          <p:cNvPicPr/>
          <p:nvPr/>
        </p:nvPicPr>
        <p:blipFill>
          <a:blip r:embed="rId2" cstate="email">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35" name="CustomShape 99"/>
          <p:cNvSpPr/>
          <p:nvPr/>
        </p:nvSpPr>
        <p:spPr>
          <a:xfrm>
            <a:off x="5259769" y="3109665"/>
            <a:ext cx="1494960"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FF0000"/>
                </a:solidFill>
                <a:uFill>
                  <a:solidFill>
                    <a:srgbClr val="FFFFFF"/>
                  </a:solidFill>
                </a:uFill>
                <a:latin typeface="Arial"/>
                <a:ea typeface="Arial"/>
              </a:rPr>
              <a:t>False-Premise</a:t>
            </a:r>
            <a:endParaRPr dirty="0">
              <a:solidFill>
                <a:srgbClr val="FF0000"/>
              </a:solidFill>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79241" y="2148028"/>
            <a:ext cx="1528348" cy="1290445"/>
          </a:xfrm>
          <a:prstGeom prst="rect">
            <a:avLst/>
          </a:prstGeom>
        </p:spPr>
      </p:pic>
    </p:spTree>
    <p:extLst>
      <p:ext uri="{BB962C8B-B14F-4D97-AF65-F5344CB8AC3E}">
        <p14:creationId xmlns:p14="http://schemas.microsoft.com/office/powerpoint/2010/main" val="2019839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smtClean="0"/>
              <a:t>Question Relevance</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196</a:t>
            </a:fld>
            <a:endParaRPr lang="en-US" dirty="0"/>
          </a:p>
        </p:txBody>
      </p:sp>
      <p:sp>
        <p:nvSpPr>
          <p:cNvPr id="20" name="CustomShape 90"/>
          <p:cNvSpPr/>
          <p:nvPr/>
        </p:nvSpPr>
        <p:spPr>
          <a:xfrm>
            <a:off x="2662969" y="3440993"/>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smtClean="0">
                <a:solidFill>
                  <a:srgbClr val="000000"/>
                </a:solidFill>
                <a:uFill>
                  <a:solidFill>
                    <a:srgbClr val="FFFFFF"/>
                  </a:solidFill>
                </a:uFill>
                <a:latin typeface="Arial"/>
                <a:ea typeface="Arial"/>
              </a:rPr>
              <a:t>True-Premise or </a:t>
            </a:r>
          </a:p>
          <a:p>
            <a:pPr algn="ctr">
              <a:lnSpc>
                <a:spcPct val="100000"/>
              </a:lnSpc>
            </a:pPr>
            <a:r>
              <a:rPr lang="en-US" sz="2000" strike="noStrike" spc="-1" dirty="0" smtClean="0">
                <a:solidFill>
                  <a:srgbClr val="000000"/>
                </a:solidFill>
                <a:uFill>
                  <a:solidFill>
                    <a:srgbClr val="FFFFFF"/>
                  </a:solidFill>
                </a:uFill>
                <a:latin typeface="Arial"/>
                <a:ea typeface="Arial"/>
              </a:rPr>
              <a:t>False</a:t>
            </a:r>
            <a:r>
              <a:rPr lang="en-US" sz="2000" strike="noStrike" spc="-1" dirty="0">
                <a:solidFill>
                  <a:srgbClr val="000000"/>
                </a:solidFill>
                <a:uFill>
                  <a:solidFill>
                    <a:srgbClr val="FFFFFF"/>
                  </a:solidFill>
                </a:uFill>
                <a:latin typeface="Arial"/>
                <a:ea typeface="Arial"/>
              </a:rPr>
              <a:t>-</a:t>
            </a:r>
            <a:r>
              <a:rPr lang="en-US" sz="2000" strike="noStrike" spc="-1" dirty="0" smtClean="0">
                <a:solidFill>
                  <a:srgbClr val="000000"/>
                </a:solidFill>
                <a:uFill>
                  <a:solidFill>
                    <a:srgbClr val="FFFFFF"/>
                  </a:solidFill>
                </a:uFill>
                <a:latin typeface="Arial"/>
                <a:ea typeface="Arial"/>
              </a:rPr>
              <a:t>Premise?</a:t>
            </a:r>
            <a:endParaRPr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What color are the plates?</a:t>
            </a:r>
            <a:endParaRPr dirty="0"/>
          </a:p>
        </p:txBody>
      </p:sp>
      <p:sp>
        <p:nvSpPr>
          <p:cNvPr id="26" name="CustomShape 96"/>
          <p:cNvSpPr/>
          <p:nvPr/>
        </p:nvSpPr>
        <p:spPr>
          <a:xfrm rot="10800000" flipH="1" flipV="1">
            <a:off x="1985549" y="2009921"/>
            <a:ext cx="677420" cy="1877472"/>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7" name="CustomShape 97"/>
          <p:cNvSpPr/>
          <p:nvPr/>
        </p:nvSpPr>
        <p:spPr>
          <a:xfrm rot="10800000" flipH="1">
            <a:off x="1955011" y="3930790"/>
            <a:ext cx="704160" cy="3960"/>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pic>
        <p:nvPicPr>
          <p:cNvPr id="33" name="Shape 181"/>
          <p:cNvPicPr/>
          <p:nvPr/>
        </p:nvPicPr>
        <p:blipFill>
          <a:blip r:embed="rId2" cstate="email">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36" name="CustomShape 94"/>
          <p:cNvSpPr/>
          <p:nvPr/>
        </p:nvSpPr>
        <p:spPr>
          <a:xfrm flipH="1">
            <a:off x="3969409" y="4381795"/>
            <a:ext cx="3240" cy="858600"/>
          </a:xfrm>
          <a:custGeom>
            <a:avLst/>
            <a:gdLst/>
            <a:ahLst/>
            <a:cxnLst/>
            <a:rect l="l" t="t" r="r" b="b"/>
            <a:pathLst>
              <a:path w="21600" h="21600">
                <a:moveTo>
                  <a:pt x="0" y="0"/>
                </a:moveTo>
                <a:lnTo>
                  <a:pt x="21600" y="21600"/>
                </a:lnTo>
              </a:path>
            </a:pathLst>
          </a:custGeom>
          <a:noFill/>
          <a:ln w="38100" cmpd="sng">
            <a:solidFill>
              <a:srgbClr val="008000"/>
            </a:solidFill>
            <a:round/>
            <a:tailEnd type="triangle" w="lg" len="lg"/>
          </a:ln>
        </p:spPr>
        <p:style>
          <a:lnRef idx="0">
            <a:scrgbClr r="0" g="0" b="0"/>
          </a:lnRef>
          <a:fillRef idx="0">
            <a:scrgbClr r="0" g="0" b="0"/>
          </a:fillRef>
          <a:effectRef idx="0">
            <a:scrgbClr r="0" g="0" b="0"/>
          </a:effectRef>
          <a:fontRef idx="minor"/>
        </p:style>
      </p:sp>
      <p:sp>
        <p:nvSpPr>
          <p:cNvPr id="37" name="CustomShape 98"/>
          <p:cNvSpPr/>
          <p:nvPr/>
        </p:nvSpPr>
        <p:spPr>
          <a:xfrm>
            <a:off x="1952562" y="4414759"/>
            <a:ext cx="2280595" cy="573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8000"/>
                </a:solidFill>
                <a:uFill>
                  <a:solidFill>
                    <a:srgbClr val="FFFFFF"/>
                  </a:solidFill>
                </a:uFill>
                <a:latin typeface="Arial"/>
                <a:ea typeface="Arial"/>
              </a:rPr>
              <a:t>Visual, </a:t>
            </a:r>
          </a:p>
          <a:p>
            <a:pPr algn="ctr">
              <a:lnSpc>
                <a:spcPct val="100000"/>
              </a:lnSpc>
            </a:pPr>
            <a:r>
              <a:rPr lang="en-US" sz="2000" strike="noStrike" spc="-1" dirty="0" smtClean="0">
                <a:solidFill>
                  <a:srgbClr val="008000"/>
                </a:solidFill>
                <a:uFill>
                  <a:solidFill>
                    <a:srgbClr val="FFFFFF"/>
                  </a:solidFill>
                </a:uFill>
                <a:latin typeface="Arial"/>
                <a:ea typeface="Arial"/>
              </a:rPr>
              <a:t>True-Premise</a:t>
            </a:r>
            <a:endParaRPr dirty="0">
              <a:solidFill>
                <a:srgbClr val="008000"/>
              </a:solidFill>
            </a:endParaRPr>
          </a:p>
        </p:txBody>
      </p:sp>
      <p:sp>
        <p:nvSpPr>
          <p:cNvPr id="42" name="CustomShape 90"/>
          <p:cNvSpPr/>
          <p:nvPr/>
        </p:nvSpPr>
        <p:spPr>
          <a:xfrm>
            <a:off x="2659171" y="5240395"/>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smtClean="0">
                <a:solidFill>
                  <a:srgbClr val="000000"/>
                </a:solidFill>
                <a:uFill>
                  <a:solidFill>
                    <a:srgbClr val="FFFFFF"/>
                  </a:solidFill>
                </a:uFill>
                <a:latin typeface="Arial"/>
                <a:ea typeface="Arial"/>
              </a:rPr>
              <a:t>VQA</a:t>
            </a:r>
            <a:endParaRPr dirty="0"/>
          </a:p>
        </p:txBody>
      </p:sp>
    </p:spTree>
    <p:extLst>
      <p:ext uri="{BB962C8B-B14F-4D97-AF65-F5344CB8AC3E}">
        <p14:creationId xmlns:p14="http://schemas.microsoft.com/office/powerpoint/2010/main" val="17192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9"/>
            <a:ext cx="8229600" cy="1143000"/>
          </a:xfrm>
        </p:spPr>
        <p:txBody>
          <a:bodyPr/>
          <a:lstStyle/>
          <a:p>
            <a:r>
              <a:rPr lang="en-US" dirty="0" smtClean="0"/>
              <a:t>Question Relevance</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197</a:t>
            </a:fld>
            <a:endParaRPr lang="en-US" dirty="0"/>
          </a:p>
        </p:txBody>
      </p:sp>
      <p:sp>
        <p:nvSpPr>
          <p:cNvPr id="21" name="CustomShape 91"/>
          <p:cNvSpPr/>
          <p:nvPr/>
        </p:nvSpPr>
        <p:spPr>
          <a:xfrm>
            <a:off x="-91159" y="1541954"/>
            <a:ext cx="2367367" cy="574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What color are the plates?</a:t>
            </a:r>
            <a:endParaRPr dirty="0"/>
          </a:p>
        </p:txBody>
      </p:sp>
      <p:sp>
        <p:nvSpPr>
          <p:cNvPr id="26" name="CustomShape 96"/>
          <p:cNvSpPr/>
          <p:nvPr/>
        </p:nvSpPr>
        <p:spPr>
          <a:xfrm rot="10800000" flipH="1" flipV="1">
            <a:off x="1985549" y="2009920"/>
            <a:ext cx="673622" cy="3695283"/>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sp>
        <p:nvSpPr>
          <p:cNvPr id="27" name="CustomShape 97"/>
          <p:cNvSpPr/>
          <p:nvPr/>
        </p:nvSpPr>
        <p:spPr>
          <a:xfrm rot="10800000" flipH="1" flipV="1">
            <a:off x="1955011" y="3934750"/>
            <a:ext cx="704160" cy="1770454"/>
          </a:xfrm>
          <a:custGeom>
            <a:avLst/>
            <a:gdLst/>
            <a:ahLst/>
            <a:cxnLst/>
            <a:rect l="l" t="t" r="r" b="b"/>
            <a:pathLst>
              <a:path w="21600" h="21600">
                <a:moveTo>
                  <a:pt x="0" y="0"/>
                </a:moveTo>
                <a:lnTo>
                  <a:pt x="21600" y="21600"/>
                </a:lnTo>
              </a:path>
            </a:pathLst>
          </a:custGeom>
          <a:noFill/>
          <a:ln w="38100" cmpd="sng">
            <a:solidFill>
              <a:srgbClr val="1F497D"/>
            </a:solidFill>
            <a:round/>
            <a:tailEnd type="triangle" w="lg" len="lg"/>
          </a:ln>
        </p:spPr>
        <p:style>
          <a:lnRef idx="0">
            <a:scrgbClr r="0" g="0" b="0"/>
          </a:lnRef>
          <a:fillRef idx="0">
            <a:scrgbClr r="0" g="0" b="0"/>
          </a:fillRef>
          <a:effectRef idx="0">
            <a:scrgbClr r="0" g="0" b="0"/>
          </a:effectRef>
          <a:fontRef idx="minor"/>
        </p:style>
      </p:sp>
      <p:pic>
        <p:nvPicPr>
          <p:cNvPr id="33" name="Shape 181"/>
          <p:cNvPicPr/>
          <p:nvPr/>
        </p:nvPicPr>
        <p:blipFill>
          <a:blip r:embed="rId2" cstate="email">
            <a:extLst>
              <a:ext uri="{28A0092B-C50C-407E-A947-70E740481C1C}">
                <a14:useLocalDpi xmlns:a14="http://schemas.microsoft.com/office/drawing/2010/main"/>
              </a:ext>
            </a:extLst>
          </a:blip>
          <a:stretch/>
        </p:blipFill>
        <p:spPr>
          <a:xfrm>
            <a:off x="57288" y="3106308"/>
            <a:ext cx="2043720" cy="1266725"/>
          </a:xfrm>
          <a:prstGeom prst="rect">
            <a:avLst/>
          </a:prstGeom>
          <a:ln>
            <a:noFill/>
          </a:ln>
        </p:spPr>
      </p:pic>
      <p:sp>
        <p:nvSpPr>
          <p:cNvPr id="42" name="CustomShape 90"/>
          <p:cNvSpPr/>
          <p:nvPr/>
        </p:nvSpPr>
        <p:spPr>
          <a:xfrm>
            <a:off x="2659171" y="5240395"/>
            <a:ext cx="2615760" cy="932040"/>
          </a:xfrm>
          <a:prstGeom prst="rect">
            <a:avLst/>
          </a:prstGeom>
          <a:noFill/>
          <a:ln w="38100" cmpd="sng">
            <a:solidFill>
              <a:srgbClr val="1F497D"/>
            </a:solidFill>
            <a:round/>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2000" strike="noStrike" spc="-1" dirty="0" smtClean="0">
                <a:solidFill>
                  <a:srgbClr val="000000"/>
                </a:solidFill>
                <a:uFill>
                  <a:solidFill>
                    <a:srgbClr val="FFFFFF"/>
                  </a:solidFill>
                </a:uFill>
                <a:latin typeface="Arial"/>
                <a:ea typeface="Arial"/>
              </a:rPr>
              <a:t>VQA</a:t>
            </a:r>
            <a:endParaRPr dirty="0"/>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79241" y="4942801"/>
            <a:ext cx="1528348" cy="1290445"/>
          </a:xfrm>
          <a:prstGeom prst="rect">
            <a:avLst/>
          </a:prstGeom>
        </p:spPr>
      </p:pic>
      <p:sp>
        <p:nvSpPr>
          <p:cNvPr id="13" name="CustomShape 100"/>
          <p:cNvSpPr/>
          <p:nvPr/>
        </p:nvSpPr>
        <p:spPr>
          <a:xfrm>
            <a:off x="4994533" y="5391798"/>
            <a:ext cx="2615400" cy="545712"/>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2000" strike="noStrike" spc="-1" dirty="0" smtClean="0">
                <a:solidFill>
                  <a:srgbClr val="000000"/>
                </a:solidFill>
                <a:uFill>
                  <a:solidFill>
                    <a:srgbClr val="FFFFFF"/>
                  </a:solidFill>
                </a:uFill>
                <a:latin typeface="Arial"/>
                <a:ea typeface="Arial"/>
              </a:rPr>
              <a:t>“White.”</a:t>
            </a:r>
            <a:endParaRPr dirty="0"/>
          </a:p>
        </p:txBody>
      </p:sp>
    </p:spTree>
    <p:extLst>
      <p:ext uri="{BB962C8B-B14F-4D97-AF65-F5344CB8AC3E}">
        <p14:creationId xmlns:p14="http://schemas.microsoft.com/office/powerpoint/2010/main" val="116963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Human Studies</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198</a:t>
            </a:fld>
            <a:endParaRPr lang="en-US" dirty="0"/>
          </a:p>
        </p:txBody>
      </p:sp>
      <p:grpSp>
        <p:nvGrpSpPr>
          <p:cNvPr id="7" name="Group 6"/>
          <p:cNvGrpSpPr/>
          <p:nvPr/>
        </p:nvGrpSpPr>
        <p:grpSpPr>
          <a:xfrm>
            <a:off x="457200" y="1164901"/>
            <a:ext cx="3682857" cy="3128953"/>
            <a:chOff x="457200" y="1676246"/>
            <a:chExt cx="3682857" cy="3128953"/>
          </a:xfrm>
        </p:grpSpPr>
        <p:pic>
          <p:nvPicPr>
            <p:cNvPr id="5" name="Picture 4"/>
            <p:cNvPicPr>
              <a:picLocks noChangeAspect="1"/>
            </p:cNvPicPr>
            <p:nvPr/>
          </p:nvPicPr>
          <p:blipFill>
            <a:blip r:embed="rId2"/>
            <a:stretch>
              <a:fillRect/>
            </a:stretch>
          </p:blipFill>
          <p:spPr>
            <a:xfrm>
              <a:off x="853062" y="1676246"/>
              <a:ext cx="2429988" cy="2051736"/>
            </a:xfrm>
            <a:prstGeom prst="rect">
              <a:avLst/>
            </a:prstGeom>
          </p:spPr>
        </p:pic>
        <p:sp>
          <p:nvSpPr>
            <p:cNvPr id="6" name="TextBox 5"/>
            <p:cNvSpPr txBox="1"/>
            <p:nvPr/>
          </p:nvSpPr>
          <p:spPr>
            <a:xfrm>
              <a:off x="457200" y="3727981"/>
              <a:ext cx="3682857" cy="1077218"/>
            </a:xfrm>
            <a:prstGeom prst="rect">
              <a:avLst/>
            </a:prstGeom>
            <a:noFill/>
          </p:spPr>
          <p:txBody>
            <a:bodyPr wrap="square" rtlCol="0">
              <a:spAutoFit/>
            </a:bodyPr>
            <a:lstStyle/>
            <a:p>
              <a:pPr algn="ctr"/>
              <a:r>
                <a:rPr lang="en-US" sz="3200" dirty="0" smtClean="0"/>
                <a:t>Question Relevance </a:t>
              </a:r>
            </a:p>
            <a:p>
              <a:pPr algn="ctr"/>
              <a:r>
                <a:rPr lang="en-US" sz="3200" dirty="0" smtClean="0"/>
                <a:t>+ VQA</a:t>
              </a:r>
              <a:endParaRPr lang="en-US" sz="3200" dirty="0"/>
            </a:p>
          </p:txBody>
        </p:sp>
      </p:grpSp>
      <p:sp>
        <p:nvSpPr>
          <p:cNvPr id="8" name="TextBox 7"/>
          <p:cNvSpPr txBox="1"/>
          <p:nvPr/>
        </p:nvSpPr>
        <p:spPr>
          <a:xfrm>
            <a:off x="4140058" y="2084921"/>
            <a:ext cx="1270056" cy="584776"/>
          </a:xfrm>
          <a:prstGeom prst="rect">
            <a:avLst/>
          </a:prstGeom>
          <a:noFill/>
        </p:spPr>
        <p:txBody>
          <a:bodyPr wrap="square" rtlCol="0">
            <a:spAutoFit/>
          </a:bodyPr>
          <a:lstStyle/>
          <a:p>
            <a:pPr algn="ctr"/>
            <a:r>
              <a:rPr lang="en-US" sz="3200" dirty="0" smtClean="0"/>
              <a:t>Vs.</a:t>
            </a:r>
            <a:endParaRPr lang="en-US" sz="3200" dirty="0"/>
          </a:p>
        </p:txBody>
      </p:sp>
      <p:grpSp>
        <p:nvGrpSpPr>
          <p:cNvPr id="13" name="Group 12"/>
          <p:cNvGrpSpPr/>
          <p:nvPr/>
        </p:nvGrpSpPr>
        <p:grpSpPr>
          <a:xfrm>
            <a:off x="4535919" y="1164901"/>
            <a:ext cx="4557053" cy="3134618"/>
            <a:chOff x="4535919" y="1164901"/>
            <a:chExt cx="4557053" cy="3134618"/>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4156" y="1164901"/>
              <a:ext cx="2226623" cy="2057400"/>
            </a:xfrm>
            <a:prstGeom prst="rect">
              <a:avLst/>
            </a:prstGeom>
          </p:spPr>
        </p:pic>
        <p:sp>
          <p:nvSpPr>
            <p:cNvPr id="10" name="TextBox 9"/>
            <p:cNvSpPr txBox="1"/>
            <p:nvPr/>
          </p:nvSpPr>
          <p:spPr>
            <a:xfrm>
              <a:off x="4535919" y="3222301"/>
              <a:ext cx="4557053" cy="1077218"/>
            </a:xfrm>
            <a:prstGeom prst="rect">
              <a:avLst/>
            </a:prstGeom>
            <a:noFill/>
          </p:spPr>
          <p:txBody>
            <a:bodyPr wrap="square" rtlCol="0">
              <a:spAutoFit/>
            </a:bodyPr>
            <a:lstStyle/>
            <a:p>
              <a:pPr algn="ctr"/>
              <a:r>
                <a:rPr lang="en-US" sz="3200" dirty="0" smtClean="0"/>
                <a:t>VQA</a:t>
              </a:r>
            </a:p>
            <a:p>
              <a:pPr algn="ctr"/>
              <a:r>
                <a:rPr lang="en-US" sz="3200" dirty="0" smtClean="0"/>
                <a:t>(answers every question)</a:t>
              </a:r>
              <a:endParaRPr lang="en-US" sz="3200" dirty="0"/>
            </a:p>
          </p:txBody>
        </p:sp>
      </p:grpSp>
      <p:sp>
        <p:nvSpPr>
          <p:cNvPr id="11" name="TextBox 10"/>
          <p:cNvSpPr txBox="1"/>
          <p:nvPr/>
        </p:nvSpPr>
        <p:spPr>
          <a:xfrm>
            <a:off x="680217" y="4645663"/>
            <a:ext cx="3179438" cy="584776"/>
          </a:xfrm>
          <a:prstGeom prst="rect">
            <a:avLst/>
          </a:prstGeom>
          <a:noFill/>
        </p:spPr>
        <p:txBody>
          <a:bodyPr wrap="square" rtlCol="0">
            <a:spAutoFit/>
          </a:bodyPr>
          <a:lstStyle/>
          <a:p>
            <a:pPr algn="ctr"/>
            <a:r>
              <a:rPr lang="en-US" sz="3200" dirty="0" smtClean="0"/>
              <a:t>Preferred: 65%</a:t>
            </a:r>
            <a:endParaRPr lang="en-US" sz="3200" dirty="0"/>
          </a:p>
        </p:txBody>
      </p:sp>
      <p:sp>
        <p:nvSpPr>
          <p:cNvPr id="12" name="TextBox 11"/>
          <p:cNvSpPr txBox="1"/>
          <p:nvPr/>
        </p:nvSpPr>
        <p:spPr>
          <a:xfrm>
            <a:off x="5420681" y="4645663"/>
            <a:ext cx="3179438" cy="584776"/>
          </a:xfrm>
          <a:prstGeom prst="rect">
            <a:avLst/>
          </a:prstGeom>
          <a:noFill/>
        </p:spPr>
        <p:txBody>
          <a:bodyPr wrap="square" rtlCol="0">
            <a:spAutoFit/>
          </a:bodyPr>
          <a:lstStyle/>
          <a:p>
            <a:pPr algn="ctr"/>
            <a:r>
              <a:rPr lang="en-US" sz="3200" dirty="0" smtClean="0"/>
              <a:t>Preferred: 2%</a:t>
            </a:r>
            <a:endParaRPr lang="en-US" sz="3200" dirty="0"/>
          </a:p>
        </p:txBody>
      </p:sp>
    </p:spTree>
    <p:extLst>
      <p:ext uri="{BB962C8B-B14F-4D97-AF65-F5344CB8AC3E}">
        <p14:creationId xmlns:p14="http://schemas.microsoft.com/office/powerpoint/2010/main" val="211263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9" y="0"/>
            <a:ext cx="9144000" cy="1143000"/>
          </a:xfrm>
        </p:spPr>
        <p:txBody>
          <a:bodyPr>
            <a:noAutofit/>
          </a:bodyPr>
          <a:lstStyle/>
          <a:p>
            <a:r>
              <a:rPr lang="en-US" sz="3200" dirty="0"/>
              <a:t>Question Relevance in VQA: </a:t>
            </a:r>
            <a:r>
              <a:rPr lang="en-US" sz="3200" dirty="0" smtClean="0"/>
              <a:t>Identifying </a:t>
            </a:r>
            <a:r>
              <a:rPr lang="en-US" sz="3200" dirty="0"/>
              <a:t>Non-Visual And False-Premise </a:t>
            </a:r>
            <a:r>
              <a:rPr lang="en-US" sz="3200" dirty="0" smtClean="0"/>
              <a:t>Questions (EMNLP 2016)</a:t>
            </a:r>
            <a:endParaRPr lang="en-US" sz="3200" dirty="0"/>
          </a:p>
        </p:txBody>
      </p:sp>
      <p:sp>
        <p:nvSpPr>
          <p:cNvPr id="4" name="Slide Number Placeholder 3"/>
          <p:cNvSpPr>
            <a:spLocks noGrp="1"/>
          </p:cNvSpPr>
          <p:nvPr>
            <p:ph type="sldNum" sz="quarter" idx="12"/>
          </p:nvPr>
        </p:nvSpPr>
        <p:spPr/>
        <p:txBody>
          <a:bodyPr/>
          <a:lstStyle/>
          <a:p>
            <a:fld id="{9A0204A8-AFB4-894B-B7A1-210E55B1E886}" type="slidenum">
              <a:rPr lang="en-US" smtClean="0"/>
              <a:t>199</a:t>
            </a:fld>
            <a:endParaRPr lang="en-US" dirty="0"/>
          </a:p>
        </p:txBody>
      </p:sp>
      <p:sp>
        <p:nvSpPr>
          <p:cNvPr id="7" name="TextBox 6"/>
          <p:cNvSpPr txBox="1"/>
          <p:nvPr/>
        </p:nvSpPr>
        <p:spPr>
          <a:xfrm>
            <a:off x="2761442" y="3009523"/>
            <a:ext cx="1828800" cy="769441"/>
          </a:xfrm>
          <a:prstGeom prst="rect">
            <a:avLst/>
          </a:prstGeom>
          <a:noFill/>
        </p:spPr>
        <p:txBody>
          <a:bodyPr wrap="square" rtlCol="0">
            <a:spAutoFit/>
          </a:bodyPr>
          <a:lstStyle/>
          <a:p>
            <a:pPr algn="ctr"/>
            <a:r>
              <a:rPr lang="en-US" sz="2200" dirty="0" err="1" smtClean="0"/>
              <a:t>Arijit</a:t>
            </a:r>
            <a:r>
              <a:rPr lang="en-US" sz="2200" dirty="0" smtClean="0"/>
              <a:t> Ray</a:t>
            </a:r>
            <a:br>
              <a:rPr lang="en-US" sz="2200" dirty="0" smtClean="0"/>
            </a:br>
            <a:r>
              <a:rPr lang="en-US" sz="2200" dirty="0" smtClean="0"/>
              <a:t>Virginia Tech</a:t>
            </a:r>
            <a:endParaRPr lang="en-US" sz="2200" dirty="0"/>
          </a:p>
        </p:txBody>
      </p:sp>
      <p:sp>
        <p:nvSpPr>
          <p:cNvPr id="8" name="TextBox 7"/>
          <p:cNvSpPr txBox="1"/>
          <p:nvPr/>
        </p:nvSpPr>
        <p:spPr>
          <a:xfrm>
            <a:off x="5168894" y="3050998"/>
            <a:ext cx="2152185" cy="769441"/>
          </a:xfrm>
          <a:prstGeom prst="rect">
            <a:avLst/>
          </a:prstGeom>
          <a:noFill/>
        </p:spPr>
        <p:txBody>
          <a:bodyPr wrap="square" rtlCol="0">
            <a:spAutoFit/>
          </a:bodyPr>
          <a:lstStyle/>
          <a:p>
            <a:pPr algn="ctr"/>
            <a:r>
              <a:rPr lang="en-US" sz="2200" dirty="0" smtClean="0"/>
              <a:t>Gordon Christie</a:t>
            </a:r>
          </a:p>
          <a:p>
            <a:pPr algn="ctr"/>
            <a:r>
              <a:rPr lang="en-US" sz="2200" dirty="0" smtClean="0"/>
              <a:t>Virginia Tech</a:t>
            </a:r>
            <a:endParaRPr lang="en-US" sz="2200" dirty="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1442" y="1223166"/>
            <a:ext cx="1828800" cy="18288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47314" y="1242508"/>
            <a:ext cx="1828800" cy="1828800"/>
          </a:xfrm>
          <a:prstGeom prst="rect">
            <a:avLst/>
          </a:prstGeom>
        </p:spPr>
      </p:pic>
      <p:pic>
        <p:nvPicPr>
          <p:cNvPr id="9" name="Picture 8"/>
          <p:cNvPicPr>
            <a:picLocks noChangeAspect="1"/>
          </p:cNvPicPr>
          <p:nvPr/>
        </p:nvPicPr>
        <p:blipFill>
          <a:blip r:embed="rId4"/>
          <a:stretch>
            <a:fillRect/>
          </a:stretch>
        </p:blipFill>
        <p:spPr>
          <a:xfrm>
            <a:off x="4139883" y="3899637"/>
            <a:ext cx="1371600" cy="1828800"/>
          </a:xfrm>
          <a:prstGeom prst="rect">
            <a:avLst/>
          </a:prstGeom>
        </p:spPr>
      </p:pic>
      <p:sp>
        <p:nvSpPr>
          <p:cNvPr id="11" name="TextBox 10"/>
          <p:cNvSpPr txBox="1"/>
          <p:nvPr/>
        </p:nvSpPr>
        <p:spPr>
          <a:xfrm>
            <a:off x="3375805" y="5686962"/>
            <a:ext cx="2743200" cy="769441"/>
          </a:xfrm>
          <a:prstGeom prst="rect">
            <a:avLst/>
          </a:prstGeom>
          <a:noFill/>
        </p:spPr>
        <p:txBody>
          <a:bodyPr wrap="square" rtlCol="0">
            <a:spAutoFit/>
          </a:bodyPr>
          <a:lstStyle/>
          <a:p>
            <a:pPr algn="ctr"/>
            <a:r>
              <a:rPr lang="en-US" sz="2200" dirty="0" smtClean="0"/>
              <a:t>Dhruv Batra</a:t>
            </a:r>
          </a:p>
          <a:p>
            <a:pPr algn="ctr"/>
            <a:r>
              <a:rPr lang="en-US" sz="2200" dirty="0" smtClean="0"/>
              <a:t>Georgia Tech</a:t>
            </a:r>
            <a:endParaRPr lang="en-US" sz="2200" dirty="0"/>
          </a:p>
        </p:txBody>
      </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9513" y="3899637"/>
            <a:ext cx="1451429" cy="1828800"/>
          </a:xfrm>
          <a:prstGeom prst="rect">
            <a:avLst/>
          </a:prstGeom>
        </p:spPr>
      </p:pic>
      <p:sp>
        <p:nvSpPr>
          <p:cNvPr id="12" name="TextBox 11"/>
          <p:cNvSpPr txBox="1"/>
          <p:nvPr/>
        </p:nvSpPr>
        <p:spPr>
          <a:xfrm>
            <a:off x="354650" y="5734616"/>
            <a:ext cx="2743200" cy="769441"/>
          </a:xfrm>
          <a:prstGeom prst="rect">
            <a:avLst/>
          </a:prstGeom>
          <a:noFill/>
        </p:spPr>
        <p:txBody>
          <a:bodyPr wrap="square" rtlCol="0">
            <a:spAutoFit/>
          </a:bodyPr>
          <a:lstStyle/>
          <a:p>
            <a:pPr algn="ctr"/>
            <a:r>
              <a:rPr lang="en-US" sz="2200" dirty="0" err="1" smtClean="0"/>
              <a:t>Mohit</a:t>
            </a:r>
            <a:r>
              <a:rPr lang="en-US" sz="2200" dirty="0" smtClean="0"/>
              <a:t> </a:t>
            </a:r>
            <a:r>
              <a:rPr lang="en-US" sz="2200" dirty="0" err="1" smtClean="0"/>
              <a:t>Bansal</a:t>
            </a:r>
            <a:endParaRPr lang="en-US" sz="2200" dirty="0" smtClean="0"/>
          </a:p>
          <a:p>
            <a:pPr algn="ctr"/>
            <a:r>
              <a:rPr lang="en-US" sz="2200" dirty="0" smtClean="0">
                <a:sym typeface="Wingdings"/>
              </a:rPr>
              <a:t>UNC, Chapel Hill</a:t>
            </a:r>
            <a:endParaRPr lang="en-US" sz="2200" dirty="0"/>
          </a:p>
        </p:txBody>
      </p:sp>
      <p:pic>
        <p:nvPicPr>
          <p:cNvPr id="13" name="Picture 1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407173" y="3870078"/>
            <a:ext cx="1827812" cy="1828800"/>
          </a:xfrm>
          <a:prstGeom prst="rect">
            <a:avLst/>
          </a:prstGeom>
        </p:spPr>
      </p:pic>
      <p:sp>
        <p:nvSpPr>
          <p:cNvPr id="14" name="TextBox 13"/>
          <p:cNvSpPr txBox="1"/>
          <p:nvPr/>
        </p:nvSpPr>
        <p:spPr>
          <a:xfrm>
            <a:off x="5949479" y="5686961"/>
            <a:ext cx="2743200" cy="769441"/>
          </a:xfrm>
          <a:prstGeom prst="rect">
            <a:avLst/>
          </a:prstGeom>
          <a:noFill/>
        </p:spPr>
        <p:txBody>
          <a:bodyPr wrap="square" rtlCol="0">
            <a:spAutoFit/>
          </a:bodyPr>
          <a:lstStyle/>
          <a:p>
            <a:pPr algn="ctr"/>
            <a:r>
              <a:rPr lang="en-US" sz="2200" dirty="0" smtClean="0"/>
              <a:t>Devi Parikh</a:t>
            </a:r>
            <a:br>
              <a:rPr lang="en-US" sz="2200" dirty="0" smtClean="0"/>
            </a:br>
            <a:r>
              <a:rPr lang="en-US" sz="2200" dirty="0" smtClean="0"/>
              <a:t>Georgia Tech</a:t>
            </a:r>
            <a:endParaRPr lang="en-US" sz="2200" dirty="0"/>
          </a:p>
        </p:txBody>
      </p:sp>
    </p:spTree>
    <p:extLst>
      <p:ext uri="{BB962C8B-B14F-4D97-AF65-F5344CB8AC3E}">
        <p14:creationId xmlns:p14="http://schemas.microsoft.com/office/powerpoint/2010/main" val="511404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smtClean="0"/>
              <a:t>“Color College Avenue”, Blacksburg, VA, May 2012</a:t>
            </a:r>
            <a:endParaRPr lang="en-US" sz="1200" dirty="0"/>
          </a:p>
        </p:txBody>
      </p:sp>
      <p:sp>
        <p:nvSpPr>
          <p:cNvPr id="2" name="Slide Number Placeholder 1"/>
          <p:cNvSpPr>
            <a:spLocks noGrp="1"/>
          </p:cNvSpPr>
          <p:nvPr>
            <p:ph type="sldNum" sz="quarter" idx="12"/>
          </p:nvPr>
        </p:nvSpPr>
        <p:spPr/>
        <p:txBody>
          <a:bodyPr/>
          <a:lstStyle/>
          <a:p>
            <a:fld id="{C8756881-B0E8-F143-BBCC-9E260CA8BD35}" type="slidenum">
              <a:rPr lang="en-US" smtClean="0"/>
              <a:t>2</a:t>
            </a:fld>
            <a:endParaRPr lang="en-US" dirty="0"/>
          </a:p>
        </p:txBody>
      </p:sp>
    </p:spTree>
    <p:extLst>
      <p:ext uri="{BB962C8B-B14F-4D97-AF65-F5344CB8AC3E}">
        <p14:creationId xmlns:p14="http://schemas.microsoft.com/office/powerpoint/2010/main" val="4288551584"/>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074697" y="4808526"/>
            <a:ext cx="2935705" cy="1580606"/>
            <a:chOff x="4876800" y="5037125"/>
            <a:chExt cx="2935705" cy="1580607"/>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76800" y="5037125"/>
              <a:ext cx="2935705" cy="1176040"/>
            </a:xfrm>
            <a:prstGeom prst="rect">
              <a:avLst/>
            </a:prstGeom>
          </p:spPr>
        </p:pic>
        <p:sp>
          <p:nvSpPr>
            <p:cNvPr id="51" name="TextBox 50"/>
            <p:cNvSpPr txBox="1"/>
            <p:nvPr/>
          </p:nvSpPr>
          <p:spPr>
            <a:xfrm>
              <a:off x="5181600" y="6248400"/>
              <a:ext cx="2057400" cy="369332"/>
            </a:xfrm>
            <a:prstGeom prst="rect">
              <a:avLst/>
            </a:prstGeom>
            <a:noFill/>
          </p:spPr>
          <p:txBody>
            <a:bodyPr wrap="square" rtlCol="0">
              <a:spAutoFit/>
            </a:bodyPr>
            <a:lstStyle/>
            <a:p>
              <a:pPr algn="ctr"/>
              <a:r>
                <a:rPr lang="en-US" dirty="0" smtClean="0"/>
                <a:t>Mitchell et al., 2012</a:t>
              </a:r>
              <a:endParaRPr lang="en-US" dirty="0"/>
            </a:p>
          </p:txBody>
        </p:sp>
      </p:grpSp>
      <p:grpSp>
        <p:nvGrpSpPr>
          <p:cNvPr id="3" name="Group 2"/>
          <p:cNvGrpSpPr/>
          <p:nvPr/>
        </p:nvGrpSpPr>
        <p:grpSpPr>
          <a:xfrm>
            <a:off x="2286000" y="4978401"/>
            <a:ext cx="2057400" cy="1424463"/>
            <a:chOff x="3200400" y="5105400"/>
            <a:chExt cx="2057400" cy="1424464"/>
          </a:xfrm>
        </p:grpSpPr>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708400" y="5105400"/>
              <a:ext cx="1117599" cy="1370397"/>
            </a:xfrm>
            <a:prstGeom prst="rect">
              <a:avLst/>
            </a:prstGeom>
          </p:spPr>
        </p:pic>
        <p:sp>
          <p:nvSpPr>
            <p:cNvPr id="47" name="TextBox 46"/>
            <p:cNvSpPr txBox="1"/>
            <p:nvPr/>
          </p:nvSpPr>
          <p:spPr>
            <a:xfrm>
              <a:off x="3200400" y="6160532"/>
              <a:ext cx="2057400" cy="369332"/>
            </a:xfrm>
            <a:prstGeom prst="rect">
              <a:avLst/>
            </a:prstGeom>
            <a:noFill/>
          </p:spPr>
          <p:txBody>
            <a:bodyPr wrap="square" rtlCol="0">
              <a:spAutoFit/>
            </a:bodyPr>
            <a:lstStyle/>
            <a:p>
              <a:pPr algn="ctr"/>
              <a:r>
                <a:rPr lang="en-US" dirty="0" smtClean="0"/>
                <a:t>Farhadi et al., 2010</a:t>
              </a:r>
              <a:endParaRPr lang="en-US" dirty="0"/>
            </a:p>
          </p:txBody>
        </p:sp>
      </p:grpSp>
      <p:sp>
        <p:nvSpPr>
          <p:cNvPr id="4" name="Title 1"/>
          <p:cNvSpPr txBox="1">
            <a:spLocks/>
          </p:cNvSpPr>
          <p:nvPr/>
        </p:nvSpPr>
        <p:spPr>
          <a:xfrm>
            <a:off x="0" y="0"/>
            <a:ext cx="9144000" cy="9906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400" b="0" i="0" u="none" strike="noStrike" kern="1200" cap="none" spc="0" normalizeH="0" baseline="0" noProof="0" dirty="0" smtClean="0">
                <a:ln>
                  <a:noFill/>
                </a:ln>
                <a:solidFill>
                  <a:schemeClr val="tx1"/>
                </a:solidFill>
                <a:effectLst/>
                <a:uLnTx/>
                <a:uFillTx/>
                <a:latin typeface="+mj-lt"/>
                <a:ea typeface="+mj-ea"/>
                <a:cs typeface="+mj-cs"/>
              </a:rPr>
              <a:t>Image captioning</a:t>
            </a:r>
            <a:endParaRPr kumimoji="0" lang="en-US" sz="34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46" name="Group 45"/>
          <p:cNvGrpSpPr/>
          <p:nvPr/>
        </p:nvGrpSpPr>
        <p:grpSpPr>
          <a:xfrm>
            <a:off x="228600" y="838201"/>
            <a:ext cx="2133600" cy="1828800"/>
            <a:chOff x="990600" y="1447800"/>
            <a:chExt cx="2133600" cy="1828800"/>
          </a:xfrm>
        </p:grpSpPr>
        <p:sp>
          <p:nvSpPr>
            <p:cNvPr id="17" name="TextBox 16"/>
            <p:cNvSpPr txBox="1"/>
            <p:nvPr/>
          </p:nvSpPr>
          <p:spPr>
            <a:xfrm>
              <a:off x="990600" y="2907268"/>
              <a:ext cx="2133600" cy="369332"/>
            </a:xfrm>
            <a:prstGeom prst="rect">
              <a:avLst/>
            </a:prstGeom>
            <a:noFill/>
          </p:spPr>
          <p:txBody>
            <a:bodyPr wrap="square" rtlCol="0">
              <a:spAutoFit/>
            </a:bodyPr>
            <a:lstStyle/>
            <a:p>
              <a:r>
                <a:rPr lang="en-US" dirty="0" smtClean="0"/>
                <a:t>Vinyals et al., 2015</a:t>
              </a:r>
              <a:endParaRPr lang="en-US" dirty="0"/>
            </a:p>
          </p:txBody>
        </p:sp>
        <p:pic>
          <p:nvPicPr>
            <p:cNvPr id="23" name="Picture 22" descr="vinyals.png"/>
            <p:cNvPicPr>
              <a:picLocks noChangeAspect="1"/>
            </p:cNvPicPr>
            <p:nvPr/>
          </p:nvPicPr>
          <p:blipFill>
            <a:blip r:embed="rId5" cstate="print"/>
            <a:stretch>
              <a:fillRect/>
            </a:stretch>
          </p:blipFill>
          <p:spPr>
            <a:xfrm>
              <a:off x="1066800" y="1447800"/>
              <a:ext cx="1828800" cy="1533525"/>
            </a:xfrm>
            <a:prstGeom prst="rect">
              <a:avLst/>
            </a:prstGeom>
          </p:spPr>
        </p:pic>
      </p:grpSp>
      <p:grpSp>
        <p:nvGrpSpPr>
          <p:cNvPr id="48" name="Group 47"/>
          <p:cNvGrpSpPr/>
          <p:nvPr/>
        </p:nvGrpSpPr>
        <p:grpSpPr>
          <a:xfrm>
            <a:off x="4495800" y="838200"/>
            <a:ext cx="3124200" cy="1817132"/>
            <a:chOff x="5410200" y="1447800"/>
            <a:chExt cx="3124200" cy="1817132"/>
          </a:xfrm>
        </p:grpSpPr>
        <p:sp>
          <p:nvSpPr>
            <p:cNvPr id="21" name="TextBox 20"/>
            <p:cNvSpPr txBox="1"/>
            <p:nvPr/>
          </p:nvSpPr>
          <p:spPr>
            <a:xfrm>
              <a:off x="5410200" y="2895600"/>
              <a:ext cx="3124200" cy="369332"/>
            </a:xfrm>
            <a:prstGeom prst="rect">
              <a:avLst/>
            </a:prstGeom>
            <a:noFill/>
          </p:spPr>
          <p:txBody>
            <a:bodyPr wrap="square" rtlCol="0">
              <a:spAutoFit/>
            </a:bodyPr>
            <a:lstStyle/>
            <a:p>
              <a:r>
                <a:rPr lang="en-US" dirty="0" smtClean="0"/>
                <a:t>Karpathy and Fei-Fei, 2015</a:t>
              </a:r>
              <a:endParaRPr lang="en-US" dirty="0"/>
            </a:p>
          </p:txBody>
        </p:sp>
        <p:pic>
          <p:nvPicPr>
            <p:cNvPr id="24" name="Picture 23" descr="karpathy.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62600" y="1447800"/>
              <a:ext cx="2218470" cy="1409700"/>
            </a:xfrm>
            <a:prstGeom prst="rect">
              <a:avLst/>
            </a:prstGeom>
          </p:spPr>
        </p:pic>
      </p:grpSp>
      <p:grpSp>
        <p:nvGrpSpPr>
          <p:cNvPr id="45" name="Group 44"/>
          <p:cNvGrpSpPr/>
          <p:nvPr/>
        </p:nvGrpSpPr>
        <p:grpSpPr>
          <a:xfrm>
            <a:off x="76200" y="4673601"/>
            <a:ext cx="2895600" cy="1752600"/>
            <a:chOff x="76200" y="4953000"/>
            <a:chExt cx="2895600" cy="1752600"/>
          </a:xfrm>
        </p:grpSpPr>
        <p:sp>
          <p:nvSpPr>
            <p:cNvPr id="19" name="TextBox 18"/>
            <p:cNvSpPr txBox="1"/>
            <p:nvPr/>
          </p:nvSpPr>
          <p:spPr>
            <a:xfrm>
              <a:off x="76200" y="6336268"/>
              <a:ext cx="2895600" cy="369332"/>
            </a:xfrm>
            <a:prstGeom prst="rect">
              <a:avLst/>
            </a:prstGeom>
            <a:noFill/>
          </p:spPr>
          <p:txBody>
            <a:bodyPr wrap="square" rtlCol="0">
              <a:spAutoFit/>
            </a:bodyPr>
            <a:lstStyle/>
            <a:p>
              <a:r>
                <a:rPr lang="en-US" dirty="0" smtClean="0"/>
                <a:t>Chen and Zitnick, 2015</a:t>
              </a:r>
              <a:endParaRPr lang="en-US" dirty="0"/>
            </a:p>
          </p:txBody>
        </p:sp>
        <p:pic>
          <p:nvPicPr>
            <p:cNvPr id="30" name="Picture 29" descr="zitnick.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9600" y="4953000"/>
              <a:ext cx="1359712" cy="1338885"/>
            </a:xfrm>
            <a:prstGeom prst="rect">
              <a:avLst/>
            </a:prstGeom>
          </p:spPr>
        </p:pic>
      </p:grpSp>
      <p:grpSp>
        <p:nvGrpSpPr>
          <p:cNvPr id="43" name="Group 42"/>
          <p:cNvGrpSpPr/>
          <p:nvPr/>
        </p:nvGrpSpPr>
        <p:grpSpPr>
          <a:xfrm>
            <a:off x="152400" y="3135868"/>
            <a:ext cx="1905000" cy="1436132"/>
            <a:chOff x="152400" y="3505200"/>
            <a:chExt cx="1905000" cy="1436132"/>
          </a:xfrm>
        </p:grpSpPr>
        <p:pic>
          <p:nvPicPr>
            <p:cNvPr id="31" name="Picture 30" descr="zitnick2.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4800" y="3505200"/>
              <a:ext cx="1550194" cy="1066800"/>
            </a:xfrm>
            <a:prstGeom prst="rect">
              <a:avLst/>
            </a:prstGeom>
          </p:spPr>
        </p:pic>
        <p:sp>
          <p:nvSpPr>
            <p:cNvPr id="32" name="TextBox 31"/>
            <p:cNvSpPr txBox="1"/>
            <p:nvPr/>
          </p:nvSpPr>
          <p:spPr>
            <a:xfrm>
              <a:off x="152400" y="4572000"/>
              <a:ext cx="1905000" cy="369332"/>
            </a:xfrm>
            <a:prstGeom prst="rect">
              <a:avLst/>
            </a:prstGeom>
            <a:noFill/>
          </p:spPr>
          <p:txBody>
            <a:bodyPr wrap="square" rtlCol="0">
              <a:spAutoFit/>
            </a:bodyPr>
            <a:lstStyle/>
            <a:p>
              <a:r>
                <a:rPr lang="en-US" dirty="0" smtClean="0"/>
                <a:t>Fang et al., 2015</a:t>
              </a:r>
            </a:p>
          </p:txBody>
        </p:sp>
      </p:grpSp>
      <p:grpSp>
        <p:nvGrpSpPr>
          <p:cNvPr id="49" name="Group 48"/>
          <p:cNvGrpSpPr/>
          <p:nvPr/>
        </p:nvGrpSpPr>
        <p:grpSpPr>
          <a:xfrm>
            <a:off x="2286000" y="838201"/>
            <a:ext cx="2133600" cy="1828800"/>
            <a:chOff x="3124200" y="1447800"/>
            <a:chExt cx="2133600" cy="1828800"/>
          </a:xfrm>
        </p:grpSpPr>
        <p:sp>
          <p:nvSpPr>
            <p:cNvPr id="22" name="TextBox 21"/>
            <p:cNvSpPr txBox="1"/>
            <p:nvPr/>
          </p:nvSpPr>
          <p:spPr>
            <a:xfrm>
              <a:off x="3124200" y="2907268"/>
              <a:ext cx="2133600" cy="369332"/>
            </a:xfrm>
            <a:prstGeom prst="rect">
              <a:avLst/>
            </a:prstGeom>
            <a:noFill/>
          </p:spPr>
          <p:txBody>
            <a:bodyPr wrap="square" rtlCol="0">
              <a:spAutoFit/>
            </a:bodyPr>
            <a:lstStyle/>
            <a:p>
              <a:r>
                <a:rPr lang="en-US" dirty="0" smtClean="0"/>
                <a:t>Donahue et al., 2015</a:t>
              </a:r>
              <a:endParaRPr lang="en-US" dirty="0"/>
            </a:p>
          </p:txBody>
        </p:sp>
        <p:pic>
          <p:nvPicPr>
            <p:cNvPr id="34" name="Picture 33" descr="donahue.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00400" y="1447800"/>
              <a:ext cx="2034455" cy="1371600"/>
            </a:xfrm>
            <a:prstGeom prst="rect">
              <a:avLst/>
            </a:prstGeom>
          </p:spPr>
        </p:pic>
      </p:grpSp>
      <p:grpSp>
        <p:nvGrpSpPr>
          <p:cNvPr id="29" name="Group 28"/>
          <p:cNvGrpSpPr/>
          <p:nvPr/>
        </p:nvGrpSpPr>
        <p:grpSpPr>
          <a:xfrm>
            <a:off x="4876800" y="2971800"/>
            <a:ext cx="2286000" cy="1664732"/>
            <a:chOff x="4876800" y="3581400"/>
            <a:chExt cx="2286000" cy="1664732"/>
          </a:xfrm>
        </p:grpSpPr>
        <p:pic>
          <p:nvPicPr>
            <p:cNvPr id="35" name="Picture 34" descr="im2text.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181600" y="3581400"/>
              <a:ext cx="1504950" cy="1292129"/>
            </a:xfrm>
            <a:prstGeom prst="rect">
              <a:avLst/>
            </a:prstGeom>
          </p:spPr>
        </p:pic>
        <p:sp>
          <p:nvSpPr>
            <p:cNvPr id="36" name="TextBox 35"/>
            <p:cNvSpPr txBox="1"/>
            <p:nvPr/>
          </p:nvSpPr>
          <p:spPr>
            <a:xfrm>
              <a:off x="4876800" y="4876800"/>
              <a:ext cx="2286000" cy="369332"/>
            </a:xfrm>
            <a:prstGeom prst="rect">
              <a:avLst/>
            </a:prstGeom>
            <a:noFill/>
          </p:spPr>
          <p:txBody>
            <a:bodyPr wrap="square" rtlCol="0">
              <a:spAutoFit/>
            </a:bodyPr>
            <a:lstStyle/>
            <a:p>
              <a:r>
                <a:rPr lang="en-US" dirty="0" smtClean="0"/>
                <a:t>Ordonez et al., 2011</a:t>
              </a:r>
              <a:endParaRPr lang="en-US" dirty="0"/>
            </a:p>
          </p:txBody>
        </p:sp>
      </p:grpSp>
      <p:grpSp>
        <p:nvGrpSpPr>
          <p:cNvPr id="42" name="Group 41"/>
          <p:cNvGrpSpPr/>
          <p:nvPr/>
        </p:nvGrpSpPr>
        <p:grpSpPr>
          <a:xfrm>
            <a:off x="7010400" y="3048002"/>
            <a:ext cx="2133600" cy="1600198"/>
            <a:chOff x="7010400" y="3657601"/>
            <a:chExt cx="2133600" cy="1600199"/>
          </a:xfrm>
        </p:grpSpPr>
        <p:pic>
          <p:nvPicPr>
            <p:cNvPr id="37" name="Picture 36" descr="babytalk2.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116856" y="3657601"/>
              <a:ext cx="1798544" cy="1143000"/>
            </a:xfrm>
            <a:prstGeom prst="rect">
              <a:avLst/>
            </a:prstGeom>
          </p:spPr>
        </p:pic>
        <p:sp>
          <p:nvSpPr>
            <p:cNvPr id="38" name="TextBox 37"/>
            <p:cNvSpPr txBox="1"/>
            <p:nvPr/>
          </p:nvSpPr>
          <p:spPr>
            <a:xfrm>
              <a:off x="7010400" y="4888468"/>
              <a:ext cx="2133600" cy="369332"/>
            </a:xfrm>
            <a:prstGeom prst="rect">
              <a:avLst/>
            </a:prstGeom>
            <a:noFill/>
          </p:spPr>
          <p:txBody>
            <a:bodyPr wrap="square" rtlCol="0">
              <a:spAutoFit/>
            </a:bodyPr>
            <a:lstStyle/>
            <a:p>
              <a:r>
                <a:rPr lang="en-US" dirty="0" smtClean="0"/>
                <a:t>Kulkarni et al., 2011</a:t>
              </a:r>
              <a:endParaRPr lang="en-US" dirty="0"/>
            </a:p>
          </p:txBody>
        </p:sp>
      </p:grpSp>
      <p:grpSp>
        <p:nvGrpSpPr>
          <p:cNvPr id="33" name="Group 32"/>
          <p:cNvGrpSpPr/>
          <p:nvPr/>
        </p:nvGrpSpPr>
        <p:grpSpPr>
          <a:xfrm>
            <a:off x="2057402" y="2819401"/>
            <a:ext cx="2864977" cy="1981200"/>
            <a:chOff x="2057400" y="3429000"/>
            <a:chExt cx="2864977" cy="1981200"/>
          </a:xfrm>
        </p:grpSpPr>
        <p:pic>
          <p:nvPicPr>
            <p:cNvPr id="39" name="Picture 38" descr="mao.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057400" y="3429000"/>
              <a:ext cx="2864977" cy="1609725"/>
            </a:xfrm>
            <a:prstGeom prst="rect">
              <a:avLst/>
            </a:prstGeom>
          </p:spPr>
        </p:pic>
        <p:sp>
          <p:nvSpPr>
            <p:cNvPr id="40" name="TextBox 39"/>
            <p:cNvSpPr txBox="1"/>
            <p:nvPr/>
          </p:nvSpPr>
          <p:spPr>
            <a:xfrm>
              <a:off x="2590800" y="5040868"/>
              <a:ext cx="1905000" cy="369332"/>
            </a:xfrm>
            <a:prstGeom prst="rect">
              <a:avLst/>
            </a:prstGeom>
            <a:noFill/>
          </p:spPr>
          <p:txBody>
            <a:bodyPr wrap="square" rtlCol="0">
              <a:spAutoFit/>
            </a:bodyPr>
            <a:lstStyle/>
            <a:p>
              <a:r>
                <a:rPr lang="en-US" dirty="0" smtClean="0"/>
                <a:t>Mao et al., 2015</a:t>
              </a:r>
              <a:endParaRPr lang="en-US" dirty="0"/>
            </a:p>
          </p:txBody>
        </p:sp>
      </p:grpSp>
      <p:sp>
        <p:nvSpPr>
          <p:cNvPr id="41" name="TextBox 40"/>
          <p:cNvSpPr txBox="1"/>
          <p:nvPr/>
        </p:nvSpPr>
        <p:spPr>
          <a:xfrm>
            <a:off x="2286000" y="3352801"/>
            <a:ext cx="4038600" cy="646331"/>
          </a:xfrm>
          <a:prstGeom prst="rect">
            <a:avLst/>
          </a:prstGeom>
          <a:solidFill>
            <a:schemeClr val="accent3">
              <a:lumMod val="40000"/>
              <a:lumOff val="60000"/>
            </a:schemeClr>
          </a:solidFill>
        </p:spPr>
        <p:txBody>
          <a:bodyPr wrap="square" rtlCol="0">
            <a:spAutoFit/>
          </a:bodyPr>
          <a:lstStyle/>
          <a:p>
            <a:r>
              <a:rPr lang="en-US" sz="3600" dirty="0" smtClean="0"/>
              <a:t>… and many more</a:t>
            </a:r>
            <a:endParaRPr lang="en-US" sz="3600" dirty="0"/>
          </a:p>
        </p:txBody>
      </p:sp>
      <p:grpSp>
        <p:nvGrpSpPr>
          <p:cNvPr id="6" name="Group 5"/>
          <p:cNvGrpSpPr/>
          <p:nvPr/>
        </p:nvGrpSpPr>
        <p:grpSpPr>
          <a:xfrm>
            <a:off x="7086600" y="926068"/>
            <a:ext cx="2057400" cy="1740932"/>
            <a:chOff x="3810000" y="4800600"/>
            <a:chExt cx="2057400" cy="1740932"/>
          </a:xfrm>
        </p:grpSpPr>
        <p:pic>
          <p:nvPicPr>
            <p:cNvPr id="5" name="Picture 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267200" y="4800600"/>
              <a:ext cx="1201463" cy="1371600"/>
            </a:xfrm>
            <a:prstGeom prst="rect">
              <a:avLst/>
            </a:prstGeom>
          </p:spPr>
        </p:pic>
        <p:sp>
          <p:nvSpPr>
            <p:cNvPr id="50" name="TextBox 49"/>
            <p:cNvSpPr txBox="1"/>
            <p:nvPr/>
          </p:nvSpPr>
          <p:spPr>
            <a:xfrm>
              <a:off x="3810000" y="6172200"/>
              <a:ext cx="2057400" cy="369332"/>
            </a:xfrm>
            <a:prstGeom prst="rect">
              <a:avLst/>
            </a:prstGeom>
            <a:noFill/>
          </p:spPr>
          <p:txBody>
            <a:bodyPr wrap="square" rtlCol="0">
              <a:spAutoFit/>
            </a:bodyPr>
            <a:lstStyle/>
            <a:p>
              <a:pPr algn="ctr"/>
              <a:r>
                <a:rPr lang="en-US" dirty="0" smtClean="0"/>
                <a:t>Hodosh et al., 2013</a:t>
              </a:r>
              <a:endParaRPr lang="en-US" dirty="0"/>
            </a:p>
          </p:txBody>
        </p:sp>
      </p:grpSp>
      <p:grpSp>
        <p:nvGrpSpPr>
          <p:cNvPr id="10" name="Group 9"/>
          <p:cNvGrpSpPr/>
          <p:nvPr/>
        </p:nvGrpSpPr>
        <p:grpSpPr>
          <a:xfrm>
            <a:off x="7086600" y="5054599"/>
            <a:ext cx="2057400" cy="1283732"/>
            <a:chOff x="7086600" y="5181600"/>
            <a:chExt cx="2057400" cy="1283732"/>
          </a:xfrm>
        </p:grpSpPr>
        <p:pic>
          <p:nvPicPr>
            <p:cNvPr id="9" name="Picture 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086600" y="5181600"/>
              <a:ext cx="1828800" cy="705212"/>
            </a:xfrm>
            <a:prstGeom prst="rect">
              <a:avLst/>
            </a:prstGeom>
          </p:spPr>
        </p:pic>
        <p:sp>
          <p:nvSpPr>
            <p:cNvPr id="52" name="TextBox 51"/>
            <p:cNvSpPr txBox="1"/>
            <p:nvPr/>
          </p:nvSpPr>
          <p:spPr>
            <a:xfrm>
              <a:off x="7086600" y="6096000"/>
              <a:ext cx="2057400" cy="369332"/>
            </a:xfrm>
            <a:prstGeom prst="rect">
              <a:avLst/>
            </a:prstGeom>
            <a:noFill/>
          </p:spPr>
          <p:txBody>
            <a:bodyPr wrap="square" rtlCol="0">
              <a:spAutoFit/>
            </a:bodyPr>
            <a:lstStyle/>
            <a:p>
              <a:pPr algn="ctr"/>
              <a:r>
                <a:rPr lang="en-US" dirty="0" smtClean="0"/>
                <a:t>Kiros et al., 2015</a:t>
              </a:r>
              <a:endParaRPr lang="en-US" dirty="0"/>
            </a:p>
          </p:txBody>
        </p:sp>
      </p:grpSp>
      <p:sp>
        <p:nvSpPr>
          <p:cNvPr id="11" name="Slide Number Placeholder 10"/>
          <p:cNvSpPr>
            <a:spLocks noGrp="1"/>
          </p:cNvSpPr>
          <p:nvPr>
            <p:ph type="sldNum" sz="quarter" idx="12"/>
          </p:nvPr>
        </p:nvSpPr>
        <p:spPr/>
        <p:txBody>
          <a:bodyPr/>
          <a:lstStyle/>
          <a:p>
            <a:fld id="{C8756881-B0E8-F143-BBCC-9E260CA8BD35}" type="slidenum">
              <a:rPr lang="en-US" smtClean="0"/>
              <a:t>20</a:t>
            </a:fld>
            <a:endParaRPr lang="en-US" dirty="0"/>
          </a:p>
        </p:txBody>
      </p:sp>
    </p:spTree>
    <p:extLst>
      <p:ext uri="{BB962C8B-B14F-4D97-AF65-F5344CB8AC3E}">
        <p14:creationId xmlns:p14="http://schemas.microsoft.com/office/powerpoint/2010/main" val="3901885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3"/>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5"/>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9"/>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3"/>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6"/>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grpId="0" nodeType="afterEffect">
                                  <p:stCondLst>
                                    <p:cond delay="50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59" y="2677597"/>
            <a:ext cx="8229600" cy="1143000"/>
          </a:xfrm>
        </p:spPr>
        <p:txBody>
          <a:bodyPr/>
          <a:lstStyle/>
          <a:p>
            <a:r>
              <a:rPr lang="en-US" dirty="0" smtClean="0"/>
              <a:t>Looking forward: Visual Dialog</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200</a:t>
            </a:fld>
            <a:endParaRPr lang="en-US" dirty="0"/>
          </a:p>
        </p:txBody>
      </p:sp>
      <p:sp>
        <p:nvSpPr>
          <p:cNvPr id="5" name="Rounded Rectangle 4"/>
          <p:cNvSpPr/>
          <p:nvPr/>
        </p:nvSpPr>
        <p:spPr>
          <a:xfrm>
            <a:off x="0" y="6616460"/>
            <a:ext cx="4433977" cy="24154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26700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143000"/>
          </a:xfrm>
        </p:spPr>
        <p:txBody>
          <a:bodyPr>
            <a:normAutofit/>
          </a:bodyPr>
          <a:lstStyle/>
          <a:p>
            <a:r>
              <a:rPr lang="en-US" dirty="0" smtClean="0"/>
              <a:t>Visual Dialog</a:t>
            </a:r>
            <a:endParaRPr lang="en-US" dirty="0"/>
          </a:p>
        </p:txBody>
      </p:sp>
      <p:pic>
        <p:nvPicPr>
          <p:cNvPr id="19" name="Shape 60" descr="rounded_abhishek.jpg"/>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066588" y="1471301"/>
            <a:ext cx="951225" cy="937975"/>
          </a:xfrm>
          <a:prstGeom prst="rect">
            <a:avLst/>
          </a:prstGeom>
          <a:noFill/>
          <a:ln>
            <a:noFill/>
          </a:ln>
        </p:spPr>
      </p:pic>
      <p:pic>
        <p:nvPicPr>
          <p:cNvPr id="20" name="Shape 61" descr="rounded_avi.jpg"/>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066600" y="2916138"/>
            <a:ext cx="951224" cy="937975"/>
          </a:xfrm>
          <a:prstGeom prst="rect">
            <a:avLst/>
          </a:prstGeom>
          <a:noFill/>
          <a:ln>
            <a:noFill/>
          </a:ln>
        </p:spPr>
      </p:pic>
      <p:pic>
        <p:nvPicPr>
          <p:cNvPr id="21" name="Shape 62" descr="rounded_khushi.jp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483038" y="2916126"/>
            <a:ext cx="951224" cy="937974"/>
          </a:xfrm>
          <a:prstGeom prst="rect">
            <a:avLst/>
          </a:prstGeom>
          <a:noFill/>
          <a:ln>
            <a:noFill/>
          </a:ln>
        </p:spPr>
      </p:pic>
      <p:pic>
        <p:nvPicPr>
          <p:cNvPr id="22" name="Shape 63" descr="rounded_jose.jpg"/>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386288" y="2916126"/>
            <a:ext cx="951225" cy="937974"/>
          </a:xfrm>
          <a:prstGeom prst="rect">
            <a:avLst/>
          </a:prstGeom>
          <a:noFill/>
          <a:ln>
            <a:noFill/>
          </a:ln>
        </p:spPr>
      </p:pic>
      <p:pic>
        <p:nvPicPr>
          <p:cNvPr id="23" name="Shape 64" descr="rounded_devi.jpg"/>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3066588" y="4361001"/>
            <a:ext cx="951224" cy="937975"/>
          </a:xfrm>
          <a:prstGeom prst="rect">
            <a:avLst/>
          </a:prstGeom>
          <a:noFill/>
          <a:ln>
            <a:noFill/>
          </a:ln>
        </p:spPr>
      </p:pic>
      <p:pic>
        <p:nvPicPr>
          <p:cNvPr id="24" name="Shape 65" descr="rounded_dhruv.jpg"/>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4848538" y="4360951"/>
            <a:ext cx="951225" cy="937975"/>
          </a:xfrm>
          <a:prstGeom prst="rect">
            <a:avLst/>
          </a:prstGeom>
          <a:noFill/>
          <a:ln>
            <a:noFill/>
          </a:ln>
        </p:spPr>
      </p:pic>
      <p:sp>
        <p:nvSpPr>
          <p:cNvPr id="25" name="Shape 66"/>
          <p:cNvSpPr txBox="1"/>
          <p:nvPr/>
        </p:nvSpPr>
        <p:spPr>
          <a:xfrm>
            <a:off x="2890600" y="2344226"/>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Abhishek Das</a:t>
            </a:r>
            <a:br>
              <a:rPr lang="en" sz="1100">
                <a:latin typeface="Calibri"/>
                <a:ea typeface="Calibri"/>
                <a:cs typeface="Calibri"/>
                <a:sym typeface="Calibri"/>
              </a:rPr>
            </a:br>
            <a:r>
              <a:rPr lang="en" sz="1100">
                <a:latin typeface="Calibri"/>
                <a:ea typeface="Calibri"/>
                <a:cs typeface="Calibri"/>
                <a:sym typeface="Calibri"/>
              </a:rPr>
              <a:t>(Virginia Tech)</a:t>
            </a:r>
          </a:p>
        </p:txBody>
      </p:sp>
      <p:sp>
        <p:nvSpPr>
          <p:cNvPr id="26" name="Shape 67"/>
          <p:cNvSpPr txBox="1"/>
          <p:nvPr/>
        </p:nvSpPr>
        <p:spPr>
          <a:xfrm>
            <a:off x="4672563" y="2344226"/>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Satwik Kottur</a:t>
            </a:r>
            <a:br>
              <a:rPr lang="en" sz="1100">
                <a:latin typeface="Calibri"/>
                <a:ea typeface="Calibri"/>
                <a:cs typeface="Calibri"/>
                <a:sym typeface="Calibri"/>
              </a:rPr>
            </a:br>
            <a:r>
              <a:rPr lang="en" sz="1100">
                <a:latin typeface="Calibri"/>
                <a:ea typeface="Calibri"/>
                <a:cs typeface="Calibri"/>
                <a:sym typeface="Calibri"/>
              </a:rPr>
              <a:t>(CMU)</a:t>
            </a:r>
          </a:p>
        </p:txBody>
      </p:sp>
      <p:sp>
        <p:nvSpPr>
          <p:cNvPr id="27" name="Shape 68"/>
          <p:cNvSpPr txBox="1"/>
          <p:nvPr/>
        </p:nvSpPr>
        <p:spPr>
          <a:xfrm>
            <a:off x="2839925" y="3781063"/>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Avi Singh</a:t>
            </a:r>
            <a:br>
              <a:rPr lang="en" sz="1100">
                <a:latin typeface="Calibri"/>
                <a:ea typeface="Calibri"/>
                <a:cs typeface="Calibri"/>
                <a:sym typeface="Calibri"/>
              </a:rPr>
            </a:br>
            <a:r>
              <a:rPr lang="en" sz="1100">
                <a:latin typeface="Calibri"/>
                <a:ea typeface="Calibri"/>
                <a:cs typeface="Calibri"/>
                <a:sym typeface="Calibri"/>
              </a:rPr>
              <a:t>(UC Berkeley)</a:t>
            </a:r>
          </a:p>
        </p:txBody>
      </p:sp>
      <p:sp>
        <p:nvSpPr>
          <p:cNvPr id="28" name="Shape 69"/>
          <p:cNvSpPr txBox="1"/>
          <p:nvPr/>
        </p:nvSpPr>
        <p:spPr>
          <a:xfrm>
            <a:off x="1272200" y="3781063"/>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Khushi Gupta</a:t>
            </a:r>
            <a:br>
              <a:rPr lang="en" sz="1100">
                <a:latin typeface="Calibri"/>
                <a:ea typeface="Calibri"/>
                <a:cs typeface="Calibri"/>
                <a:sym typeface="Calibri"/>
              </a:rPr>
            </a:br>
            <a:r>
              <a:rPr lang="en" sz="1100">
                <a:latin typeface="Calibri"/>
                <a:ea typeface="Calibri"/>
                <a:cs typeface="Calibri"/>
                <a:sym typeface="Calibri"/>
              </a:rPr>
              <a:t>(CMU)</a:t>
            </a:r>
          </a:p>
        </p:txBody>
      </p:sp>
      <p:sp>
        <p:nvSpPr>
          <p:cNvPr id="29" name="Shape 70"/>
          <p:cNvSpPr txBox="1"/>
          <p:nvPr/>
        </p:nvSpPr>
        <p:spPr>
          <a:xfrm>
            <a:off x="4650125" y="3781063"/>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Deshraj Yadav</a:t>
            </a:r>
            <a:br>
              <a:rPr lang="en" sz="1100">
                <a:latin typeface="Calibri"/>
                <a:ea typeface="Calibri"/>
                <a:cs typeface="Calibri"/>
                <a:sym typeface="Calibri"/>
              </a:rPr>
            </a:br>
            <a:r>
              <a:rPr lang="en" sz="1100">
                <a:latin typeface="Calibri"/>
                <a:ea typeface="Calibri"/>
                <a:cs typeface="Calibri"/>
                <a:sym typeface="Calibri"/>
              </a:rPr>
              <a:t>(Virginia Tech)</a:t>
            </a:r>
          </a:p>
        </p:txBody>
      </p:sp>
      <p:sp>
        <p:nvSpPr>
          <p:cNvPr id="30" name="Shape 71"/>
          <p:cNvSpPr txBox="1"/>
          <p:nvPr/>
        </p:nvSpPr>
        <p:spPr>
          <a:xfrm>
            <a:off x="6181713" y="3781076"/>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highlight>
                  <a:srgbClr val="FFFFFF"/>
                </a:highlight>
                <a:latin typeface="Calibri"/>
                <a:ea typeface="Calibri"/>
                <a:cs typeface="Calibri"/>
                <a:sym typeface="Calibri"/>
              </a:rPr>
              <a:t>José Moura </a:t>
            </a:r>
            <a:br>
              <a:rPr lang="en" sz="1100">
                <a:highlight>
                  <a:srgbClr val="FFFFFF"/>
                </a:highlight>
                <a:latin typeface="Calibri"/>
                <a:ea typeface="Calibri"/>
                <a:cs typeface="Calibri"/>
                <a:sym typeface="Calibri"/>
              </a:rPr>
            </a:br>
            <a:r>
              <a:rPr lang="en" sz="1100">
                <a:latin typeface="Calibri"/>
                <a:ea typeface="Calibri"/>
                <a:cs typeface="Calibri"/>
                <a:sym typeface="Calibri"/>
              </a:rPr>
              <a:t>(CMU)</a:t>
            </a:r>
          </a:p>
        </p:txBody>
      </p:sp>
      <p:sp>
        <p:nvSpPr>
          <p:cNvPr id="31" name="Shape 72"/>
          <p:cNvSpPr txBox="1"/>
          <p:nvPr/>
        </p:nvSpPr>
        <p:spPr>
          <a:xfrm>
            <a:off x="2890600" y="5217926"/>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Devi Parikh</a:t>
            </a:r>
            <a:br>
              <a:rPr lang="en" sz="1100">
                <a:latin typeface="Calibri"/>
                <a:ea typeface="Calibri"/>
                <a:cs typeface="Calibri"/>
                <a:sym typeface="Calibri"/>
              </a:rPr>
            </a:br>
            <a:r>
              <a:rPr lang="en" sz="1100">
                <a:latin typeface="Calibri"/>
                <a:ea typeface="Calibri"/>
                <a:cs typeface="Calibri"/>
                <a:sym typeface="Calibri"/>
              </a:rPr>
              <a:t>(Georgia Tech)</a:t>
            </a:r>
          </a:p>
        </p:txBody>
      </p:sp>
      <p:sp>
        <p:nvSpPr>
          <p:cNvPr id="32" name="Shape 73"/>
          <p:cNvSpPr txBox="1"/>
          <p:nvPr/>
        </p:nvSpPr>
        <p:spPr>
          <a:xfrm>
            <a:off x="4672550" y="5217926"/>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Dhruv Batra</a:t>
            </a:r>
            <a:br>
              <a:rPr lang="en" sz="1100">
                <a:latin typeface="Calibri"/>
                <a:ea typeface="Calibri"/>
                <a:cs typeface="Calibri"/>
                <a:sym typeface="Calibri"/>
              </a:rPr>
            </a:br>
            <a:r>
              <a:rPr lang="en" sz="1100">
                <a:latin typeface="Calibri"/>
                <a:ea typeface="Calibri"/>
                <a:cs typeface="Calibri"/>
                <a:sym typeface="Calibri"/>
              </a:rPr>
              <a:t>(Georgia Tech)</a:t>
            </a:r>
          </a:p>
        </p:txBody>
      </p:sp>
      <p:pic>
        <p:nvPicPr>
          <p:cNvPr id="33" name="Shape 74" descr="imageedit_3_3195887845.gif"/>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4848538" y="1471301"/>
            <a:ext cx="951224" cy="937975"/>
          </a:xfrm>
          <a:prstGeom prst="rect">
            <a:avLst/>
          </a:prstGeom>
          <a:noFill/>
          <a:ln>
            <a:noFill/>
          </a:ln>
        </p:spPr>
      </p:pic>
      <p:pic>
        <p:nvPicPr>
          <p:cNvPr id="34" name="Shape 75" descr="imageedit_2_6217761728.gif"/>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4848550" y="2916126"/>
            <a:ext cx="951224" cy="937974"/>
          </a:xfrm>
          <a:prstGeom prst="rect">
            <a:avLst/>
          </a:prstGeom>
          <a:noFill/>
          <a:ln>
            <a:noFill/>
          </a:ln>
        </p:spPr>
      </p:pic>
    </p:spTree>
    <p:extLst>
      <p:ext uri="{BB962C8B-B14F-4D97-AF65-F5344CB8AC3E}">
        <p14:creationId xmlns:p14="http://schemas.microsoft.com/office/powerpoint/2010/main" val="57207237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202</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8" name="Rectangle 7"/>
          <p:cNvSpPr/>
          <p:nvPr/>
        </p:nvSpPr>
        <p:spPr bwMode="auto">
          <a:xfrm>
            <a:off x="0" y="533400"/>
            <a:ext cx="6248400" cy="7620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0400" y="533400"/>
            <a:ext cx="2702560" cy="2026920"/>
          </a:xfrm>
          <a:prstGeom prst="rect">
            <a:avLst/>
          </a:prstGeom>
        </p:spPr>
      </p:pic>
      <p:pic>
        <p:nvPicPr>
          <p:cNvPr id="1026" name="Picture 2" descr="ttp://visualchatbot.cloudcv.org/static/images/bot.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2552701"/>
            <a:ext cx="805195" cy="8000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97658" y="2344116"/>
            <a:ext cx="578283" cy="1416468"/>
          </a:xfrm>
          <a:prstGeom prst="rect">
            <a:avLst/>
          </a:prstGeom>
        </p:spPr>
      </p:pic>
      <p:pic>
        <p:nvPicPr>
          <p:cNvPr id="19" name="Picture 18"/>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174974" y="6626"/>
            <a:ext cx="3048000" cy="502068"/>
          </a:xfrm>
          <a:prstGeom prst="rect">
            <a:avLst/>
          </a:prstGeom>
        </p:spPr>
      </p:pic>
      <p:grpSp>
        <p:nvGrpSpPr>
          <p:cNvPr id="9" name="Group 8"/>
          <p:cNvGrpSpPr/>
          <p:nvPr/>
        </p:nvGrpSpPr>
        <p:grpSpPr>
          <a:xfrm>
            <a:off x="971431" y="2615681"/>
            <a:ext cx="4637182" cy="607153"/>
            <a:chOff x="971431" y="2615681"/>
            <a:chExt cx="4637182" cy="607153"/>
          </a:xfrm>
        </p:grpSpPr>
        <p:sp>
          <p:nvSpPr>
            <p:cNvPr id="2" name="Rounded Rectangle 1"/>
            <p:cNvSpPr/>
            <p:nvPr/>
          </p:nvSpPr>
          <p:spPr bwMode="auto">
            <a:xfrm>
              <a:off x="971431" y="2615681"/>
              <a:ext cx="4637182" cy="607153"/>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Rectangle 10"/>
            <p:cNvSpPr/>
            <p:nvPr/>
          </p:nvSpPr>
          <p:spPr>
            <a:xfrm>
              <a:off x="971431" y="2730921"/>
              <a:ext cx="4637182" cy="369332"/>
            </a:xfrm>
            <a:prstGeom prst="rect">
              <a:avLst/>
            </a:prstGeom>
          </p:spPr>
          <p:txBody>
            <a:bodyPr wrap="square">
              <a:spAutoFit/>
            </a:bodyPr>
            <a:lstStyle/>
            <a:p>
              <a:pPr algn="l"/>
              <a:r>
                <a:rPr lang="en-US" sz="1800" dirty="0" smtClean="0"/>
                <a:t>A man and a woman are holding umbrellas.</a:t>
              </a:r>
              <a:endParaRPr lang="en-US" sz="1800" dirty="0"/>
            </a:p>
          </p:txBody>
        </p:sp>
      </p:grpSp>
      <p:grpSp>
        <p:nvGrpSpPr>
          <p:cNvPr id="28" name="Group 27"/>
          <p:cNvGrpSpPr/>
          <p:nvPr/>
        </p:nvGrpSpPr>
        <p:grpSpPr>
          <a:xfrm>
            <a:off x="971431" y="3581400"/>
            <a:ext cx="857369" cy="607153"/>
            <a:chOff x="971431" y="3581400"/>
            <a:chExt cx="857369" cy="607153"/>
          </a:xfrm>
        </p:grpSpPr>
        <p:sp>
          <p:nvSpPr>
            <p:cNvPr id="20" name="Rounded Rectangle 19"/>
            <p:cNvSpPr/>
            <p:nvPr/>
          </p:nvSpPr>
          <p:spPr bwMode="auto">
            <a:xfrm>
              <a:off x="971431" y="3581400"/>
              <a:ext cx="857369" cy="607153"/>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Rectangle 12"/>
            <p:cNvSpPr/>
            <p:nvPr/>
          </p:nvSpPr>
          <p:spPr>
            <a:xfrm>
              <a:off x="971431" y="3700311"/>
              <a:ext cx="749123" cy="369332"/>
            </a:xfrm>
            <a:prstGeom prst="rect">
              <a:avLst/>
            </a:prstGeom>
          </p:spPr>
          <p:txBody>
            <a:bodyPr wrap="none">
              <a:spAutoFit/>
            </a:bodyPr>
            <a:lstStyle/>
            <a:p>
              <a:pPr algn="l"/>
              <a:r>
                <a:rPr lang="en-US" sz="1800" dirty="0" smtClean="0"/>
                <a:t>Black</a:t>
              </a:r>
              <a:endParaRPr lang="en-US" sz="1800" dirty="0"/>
            </a:p>
          </p:txBody>
        </p:sp>
      </p:grpSp>
      <p:grpSp>
        <p:nvGrpSpPr>
          <p:cNvPr id="27" name="Group 26"/>
          <p:cNvGrpSpPr/>
          <p:nvPr/>
        </p:nvGrpSpPr>
        <p:grpSpPr>
          <a:xfrm>
            <a:off x="5350131" y="3279047"/>
            <a:ext cx="2955669" cy="607153"/>
            <a:chOff x="5350131" y="3279047"/>
            <a:chExt cx="2955669" cy="607153"/>
          </a:xfrm>
        </p:grpSpPr>
        <p:sp>
          <p:nvSpPr>
            <p:cNvPr id="21" name="Rounded Rectangle 20"/>
            <p:cNvSpPr/>
            <p:nvPr/>
          </p:nvSpPr>
          <p:spPr bwMode="auto">
            <a:xfrm>
              <a:off x="5350131" y="3279047"/>
              <a:ext cx="2905023" cy="607153"/>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Rectangle 11"/>
            <p:cNvSpPr/>
            <p:nvPr/>
          </p:nvSpPr>
          <p:spPr>
            <a:xfrm>
              <a:off x="5350131" y="3394285"/>
              <a:ext cx="2955669" cy="369332"/>
            </a:xfrm>
            <a:prstGeom prst="rect">
              <a:avLst/>
            </a:prstGeom>
          </p:spPr>
          <p:txBody>
            <a:bodyPr wrap="none">
              <a:spAutoFit/>
            </a:bodyPr>
            <a:lstStyle/>
            <a:p>
              <a:pPr algn="l"/>
              <a:r>
                <a:rPr lang="en-US" sz="1800" dirty="0" smtClean="0">
                  <a:solidFill>
                    <a:schemeClr val="bg1"/>
                  </a:solidFill>
                </a:rPr>
                <a:t>What color is his umbrella?</a:t>
              </a:r>
              <a:endParaRPr lang="en-US" sz="1800" dirty="0">
                <a:solidFill>
                  <a:schemeClr val="bg1"/>
                </a:solidFill>
              </a:endParaRPr>
            </a:p>
          </p:txBody>
        </p:sp>
      </p:grpSp>
      <p:grpSp>
        <p:nvGrpSpPr>
          <p:cNvPr id="29" name="Group 28"/>
          <p:cNvGrpSpPr/>
          <p:nvPr/>
        </p:nvGrpSpPr>
        <p:grpSpPr>
          <a:xfrm>
            <a:off x="6248400" y="4114800"/>
            <a:ext cx="2057400" cy="607153"/>
            <a:chOff x="6248400" y="4114800"/>
            <a:chExt cx="2057400" cy="607153"/>
          </a:xfrm>
        </p:grpSpPr>
        <p:sp>
          <p:nvSpPr>
            <p:cNvPr id="22" name="Rounded Rectangle 21"/>
            <p:cNvSpPr/>
            <p:nvPr/>
          </p:nvSpPr>
          <p:spPr bwMode="auto">
            <a:xfrm>
              <a:off x="6248400" y="4114800"/>
              <a:ext cx="2057400" cy="607153"/>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Rectangle 13"/>
            <p:cNvSpPr/>
            <p:nvPr/>
          </p:nvSpPr>
          <p:spPr>
            <a:xfrm>
              <a:off x="6248400" y="4225757"/>
              <a:ext cx="2006754" cy="369332"/>
            </a:xfrm>
            <a:prstGeom prst="rect">
              <a:avLst/>
            </a:prstGeom>
          </p:spPr>
          <p:txBody>
            <a:bodyPr wrap="none">
              <a:spAutoFit/>
            </a:bodyPr>
            <a:lstStyle/>
            <a:p>
              <a:pPr algn="l"/>
              <a:r>
                <a:rPr lang="en-US" sz="1800" dirty="0" smtClean="0">
                  <a:solidFill>
                    <a:schemeClr val="bg1"/>
                  </a:solidFill>
                </a:rPr>
                <a:t>What about hers?</a:t>
              </a:r>
              <a:endParaRPr lang="en-US" sz="1800" dirty="0">
                <a:solidFill>
                  <a:schemeClr val="bg1"/>
                </a:solidFill>
              </a:endParaRPr>
            </a:p>
          </p:txBody>
        </p:sp>
      </p:grpSp>
      <p:grpSp>
        <p:nvGrpSpPr>
          <p:cNvPr id="30" name="Group 29"/>
          <p:cNvGrpSpPr/>
          <p:nvPr/>
        </p:nvGrpSpPr>
        <p:grpSpPr>
          <a:xfrm>
            <a:off x="968299" y="4572000"/>
            <a:ext cx="1509111" cy="607153"/>
            <a:chOff x="968299" y="4572000"/>
            <a:chExt cx="1509111" cy="607153"/>
          </a:xfrm>
        </p:grpSpPr>
        <p:sp>
          <p:nvSpPr>
            <p:cNvPr id="23" name="Rounded Rectangle 22"/>
            <p:cNvSpPr/>
            <p:nvPr/>
          </p:nvSpPr>
          <p:spPr bwMode="auto">
            <a:xfrm>
              <a:off x="968299" y="4572000"/>
              <a:ext cx="1509111" cy="607153"/>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Rectangle 14"/>
            <p:cNvSpPr/>
            <p:nvPr/>
          </p:nvSpPr>
          <p:spPr>
            <a:xfrm>
              <a:off x="971431" y="4690911"/>
              <a:ext cx="1505979" cy="369332"/>
            </a:xfrm>
            <a:prstGeom prst="rect">
              <a:avLst/>
            </a:prstGeom>
          </p:spPr>
          <p:txBody>
            <a:bodyPr wrap="none">
              <a:spAutoFit/>
            </a:bodyPr>
            <a:lstStyle/>
            <a:p>
              <a:pPr algn="l"/>
              <a:r>
                <a:rPr lang="en-US" sz="1800" dirty="0" smtClean="0"/>
                <a:t>Multi-colored</a:t>
              </a:r>
              <a:endParaRPr lang="en-US" sz="1800" dirty="0"/>
            </a:p>
          </p:txBody>
        </p:sp>
      </p:grpSp>
      <p:grpSp>
        <p:nvGrpSpPr>
          <p:cNvPr id="31" name="Group 30"/>
          <p:cNvGrpSpPr/>
          <p:nvPr/>
        </p:nvGrpSpPr>
        <p:grpSpPr>
          <a:xfrm>
            <a:off x="3835406" y="5029200"/>
            <a:ext cx="4470394" cy="607153"/>
            <a:chOff x="3835406" y="5029200"/>
            <a:chExt cx="4470394" cy="607153"/>
          </a:xfrm>
        </p:grpSpPr>
        <p:sp>
          <p:nvSpPr>
            <p:cNvPr id="24" name="Rounded Rectangle 23"/>
            <p:cNvSpPr/>
            <p:nvPr/>
          </p:nvSpPr>
          <p:spPr bwMode="auto">
            <a:xfrm>
              <a:off x="3835406" y="5029200"/>
              <a:ext cx="4470394" cy="607153"/>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Rectangle 15"/>
            <p:cNvSpPr/>
            <p:nvPr/>
          </p:nvSpPr>
          <p:spPr>
            <a:xfrm>
              <a:off x="3835406" y="5148111"/>
              <a:ext cx="4470394" cy="369332"/>
            </a:xfrm>
            <a:prstGeom prst="rect">
              <a:avLst/>
            </a:prstGeom>
          </p:spPr>
          <p:txBody>
            <a:bodyPr wrap="none">
              <a:spAutoFit/>
            </a:bodyPr>
            <a:lstStyle/>
            <a:p>
              <a:pPr algn="l"/>
              <a:r>
                <a:rPr lang="en-US" sz="1800" dirty="0" smtClean="0">
                  <a:solidFill>
                    <a:schemeClr val="bg1"/>
                  </a:solidFill>
                </a:rPr>
                <a:t>How many other people are in the image?</a:t>
              </a:r>
              <a:endParaRPr lang="en-US" sz="1800" dirty="0">
                <a:solidFill>
                  <a:schemeClr val="bg1"/>
                </a:solidFill>
              </a:endParaRPr>
            </a:p>
          </p:txBody>
        </p:sp>
      </p:grpSp>
      <p:grpSp>
        <p:nvGrpSpPr>
          <p:cNvPr id="32" name="Group 31"/>
          <p:cNvGrpSpPr/>
          <p:nvPr/>
        </p:nvGrpSpPr>
        <p:grpSpPr>
          <a:xfrm>
            <a:off x="968300" y="5562600"/>
            <a:ext cx="316176" cy="607153"/>
            <a:chOff x="968300" y="5562600"/>
            <a:chExt cx="316176" cy="607153"/>
          </a:xfrm>
        </p:grpSpPr>
        <p:sp>
          <p:nvSpPr>
            <p:cNvPr id="25" name="Rounded Rectangle 24"/>
            <p:cNvSpPr/>
            <p:nvPr/>
          </p:nvSpPr>
          <p:spPr bwMode="auto">
            <a:xfrm>
              <a:off x="968300" y="5562600"/>
              <a:ext cx="316176" cy="607153"/>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Rectangle 16"/>
            <p:cNvSpPr/>
            <p:nvPr/>
          </p:nvSpPr>
          <p:spPr>
            <a:xfrm>
              <a:off x="971431" y="5681511"/>
              <a:ext cx="313044" cy="369332"/>
            </a:xfrm>
            <a:prstGeom prst="rect">
              <a:avLst/>
            </a:prstGeom>
          </p:spPr>
          <p:txBody>
            <a:bodyPr wrap="none">
              <a:spAutoFit/>
            </a:bodyPr>
            <a:lstStyle/>
            <a:p>
              <a:pPr algn="l"/>
              <a:r>
                <a:rPr lang="en-US" sz="1800" dirty="0" smtClean="0"/>
                <a:t>3</a:t>
              </a:r>
              <a:endParaRPr lang="en-US" sz="1800" dirty="0"/>
            </a:p>
          </p:txBody>
        </p:sp>
      </p:grpSp>
      <p:grpSp>
        <p:nvGrpSpPr>
          <p:cNvPr id="33" name="Group 32"/>
          <p:cNvGrpSpPr/>
          <p:nvPr/>
        </p:nvGrpSpPr>
        <p:grpSpPr>
          <a:xfrm>
            <a:off x="5991456" y="5791200"/>
            <a:ext cx="2314344" cy="607153"/>
            <a:chOff x="5991456" y="5791200"/>
            <a:chExt cx="2314344" cy="607153"/>
          </a:xfrm>
        </p:grpSpPr>
        <p:sp>
          <p:nvSpPr>
            <p:cNvPr id="26" name="Rounded Rectangle 25"/>
            <p:cNvSpPr/>
            <p:nvPr/>
          </p:nvSpPr>
          <p:spPr bwMode="auto">
            <a:xfrm>
              <a:off x="5991456" y="5791200"/>
              <a:ext cx="2314344" cy="607153"/>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Rectangle 17"/>
            <p:cNvSpPr/>
            <p:nvPr/>
          </p:nvSpPr>
          <p:spPr>
            <a:xfrm>
              <a:off x="5991457" y="5905754"/>
              <a:ext cx="2314343" cy="369332"/>
            </a:xfrm>
            <a:prstGeom prst="rect">
              <a:avLst/>
            </a:prstGeom>
          </p:spPr>
          <p:txBody>
            <a:bodyPr wrap="none">
              <a:spAutoFit/>
            </a:bodyPr>
            <a:lstStyle/>
            <a:p>
              <a:pPr algn="l"/>
              <a:r>
                <a:rPr lang="en-US" sz="1800" dirty="0" smtClean="0">
                  <a:solidFill>
                    <a:schemeClr val="bg1"/>
                  </a:solidFill>
                </a:rPr>
                <a:t>How many are men?</a:t>
              </a:r>
              <a:endParaRPr lang="en-US" sz="1800" dirty="0">
                <a:solidFill>
                  <a:schemeClr val="bg1"/>
                </a:solidFill>
              </a:endParaRPr>
            </a:p>
          </p:txBody>
        </p:sp>
      </p:grpSp>
    </p:spTree>
    <p:extLst>
      <p:ext uri="{BB962C8B-B14F-4D97-AF65-F5344CB8AC3E}">
        <p14:creationId xmlns:p14="http://schemas.microsoft.com/office/powerpoint/2010/main" val="148769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p:tgtEl>
                                          <p:spTgt spid="1026"/>
                                        </p:tgtEl>
                                        <p:attrNameLst>
                                          <p:attrName>ppt_y</p:attrName>
                                        </p:attrNameLst>
                                      </p:cBhvr>
                                      <p:tavLst>
                                        <p:tav tm="0">
                                          <p:val>
                                            <p:strVal val="#ppt_y+#ppt_h*1.125000"/>
                                          </p:val>
                                        </p:tav>
                                        <p:tav tm="100000">
                                          <p:val>
                                            <p:strVal val="#ppt_y"/>
                                          </p:val>
                                        </p:tav>
                                      </p:tavLst>
                                    </p:anim>
                                    <p:animEffect transition="in" filter="wipe(up)">
                                      <p:cBhvr>
                                        <p:cTn id="15" dur="500"/>
                                        <p:tgtEl>
                                          <p:spTgt spid="1026"/>
                                        </p:tgtEl>
                                      </p:cBhvr>
                                    </p:animEffect>
                                  </p:childTnLst>
                                </p:cTn>
                              </p:par>
                              <p:par>
                                <p:cTn id="16" presetID="1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p:tgtEl>
                                          <p:spTgt spid="9"/>
                                        </p:tgtEl>
                                        <p:attrNameLst>
                                          <p:attrName>ppt_y</p:attrName>
                                        </p:attrNameLst>
                                      </p:cBhvr>
                                      <p:tavLst>
                                        <p:tav tm="0">
                                          <p:val>
                                            <p:strVal val="#ppt_y+#ppt_h*1.125000"/>
                                          </p:val>
                                        </p:tav>
                                        <p:tav tm="100000">
                                          <p:val>
                                            <p:strVal val="#ppt_y"/>
                                          </p:val>
                                        </p:tav>
                                      </p:tavLst>
                                    </p:anim>
                                    <p:animEffect transition="in" filter="wipe(up)">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par>
                                <p:cTn id="26" presetID="12" presetClass="entr" presetSubtype="4"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ppt_y</p:attrName>
                                        </p:attrNameLst>
                                      </p:cBhvr>
                                      <p:tavLst>
                                        <p:tav tm="0">
                                          <p:val>
                                            <p:strVal val="#ppt_y+#ppt_h*1.125000"/>
                                          </p:val>
                                        </p:tav>
                                        <p:tav tm="100000">
                                          <p:val>
                                            <p:strVal val="#ppt_y"/>
                                          </p:val>
                                        </p:tav>
                                      </p:tavLst>
                                    </p:anim>
                                    <p:animEffect transition="in" filter="wipe(up)">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p:tgtEl>
                                          <p:spTgt spid="28"/>
                                        </p:tgtEl>
                                        <p:attrNameLst>
                                          <p:attrName>ppt_y</p:attrName>
                                        </p:attrNameLst>
                                      </p:cBhvr>
                                      <p:tavLst>
                                        <p:tav tm="0">
                                          <p:val>
                                            <p:strVal val="#ppt_y+#ppt_h*1.125000"/>
                                          </p:val>
                                        </p:tav>
                                        <p:tav tm="100000">
                                          <p:val>
                                            <p:strVal val="#ppt_y"/>
                                          </p:val>
                                        </p:tav>
                                      </p:tavLst>
                                    </p:anim>
                                    <p:animEffect transition="in" filter="wipe(up)">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p:tgtEl>
                                          <p:spTgt spid="29"/>
                                        </p:tgtEl>
                                        <p:attrNameLst>
                                          <p:attrName>ppt_y</p:attrName>
                                        </p:attrNameLst>
                                      </p:cBhvr>
                                      <p:tavLst>
                                        <p:tav tm="0">
                                          <p:val>
                                            <p:strVal val="#ppt_y+#ppt_h*1.125000"/>
                                          </p:val>
                                        </p:tav>
                                        <p:tav tm="100000">
                                          <p:val>
                                            <p:strVal val="#ppt_y"/>
                                          </p:val>
                                        </p:tav>
                                      </p:tavLst>
                                    </p:anim>
                                    <p:animEffect transition="in" filter="wipe(up)">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p:tgtEl>
                                          <p:spTgt spid="30"/>
                                        </p:tgtEl>
                                        <p:attrNameLst>
                                          <p:attrName>ppt_y</p:attrName>
                                        </p:attrNameLst>
                                      </p:cBhvr>
                                      <p:tavLst>
                                        <p:tav tm="0">
                                          <p:val>
                                            <p:strVal val="#ppt_y+#ppt_h*1.125000"/>
                                          </p:val>
                                        </p:tav>
                                        <p:tav tm="100000">
                                          <p:val>
                                            <p:strVal val="#ppt_y"/>
                                          </p:val>
                                        </p:tav>
                                      </p:tavLst>
                                    </p:anim>
                                    <p:animEffect transition="in" filter="wipe(up)">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p:tgtEl>
                                          <p:spTgt spid="31"/>
                                        </p:tgtEl>
                                        <p:attrNameLst>
                                          <p:attrName>ppt_y</p:attrName>
                                        </p:attrNameLst>
                                      </p:cBhvr>
                                      <p:tavLst>
                                        <p:tav tm="0">
                                          <p:val>
                                            <p:strVal val="#ppt_y+#ppt_h*1.125000"/>
                                          </p:val>
                                        </p:tav>
                                        <p:tav tm="100000">
                                          <p:val>
                                            <p:strVal val="#ppt_y"/>
                                          </p:val>
                                        </p:tav>
                                      </p:tavLst>
                                    </p:anim>
                                    <p:animEffect transition="in" filter="wipe(up)">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p:tgtEl>
                                          <p:spTgt spid="32"/>
                                        </p:tgtEl>
                                        <p:attrNameLst>
                                          <p:attrName>ppt_y</p:attrName>
                                        </p:attrNameLst>
                                      </p:cBhvr>
                                      <p:tavLst>
                                        <p:tav tm="0">
                                          <p:val>
                                            <p:strVal val="#ppt_y+#ppt_h*1.125000"/>
                                          </p:val>
                                        </p:tav>
                                        <p:tav tm="100000">
                                          <p:val>
                                            <p:strVal val="#ppt_y"/>
                                          </p:val>
                                        </p:tav>
                                      </p:tavLst>
                                    </p:anim>
                                    <p:animEffect transition="in" filter="wipe(up)">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4" fill="hold" nodeType="click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500"/>
                                        <p:tgtEl>
                                          <p:spTgt spid="33"/>
                                        </p:tgtEl>
                                        <p:attrNameLst>
                                          <p:attrName>ppt_y</p:attrName>
                                        </p:attrNameLst>
                                      </p:cBhvr>
                                      <p:tavLst>
                                        <p:tav tm="0">
                                          <p:val>
                                            <p:strVal val="#ppt_y+#ppt_h*1.125000"/>
                                          </p:val>
                                        </p:tav>
                                        <p:tav tm="100000">
                                          <p:val>
                                            <p:strVal val="#ppt_y"/>
                                          </p:val>
                                        </p:tav>
                                      </p:tavLst>
                                    </p:anim>
                                    <p:animEffect transition="in" filter="wipe(up)">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685800"/>
          </a:xfrm>
        </p:spPr>
        <p:txBody>
          <a:bodyPr>
            <a:normAutofit fontScale="90000"/>
          </a:bodyPr>
          <a:lstStyle/>
          <a:p>
            <a:r>
              <a:rPr lang="en-US" dirty="0" smtClean="0"/>
              <a:t>Why Visual Dialog? </a:t>
            </a:r>
            <a:r>
              <a:rPr lang="en-US" dirty="0"/>
              <a:t/>
            </a:r>
            <a:br>
              <a:rPr lang="en-US" dirty="0"/>
            </a:br>
            <a:r>
              <a:rPr lang="en-US" sz="3200" dirty="0"/>
              <a:t>Aid visually-impaired users</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203</a:t>
            </a:fld>
            <a:endParaRPr lang="en-US"/>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dirty="0" err="1" smtClean="0"/>
              <a:t>Batra</a:t>
            </a:r>
            <a:endParaRPr lang="en-US" sz="1200"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39102" y="1855374"/>
            <a:ext cx="3504897" cy="3216751"/>
          </a:xfrm>
          <a:prstGeom prst="rect">
            <a:avLst/>
          </a:prstGeom>
        </p:spPr>
      </p:pic>
      <p:pic>
        <p:nvPicPr>
          <p:cNvPr id="1026" name="Picture 2" descr="mag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8261" y="1321974"/>
            <a:ext cx="5251939"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72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08812"/>
            <a:ext cx="8229600" cy="4525963"/>
          </a:xfrm>
        </p:spPr>
        <p:txBody>
          <a:bodyPr/>
          <a:lstStyle/>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204</a:t>
            </a:fld>
            <a:endParaRPr lang="en-US"/>
          </a:p>
        </p:txBody>
      </p:sp>
      <p:pic>
        <p:nvPicPr>
          <p:cNvPr id="22" name="Picture 2" descr="ttp://visualchatbot.cloudcv.org/static/images/bot.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95600" y="1408811"/>
            <a:ext cx="805195" cy="80009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3867031" y="1542868"/>
            <a:ext cx="3295769" cy="734655"/>
            <a:chOff x="971431" y="2686758"/>
            <a:chExt cx="3295769" cy="734655"/>
          </a:xfrm>
        </p:grpSpPr>
        <p:sp>
          <p:nvSpPr>
            <p:cNvPr id="25" name="Rounded Rectangle 24"/>
            <p:cNvSpPr/>
            <p:nvPr/>
          </p:nvSpPr>
          <p:spPr bwMode="auto">
            <a:xfrm>
              <a:off x="971431" y="2686758"/>
              <a:ext cx="3219569" cy="734655"/>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Rectangle 25"/>
            <p:cNvSpPr/>
            <p:nvPr/>
          </p:nvSpPr>
          <p:spPr>
            <a:xfrm>
              <a:off x="1047631" y="2730921"/>
              <a:ext cx="3219569" cy="646331"/>
            </a:xfrm>
            <a:prstGeom prst="rect">
              <a:avLst/>
            </a:prstGeom>
          </p:spPr>
          <p:txBody>
            <a:bodyPr wrap="square">
              <a:spAutoFit/>
            </a:bodyPr>
            <a:lstStyle/>
            <a:p>
              <a:pPr algn="l"/>
              <a:r>
                <a:rPr lang="en-US" sz="1800" dirty="0" smtClean="0"/>
                <a:t>Peter </a:t>
              </a:r>
              <a:r>
                <a:rPr lang="en-US" sz="1800" dirty="0"/>
                <a:t>just uploaded a picture </a:t>
              </a:r>
              <a:r>
                <a:rPr lang="en-US" sz="1800" dirty="0" smtClean="0"/>
                <a:t/>
              </a:r>
              <a:br>
                <a:rPr lang="en-US" sz="1800" dirty="0" smtClean="0"/>
              </a:br>
              <a:r>
                <a:rPr lang="en-US" sz="1800" dirty="0" smtClean="0"/>
                <a:t>from his </a:t>
              </a:r>
              <a:r>
                <a:rPr lang="en-US" sz="1800" dirty="0"/>
                <a:t>vacation in Hawaii </a:t>
              </a:r>
            </a:p>
          </p:txBody>
        </p:sp>
      </p:grpSp>
      <p:grpSp>
        <p:nvGrpSpPr>
          <p:cNvPr id="27" name="Group 26"/>
          <p:cNvGrpSpPr/>
          <p:nvPr/>
        </p:nvGrpSpPr>
        <p:grpSpPr>
          <a:xfrm>
            <a:off x="3962082" y="3621058"/>
            <a:ext cx="2133918" cy="607153"/>
            <a:chOff x="971431" y="3581400"/>
            <a:chExt cx="2133918" cy="607153"/>
          </a:xfrm>
        </p:grpSpPr>
        <p:sp>
          <p:nvSpPr>
            <p:cNvPr id="28" name="Rounded Rectangle 27"/>
            <p:cNvSpPr/>
            <p:nvPr/>
          </p:nvSpPr>
          <p:spPr bwMode="auto">
            <a:xfrm>
              <a:off x="971431" y="3581400"/>
              <a:ext cx="2133918" cy="607153"/>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Rectangle 28"/>
            <p:cNvSpPr/>
            <p:nvPr/>
          </p:nvSpPr>
          <p:spPr>
            <a:xfrm>
              <a:off x="971431" y="3700311"/>
              <a:ext cx="2133918" cy="369332"/>
            </a:xfrm>
            <a:prstGeom prst="rect">
              <a:avLst/>
            </a:prstGeom>
          </p:spPr>
          <p:txBody>
            <a:bodyPr wrap="none">
              <a:spAutoFit/>
            </a:bodyPr>
            <a:lstStyle/>
            <a:p>
              <a:pPr algn="l"/>
              <a:r>
                <a:rPr lang="en-US" sz="1800" dirty="0"/>
                <a:t>No, on a mountain </a:t>
              </a:r>
            </a:p>
          </p:txBody>
        </p:sp>
      </p:grpSp>
      <p:grpSp>
        <p:nvGrpSpPr>
          <p:cNvPr id="2" name="Group 1"/>
          <p:cNvGrpSpPr/>
          <p:nvPr/>
        </p:nvGrpSpPr>
        <p:grpSpPr>
          <a:xfrm>
            <a:off x="5350131" y="1637411"/>
            <a:ext cx="3625810" cy="1542084"/>
            <a:chOff x="5350131" y="1828800"/>
            <a:chExt cx="3625810" cy="1542084"/>
          </a:xfrm>
        </p:grpSpPr>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7658" y="1828800"/>
              <a:ext cx="578283" cy="1416468"/>
            </a:xfrm>
            <a:prstGeom prst="rect">
              <a:avLst/>
            </a:prstGeom>
          </p:spPr>
        </p:pic>
        <p:grpSp>
          <p:nvGrpSpPr>
            <p:cNvPr id="30" name="Group 29"/>
            <p:cNvGrpSpPr/>
            <p:nvPr/>
          </p:nvGrpSpPr>
          <p:grpSpPr>
            <a:xfrm>
              <a:off x="5350131" y="2763731"/>
              <a:ext cx="2955669" cy="607153"/>
              <a:chOff x="5350131" y="3279047"/>
              <a:chExt cx="2955669" cy="607153"/>
            </a:xfrm>
          </p:grpSpPr>
          <p:sp>
            <p:nvSpPr>
              <p:cNvPr id="31" name="Rounded Rectangle 30"/>
              <p:cNvSpPr/>
              <p:nvPr/>
            </p:nvSpPr>
            <p:spPr bwMode="auto">
              <a:xfrm>
                <a:off x="5350131" y="3279047"/>
                <a:ext cx="2905023" cy="607153"/>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Rectangle 31"/>
              <p:cNvSpPr/>
              <p:nvPr/>
            </p:nvSpPr>
            <p:spPr>
              <a:xfrm>
                <a:off x="5350131" y="3394285"/>
                <a:ext cx="2955669" cy="369332"/>
              </a:xfrm>
              <a:prstGeom prst="rect">
                <a:avLst/>
              </a:prstGeom>
            </p:spPr>
            <p:txBody>
              <a:bodyPr wrap="none">
                <a:spAutoFit/>
              </a:bodyPr>
              <a:lstStyle/>
              <a:p>
                <a:pPr algn="l"/>
                <a:r>
                  <a:rPr lang="en-US" sz="1800" dirty="0">
                    <a:solidFill>
                      <a:schemeClr val="bg1"/>
                    </a:solidFill>
                  </a:rPr>
                  <a:t>Great, is he at the beach? </a:t>
                </a:r>
              </a:p>
            </p:txBody>
          </p:sp>
        </p:grpSp>
      </p:grpSp>
      <p:grpSp>
        <p:nvGrpSpPr>
          <p:cNvPr id="33" name="Group 32"/>
          <p:cNvGrpSpPr/>
          <p:nvPr/>
        </p:nvGrpSpPr>
        <p:grpSpPr>
          <a:xfrm>
            <a:off x="7086600" y="4456811"/>
            <a:ext cx="1219200" cy="607153"/>
            <a:chOff x="7086600" y="4114800"/>
            <a:chExt cx="1219200" cy="607153"/>
          </a:xfrm>
        </p:grpSpPr>
        <p:sp>
          <p:nvSpPr>
            <p:cNvPr id="34" name="Rounded Rectangle 33"/>
            <p:cNvSpPr/>
            <p:nvPr/>
          </p:nvSpPr>
          <p:spPr bwMode="auto">
            <a:xfrm>
              <a:off x="7086600" y="4114800"/>
              <a:ext cx="1219200" cy="607153"/>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Rectangle 34"/>
            <p:cNvSpPr/>
            <p:nvPr/>
          </p:nvSpPr>
          <p:spPr>
            <a:xfrm>
              <a:off x="7086600" y="4225757"/>
              <a:ext cx="1168554" cy="369332"/>
            </a:xfrm>
            <a:prstGeom prst="rect">
              <a:avLst/>
            </a:prstGeom>
          </p:spPr>
          <p:txBody>
            <a:bodyPr wrap="square">
              <a:spAutoFit/>
            </a:bodyPr>
            <a:lstStyle/>
            <a:p>
              <a:r>
                <a:rPr lang="mr-IN" sz="1800" dirty="0" smtClean="0">
                  <a:solidFill>
                    <a:schemeClr val="bg1"/>
                  </a:solidFill>
                </a:rPr>
                <a:t>…</a:t>
              </a:r>
              <a:endParaRPr lang="en-US" sz="1800" dirty="0">
                <a:solidFill>
                  <a:schemeClr val="bg1"/>
                </a:solidFill>
              </a:endParaRPr>
            </a:p>
          </p:txBody>
        </p:sp>
      </p:grpSp>
      <p:sp>
        <p:nvSpPr>
          <p:cNvPr id="36" name="Title 1"/>
          <p:cNvSpPr>
            <a:spLocks noGrp="1"/>
          </p:cNvSpPr>
          <p:nvPr>
            <p:ph type="title"/>
          </p:nvPr>
        </p:nvSpPr>
        <p:spPr>
          <a:xfrm>
            <a:off x="685800" y="457200"/>
            <a:ext cx="7772400" cy="685800"/>
          </a:xfrm>
        </p:spPr>
        <p:txBody>
          <a:bodyPr>
            <a:normAutofit fontScale="90000"/>
          </a:bodyPr>
          <a:lstStyle/>
          <a:p>
            <a:r>
              <a:rPr lang="en-US" dirty="0" smtClean="0"/>
              <a:t>Why Visual Dialog? </a:t>
            </a:r>
            <a:r>
              <a:rPr lang="en-US" dirty="0"/>
              <a:t/>
            </a:r>
            <a:br>
              <a:rPr lang="en-US" dirty="0"/>
            </a:br>
            <a:r>
              <a:rPr lang="en-US" sz="3200" dirty="0"/>
              <a:t>Aid visually-impaired users</a:t>
            </a:r>
          </a:p>
        </p:txBody>
      </p:sp>
      <p:sp>
        <p:nvSpPr>
          <p:cNvPr id="37" name="TextBox 36"/>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smtClean="0"/>
              <a:t>Batra</a:t>
            </a:r>
            <a:endParaRPr lang="en-US" sz="1200" dirty="0"/>
          </a:p>
        </p:txBody>
      </p:sp>
      <p:pic>
        <p:nvPicPr>
          <p:cNvPr id="39" name="Picture 2" descr="mag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58261" y="1321978"/>
            <a:ext cx="2645481"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2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par>
                                <p:cTn id="9" presetID="1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p:tgtEl>
                                          <p:spTgt spid="24"/>
                                        </p:tgtEl>
                                        <p:attrNameLst>
                                          <p:attrName>ppt_y</p:attrName>
                                        </p:attrNameLst>
                                      </p:cBhvr>
                                      <p:tavLst>
                                        <p:tav tm="0">
                                          <p:val>
                                            <p:strVal val="#ppt_y+#ppt_h*1.125000"/>
                                          </p:val>
                                        </p:tav>
                                        <p:tav tm="100000">
                                          <p:val>
                                            <p:strVal val="#ppt_y"/>
                                          </p:val>
                                        </p:tav>
                                      </p:tavLst>
                                    </p:anim>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p:tgtEl>
                                          <p:spTgt spid="2"/>
                                        </p:tgtEl>
                                        <p:attrNameLst>
                                          <p:attrName>ppt_y</p:attrName>
                                        </p:attrNameLst>
                                      </p:cBhvr>
                                      <p:tavLst>
                                        <p:tav tm="0">
                                          <p:val>
                                            <p:strVal val="#ppt_y+#ppt_h*1.125000"/>
                                          </p:val>
                                        </p:tav>
                                        <p:tav tm="100000">
                                          <p:val>
                                            <p:strVal val="#ppt_y"/>
                                          </p:val>
                                        </p:tav>
                                      </p:tavLst>
                                    </p:anim>
                                    <p:animEffect transition="in" filter="wipe(up)">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ppt_y</p:attrName>
                                        </p:attrNameLst>
                                      </p:cBhvr>
                                      <p:tavLst>
                                        <p:tav tm="0">
                                          <p:val>
                                            <p:strVal val="#ppt_y+#ppt_h*1.125000"/>
                                          </p:val>
                                        </p:tav>
                                        <p:tav tm="100000">
                                          <p:val>
                                            <p:strVal val="#ppt_y"/>
                                          </p:val>
                                        </p:tav>
                                      </p:tavLst>
                                    </p:anim>
                                    <p:animEffect transition="in" filter="wipe(up)">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p:tgtEl>
                                          <p:spTgt spid="33"/>
                                        </p:tgtEl>
                                        <p:attrNameLst>
                                          <p:attrName>ppt_y</p:attrName>
                                        </p:attrNameLst>
                                      </p:cBhvr>
                                      <p:tavLst>
                                        <p:tav tm="0">
                                          <p:val>
                                            <p:strVal val="#ppt_y+#ppt_h*1.125000"/>
                                          </p:val>
                                        </p:tav>
                                        <p:tav tm="100000">
                                          <p:val>
                                            <p:strVal val="#ppt_y"/>
                                          </p:val>
                                        </p:tav>
                                      </p:tavLst>
                                    </p:anim>
                                    <p:animEffect transition="in" filter="wipe(up)">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205</a:t>
            </a:fld>
            <a:endParaRPr lang="en-US"/>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8600" y="3995928"/>
            <a:ext cx="3352800" cy="240487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8600" y="1524000"/>
            <a:ext cx="2123129" cy="2404872"/>
          </a:xfrm>
          <a:prstGeom prst="rect">
            <a:avLst/>
          </a:prstGeom>
        </p:spPr>
      </p:pic>
      <p:grpSp>
        <p:nvGrpSpPr>
          <p:cNvPr id="3" name="Group 2"/>
          <p:cNvGrpSpPr/>
          <p:nvPr/>
        </p:nvGrpSpPr>
        <p:grpSpPr>
          <a:xfrm>
            <a:off x="2895600" y="2667000"/>
            <a:ext cx="5154268" cy="800099"/>
            <a:chOff x="2895600" y="2667000"/>
            <a:chExt cx="5154268" cy="800099"/>
          </a:xfrm>
        </p:grpSpPr>
        <p:pic>
          <p:nvPicPr>
            <p:cNvPr id="9" name="Picture 2" descr="ttp://visualchatbot.cloudcv.org/static/images/bot.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95600" y="2667000"/>
              <a:ext cx="805195" cy="80009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962081" y="2821847"/>
              <a:ext cx="4087787" cy="607153"/>
              <a:chOff x="971430" y="3581400"/>
              <a:chExt cx="4087787" cy="607153"/>
            </a:xfrm>
          </p:grpSpPr>
          <p:sp>
            <p:nvSpPr>
              <p:cNvPr id="15" name="Rounded Rectangle 14"/>
              <p:cNvSpPr/>
              <p:nvPr/>
            </p:nvSpPr>
            <p:spPr bwMode="auto">
              <a:xfrm>
                <a:off x="971430" y="3581400"/>
                <a:ext cx="4087787" cy="607153"/>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Rectangle 15"/>
              <p:cNvSpPr/>
              <p:nvPr/>
            </p:nvSpPr>
            <p:spPr>
              <a:xfrm>
                <a:off x="971431" y="3700311"/>
                <a:ext cx="4087786" cy="369332"/>
              </a:xfrm>
              <a:prstGeom prst="rect">
                <a:avLst/>
              </a:prstGeom>
            </p:spPr>
            <p:txBody>
              <a:bodyPr wrap="none">
                <a:spAutoFit/>
              </a:bodyPr>
              <a:lstStyle/>
              <a:p>
                <a:pPr algn="l"/>
                <a:r>
                  <a:rPr lang="en-US" sz="1800" dirty="0"/>
                  <a:t>Yes, </a:t>
                </a:r>
                <a:r>
                  <a:rPr lang="en-US" sz="1800" dirty="0" smtClean="0"/>
                  <a:t>127 </a:t>
                </a:r>
                <a:r>
                  <a:rPr lang="en-US" sz="1800" dirty="0"/>
                  <a:t>instances logged on camera </a:t>
                </a:r>
              </a:p>
            </p:txBody>
          </p:sp>
        </p:grpSp>
      </p:grpSp>
      <p:grpSp>
        <p:nvGrpSpPr>
          <p:cNvPr id="2" name="Group 1"/>
          <p:cNvGrpSpPr/>
          <p:nvPr/>
        </p:nvGrpSpPr>
        <p:grpSpPr>
          <a:xfrm>
            <a:off x="3980463" y="1600200"/>
            <a:ext cx="4995478" cy="1568868"/>
            <a:chOff x="3980463" y="1600200"/>
            <a:chExt cx="4995478" cy="1568868"/>
          </a:xfrm>
        </p:grpSpPr>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97658" y="1752600"/>
              <a:ext cx="578283" cy="1416468"/>
            </a:xfrm>
            <a:prstGeom prst="rect">
              <a:avLst/>
            </a:prstGeom>
          </p:spPr>
        </p:pic>
        <p:grpSp>
          <p:nvGrpSpPr>
            <p:cNvPr id="17" name="Group 16"/>
            <p:cNvGrpSpPr/>
            <p:nvPr/>
          </p:nvGrpSpPr>
          <p:grpSpPr>
            <a:xfrm>
              <a:off x="3980463" y="1600200"/>
              <a:ext cx="4172937" cy="607153"/>
              <a:chOff x="4741498" y="3279047"/>
              <a:chExt cx="4172937" cy="607153"/>
            </a:xfrm>
          </p:grpSpPr>
          <p:sp>
            <p:nvSpPr>
              <p:cNvPr id="18" name="Rounded Rectangle 17"/>
              <p:cNvSpPr/>
              <p:nvPr/>
            </p:nvSpPr>
            <p:spPr bwMode="auto">
              <a:xfrm>
                <a:off x="4741499" y="3279047"/>
                <a:ext cx="4172936" cy="607153"/>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Rectangle 18"/>
              <p:cNvSpPr/>
              <p:nvPr/>
            </p:nvSpPr>
            <p:spPr>
              <a:xfrm>
                <a:off x="4741498" y="3394285"/>
                <a:ext cx="4172937" cy="369332"/>
              </a:xfrm>
              <a:prstGeom prst="rect">
                <a:avLst/>
              </a:prstGeom>
            </p:spPr>
            <p:txBody>
              <a:bodyPr wrap="none">
                <a:spAutoFit/>
              </a:bodyPr>
              <a:lstStyle/>
              <a:p>
                <a:r>
                  <a:rPr lang="en-US" sz="1800" dirty="0">
                    <a:solidFill>
                      <a:schemeClr val="bg1"/>
                    </a:solidFill>
                  </a:rPr>
                  <a:t>Did anyone enter this room last week? </a:t>
                </a:r>
              </a:p>
            </p:txBody>
          </p:sp>
        </p:grpSp>
      </p:grpSp>
      <p:grpSp>
        <p:nvGrpSpPr>
          <p:cNvPr id="20" name="Group 19"/>
          <p:cNvGrpSpPr/>
          <p:nvPr/>
        </p:nvGrpSpPr>
        <p:grpSpPr>
          <a:xfrm>
            <a:off x="5257800" y="3920261"/>
            <a:ext cx="2895600" cy="1588285"/>
            <a:chOff x="7086600" y="4114800"/>
            <a:chExt cx="1219200" cy="1588285"/>
          </a:xfrm>
        </p:grpSpPr>
        <p:sp>
          <p:nvSpPr>
            <p:cNvPr id="21" name="Rounded Rectangle 20"/>
            <p:cNvSpPr/>
            <p:nvPr/>
          </p:nvSpPr>
          <p:spPr bwMode="auto">
            <a:xfrm>
              <a:off x="7086600" y="4114800"/>
              <a:ext cx="1219200" cy="804139"/>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Rectangle 21"/>
            <p:cNvSpPr/>
            <p:nvPr/>
          </p:nvSpPr>
          <p:spPr>
            <a:xfrm>
              <a:off x="7086600" y="4225757"/>
              <a:ext cx="1168554" cy="1477328"/>
            </a:xfrm>
            <a:prstGeom prst="rect">
              <a:avLst/>
            </a:prstGeom>
          </p:spPr>
          <p:txBody>
            <a:bodyPr wrap="square">
              <a:spAutoFit/>
            </a:bodyPr>
            <a:lstStyle/>
            <a:p>
              <a:r>
                <a:rPr lang="en-US" sz="1800" dirty="0">
                  <a:solidFill>
                    <a:schemeClr val="bg1"/>
                  </a:solidFill>
                </a:rPr>
                <a:t>Were any of them carrying a black bag? </a:t>
              </a:r>
            </a:p>
          </p:txBody>
        </p:sp>
      </p:grpSp>
      <p:grpSp>
        <p:nvGrpSpPr>
          <p:cNvPr id="23" name="Group 22"/>
          <p:cNvGrpSpPr/>
          <p:nvPr/>
        </p:nvGrpSpPr>
        <p:grpSpPr>
          <a:xfrm>
            <a:off x="3980463" y="5107847"/>
            <a:ext cx="1219200" cy="607153"/>
            <a:chOff x="7086600" y="4114800"/>
            <a:chExt cx="1219200" cy="607153"/>
          </a:xfrm>
        </p:grpSpPr>
        <p:sp>
          <p:nvSpPr>
            <p:cNvPr id="24" name="Rounded Rectangle 23"/>
            <p:cNvSpPr/>
            <p:nvPr/>
          </p:nvSpPr>
          <p:spPr bwMode="auto">
            <a:xfrm>
              <a:off x="7086600" y="4114800"/>
              <a:ext cx="1219200" cy="607153"/>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Rectangle 24"/>
            <p:cNvSpPr/>
            <p:nvPr/>
          </p:nvSpPr>
          <p:spPr>
            <a:xfrm>
              <a:off x="7086600" y="4225757"/>
              <a:ext cx="1168554" cy="369332"/>
            </a:xfrm>
            <a:prstGeom prst="rect">
              <a:avLst/>
            </a:prstGeom>
          </p:spPr>
          <p:txBody>
            <a:bodyPr wrap="square">
              <a:spAutoFit/>
            </a:bodyPr>
            <a:lstStyle/>
            <a:p>
              <a:r>
                <a:rPr lang="mr-IN" sz="1800" dirty="0" smtClean="0"/>
                <a:t>…</a:t>
              </a:r>
              <a:endParaRPr lang="en-US" sz="1800" dirty="0"/>
            </a:p>
          </p:txBody>
        </p:sp>
      </p:grpSp>
      <p:sp>
        <p:nvSpPr>
          <p:cNvPr id="35" name="Title 1"/>
          <p:cNvSpPr>
            <a:spLocks noGrp="1"/>
          </p:cNvSpPr>
          <p:nvPr>
            <p:ph type="title"/>
          </p:nvPr>
        </p:nvSpPr>
        <p:spPr>
          <a:xfrm>
            <a:off x="685800" y="457200"/>
            <a:ext cx="7772400" cy="685800"/>
          </a:xfrm>
        </p:spPr>
        <p:txBody>
          <a:bodyPr>
            <a:normAutofit fontScale="90000"/>
          </a:bodyPr>
          <a:lstStyle/>
          <a:p>
            <a:r>
              <a:rPr lang="en-US" dirty="0" smtClean="0"/>
              <a:t>Why Visual Dialog? </a:t>
            </a:r>
            <a:r>
              <a:rPr lang="en-US" dirty="0"/>
              <a:t/>
            </a:r>
            <a:br>
              <a:rPr lang="en-US" dirty="0"/>
            </a:br>
            <a:r>
              <a:rPr lang="en-US" sz="3200" dirty="0"/>
              <a:t>Aid </a:t>
            </a:r>
            <a:r>
              <a:rPr lang="en-US" sz="3200" dirty="0" smtClean="0"/>
              <a:t>`situationally’-impaired </a:t>
            </a:r>
            <a:r>
              <a:rPr lang="en-US" sz="3200" dirty="0"/>
              <a:t>users</a:t>
            </a:r>
          </a:p>
        </p:txBody>
      </p:sp>
      <p:sp>
        <p:nvSpPr>
          <p:cNvPr id="36" name="TextBox 3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smtClean="0"/>
              <a:t>Batra</a:t>
            </a:r>
            <a:endParaRPr lang="en-US" sz="1200" dirty="0"/>
          </a:p>
        </p:txBody>
      </p:sp>
    </p:spTree>
    <p:extLst>
      <p:ext uri="{BB962C8B-B14F-4D97-AF65-F5344CB8AC3E}">
        <p14:creationId xmlns:p14="http://schemas.microsoft.com/office/powerpoint/2010/main" val="8542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ppt_y</p:attrName>
                                        </p:attrNameLst>
                                      </p:cBhvr>
                                      <p:tavLst>
                                        <p:tav tm="0">
                                          <p:val>
                                            <p:strVal val="#ppt_y+#ppt_h*1.125000"/>
                                          </p:val>
                                        </p:tav>
                                        <p:tav tm="100000">
                                          <p:val>
                                            <p:strVal val="#ppt_y"/>
                                          </p:val>
                                        </p:tav>
                                      </p:tavLst>
                                    </p:anim>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p:tgtEl>
                                          <p:spTgt spid="23"/>
                                        </p:tgtEl>
                                        <p:attrNameLst>
                                          <p:attrName>ppt_y</p:attrName>
                                        </p:attrNameLst>
                                      </p:cBhvr>
                                      <p:tavLst>
                                        <p:tav tm="0">
                                          <p:val>
                                            <p:strVal val="#ppt_y+#ppt_h*1.125000"/>
                                          </p:val>
                                        </p:tav>
                                        <p:tav tm="100000">
                                          <p:val>
                                            <p:strVal val="#ppt_y"/>
                                          </p:val>
                                        </p:tav>
                                      </p:tavLst>
                                    </p:anim>
                                    <p:animEffect transition="in" filter="wipe(up)">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206</a:t>
            </a:fld>
            <a:endParaRPr lang="en-US"/>
          </a:p>
        </p:txBody>
      </p:sp>
      <p:pic>
        <p:nvPicPr>
          <p:cNvPr id="4098" name="Picture 2" descr="SC_0390_900"/>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752600"/>
            <a:ext cx="4069917" cy="4648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267200" y="3050447"/>
            <a:ext cx="1969527" cy="607153"/>
            <a:chOff x="971430" y="3581400"/>
            <a:chExt cx="4087787" cy="607153"/>
          </a:xfrm>
        </p:grpSpPr>
        <p:sp>
          <p:nvSpPr>
            <p:cNvPr id="11" name="Rounded Rectangle 10"/>
            <p:cNvSpPr/>
            <p:nvPr/>
          </p:nvSpPr>
          <p:spPr bwMode="auto">
            <a:xfrm>
              <a:off x="971430" y="3581400"/>
              <a:ext cx="4087787" cy="607153"/>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Rectangle 11"/>
            <p:cNvSpPr/>
            <p:nvPr/>
          </p:nvSpPr>
          <p:spPr>
            <a:xfrm>
              <a:off x="971432" y="3700311"/>
              <a:ext cx="4087785" cy="369332"/>
            </a:xfrm>
            <a:prstGeom prst="rect">
              <a:avLst/>
            </a:prstGeom>
          </p:spPr>
          <p:txBody>
            <a:bodyPr wrap="square">
              <a:spAutoFit/>
            </a:bodyPr>
            <a:lstStyle/>
            <a:p>
              <a:pPr algn="l"/>
              <a:r>
                <a:rPr lang="en-US" sz="1800" dirty="0"/>
                <a:t>Yes, in one room </a:t>
              </a:r>
            </a:p>
          </p:txBody>
        </p:sp>
      </p:grpSp>
      <p:grpSp>
        <p:nvGrpSpPr>
          <p:cNvPr id="2" name="Group 1"/>
          <p:cNvGrpSpPr/>
          <p:nvPr/>
        </p:nvGrpSpPr>
        <p:grpSpPr>
          <a:xfrm>
            <a:off x="4232477" y="1828800"/>
            <a:ext cx="4911523" cy="1568868"/>
            <a:chOff x="4232477" y="1828800"/>
            <a:chExt cx="4911523" cy="1568868"/>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65717" y="1981200"/>
              <a:ext cx="578283" cy="1416468"/>
            </a:xfrm>
            <a:prstGeom prst="rect">
              <a:avLst/>
            </a:prstGeom>
          </p:spPr>
        </p:pic>
        <p:grpSp>
          <p:nvGrpSpPr>
            <p:cNvPr id="13" name="Group 12"/>
            <p:cNvGrpSpPr/>
            <p:nvPr/>
          </p:nvGrpSpPr>
          <p:grpSpPr>
            <a:xfrm>
              <a:off x="4232477" y="1828800"/>
              <a:ext cx="4378123" cy="607153"/>
              <a:chOff x="4638905" y="3279047"/>
              <a:chExt cx="4378123" cy="607153"/>
            </a:xfrm>
          </p:grpSpPr>
          <p:sp>
            <p:nvSpPr>
              <p:cNvPr id="14" name="Rounded Rectangle 13"/>
              <p:cNvSpPr/>
              <p:nvPr/>
            </p:nvSpPr>
            <p:spPr bwMode="auto">
              <a:xfrm>
                <a:off x="4662893" y="3279047"/>
                <a:ext cx="4251542" cy="607153"/>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Rectangle 14"/>
              <p:cNvSpPr/>
              <p:nvPr/>
            </p:nvSpPr>
            <p:spPr>
              <a:xfrm>
                <a:off x="4638905" y="3394285"/>
                <a:ext cx="4378123" cy="369332"/>
              </a:xfrm>
              <a:prstGeom prst="rect">
                <a:avLst/>
              </a:prstGeom>
            </p:spPr>
            <p:txBody>
              <a:bodyPr wrap="none">
                <a:spAutoFit/>
              </a:bodyPr>
              <a:lstStyle/>
              <a:p>
                <a:r>
                  <a:rPr lang="en-US" sz="1800" dirty="0">
                    <a:solidFill>
                      <a:schemeClr val="bg1"/>
                    </a:solidFill>
                  </a:rPr>
                  <a:t>Is there smoke in any room around you? </a:t>
                </a:r>
              </a:p>
            </p:txBody>
          </p:sp>
        </p:grpSp>
      </p:grpSp>
      <p:grpSp>
        <p:nvGrpSpPr>
          <p:cNvPr id="16" name="Group 15"/>
          <p:cNvGrpSpPr/>
          <p:nvPr/>
        </p:nvGrpSpPr>
        <p:grpSpPr>
          <a:xfrm>
            <a:off x="5105400" y="4148862"/>
            <a:ext cx="3276600" cy="757287"/>
            <a:chOff x="7086600" y="4114801"/>
            <a:chExt cx="1219200" cy="757287"/>
          </a:xfrm>
        </p:grpSpPr>
        <p:sp>
          <p:nvSpPr>
            <p:cNvPr id="17" name="Rounded Rectangle 16"/>
            <p:cNvSpPr/>
            <p:nvPr/>
          </p:nvSpPr>
          <p:spPr bwMode="auto">
            <a:xfrm>
              <a:off x="7086600" y="4114801"/>
              <a:ext cx="1219200" cy="603504"/>
            </a:xfrm>
            <a:prstGeom prst="roundRect">
              <a:avLst>
                <a:gd name="adj" fmla="val 50000"/>
              </a:avLst>
            </a:prstGeom>
            <a:solidFill>
              <a:schemeClr val="accent1"/>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Rectangle 17"/>
            <p:cNvSpPr/>
            <p:nvPr/>
          </p:nvSpPr>
          <p:spPr>
            <a:xfrm>
              <a:off x="7086600" y="4225757"/>
              <a:ext cx="1168554" cy="646331"/>
            </a:xfrm>
            <a:prstGeom prst="rect">
              <a:avLst/>
            </a:prstGeom>
          </p:spPr>
          <p:txBody>
            <a:bodyPr wrap="square">
              <a:spAutoFit/>
            </a:bodyPr>
            <a:lstStyle/>
            <a:p>
              <a:r>
                <a:rPr lang="en-US" sz="1800" dirty="0">
                  <a:solidFill>
                    <a:schemeClr val="bg1"/>
                  </a:solidFill>
                </a:rPr>
                <a:t>Go there and look </a:t>
              </a:r>
              <a:r>
                <a:rPr lang="en-US" sz="1800" dirty="0" smtClean="0">
                  <a:solidFill>
                    <a:schemeClr val="bg1"/>
                  </a:solidFill>
                </a:rPr>
                <a:t>for people </a:t>
              </a:r>
              <a:endParaRPr lang="en-US" sz="1800" dirty="0">
                <a:solidFill>
                  <a:schemeClr val="bg1"/>
                </a:solidFill>
              </a:endParaRPr>
            </a:p>
          </p:txBody>
        </p:sp>
      </p:grpSp>
      <p:grpSp>
        <p:nvGrpSpPr>
          <p:cNvPr id="19" name="Group 18"/>
          <p:cNvGrpSpPr/>
          <p:nvPr/>
        </p:nvGrpSpPr>
        <p:grpSpPr>
          <a:xfrm>
            <a:off x="4267200" y="5336447"/>
            <a:ext cx="1219200" cy="607153"/>
            <a:chOff x="7086600" y="4114800"/>
            <a:chExt cx="1219200" cy="607153"/>
          </a:xfrm>
        </p:grpSpPr>
        <p:sp>
          <p:nvSpPr>
            <p:cNvPr id="20" name="Rounded Rectangle 19"/>
            <p:cNvSpPr/>
            <p:nvPr/>
          </p:nvSpPr>
          <p:spPr bwMode="auto">
            <a:xfrm>
              <a:off x="7086600" y="4114800"/>
              <a:ext cx="1219200" cy="607153"/>
            </a:xfrm>
            <a:prstGeom prst="roundRect">
              <a:avLst>
                <a:gd name="adj" fmla="val 50000"/>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Rectangle 20"/>
            <p:cNvSpPr/>
            <p:nvPr/>
          </p:nvSpPr>
          <p:spPr>
            <a:xfrm>
              <a:off x="7086600" y="4225757"/>
              <a:ext cx="1168554" cy="369332"/>
            </a:xfrm>
            <a:prstGeom prst="rect">
              <a:avLst/>
            </a:prstGeom>
          </p:spPr>
          <p:txBody>
            <a:bodyPr wrap="square">
              <a:spAutoFit/>
            </a:bodyPr>
            <a:lstStyle/>
            <a:p>
              <a:r>
                <a:rPr lang="mr-IN" sz="1800" dirty="0" smtClean="0"/>
                <a:t>…</a:t>
              </a:r>
              <a:endParaRPr lang="en-US" sz="1800" dirty="0"/>
            </a:p>
          </p:txBody>
        </p:sp>
      </p:grpSp>
      <p:sp>
        <p:nvSpPr>
          <p:cNvPr id="22" name="Title 1"/>
          <p:cNvSpPr>
            <a:spLocks noGrp="1"/>
          </p:cNvSpPr>
          <p:nvPr>
            <p:ph type="title"/>
          </p:nvPr>
        </p:nvSpPr>
        <p:spPr>
          <a:xfrm>
            <a:off x="685800" y="457200"/>
            <a:ext cx="7772400" cy="685800"/>
          </a:xfrm>
        </p:spPr>
        <p:txBody>
          <a:bodyPr>
            <a:normAutofit fontScale="90000"/>
          </a:bodyPr>
          <a:lstStyle/>
          <a:p>
            <a:r>
              <a:rPr lang="en-US" dirty="0" smtClean="0"/>
              <a:t>Why Visual Dialog? </a:t>
            </a:r>
            <a:r>
              <a:rPr lang="en-US" dirty="0"/>
              <a:t/>
            </a:r>
            <a:br>
              <a:rPr lang="en-US" dirty="0"/>
            </a:br>
            <a:r>
              <a:rPr lang="en-US" sz="3200" dirty="0" smtClean="0"/>
              <a:t>Natural language instructions for robots</a:t>
            </a:r>
            <a:endParaRPr lang="en-US" sz="3200" dirty="0"/>
          </a:p>
        </p:txBody>
      </p:sp>
      <p:sp>
        <p:nvSpPr>
          <p:cNvPr id="23" name="TextBox 22"/>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smtClean="0"/>
              <a:t>Batra</a:t>
            </a:r>
            <a:endParaRPr lang="en-US" sz="1200" dirty="0"/>
          </a:p>
        </p:txBody>
      </p:sp>
    </p:spTree>
    <p:extLst>
      <p:ext uri="{BB962C8B-B14F-4D97-AF65-F5344CB8AC3E}">
        <p14:creationId xmlns:p14="http://schemas.microsoft.com/office/powerpoint/2010/main" val="109177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ppt_y</p:attrName>
                                        </p:attrNameLst>
                                      </p:cBhvr>
                                      <p:tavLst>
                                        <p:tav tm="0">
                                          <p:val>
                                            <p:strVal val="#ppt_y+#ppt_h*1.125000"/>
                                          </p:val>
                                        </p:tav>
                                        <p:tav tm="100000">
                                          <p:val>
                                            <p:strVal val="#ppt_y"/>
                                          </p:val>
                                        </p:tav>
                                      </p:tavLst>
                                    </p:anim>
                                    <p:animEffect transition="in" filter="wipe(up)">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p:tgtEl>
                                          <p:spTgt spid="19"/>
                                        </p:tgtEl>
                                        <p:attrNameLst>
                                          <p:attrName>ppt_y</p:attrName>
                                        </p:attrNameLst>
                                      </p:cBhvr>
                                      <p:tavLst>
                                        <p:tav tm="0">
                                          <p:val>
                                            <p:strVal val="#ppt_y+#ppt_h*1.125000"/>
                                          </p:val>
                                        </p:tav>
                                        <p:tav tm="100000">
                                          <p:val>
                                            <p:strVal val="#ppt_y"/>
                                          </p:val>
                                        </p:tav>
                                      </p:tavLst>
                                    </p:anim>
                                    <p:animEffect transition="in" filter="wipe(up)">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smtClean="0"/>
              <a:t>Captioning vs VQA </a:t>
            </a:r>
            <a:r>
              <a:rPr lang="en-US" smtClean="0"/>
              <a:t>vs Visual Dialog</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143000"/>
            <a:ext cx="9144000" cy="4565830"/>
          </a:xfrm>
          <a:prstGeom prst="rect">
            <a:avLst/>
          </a:prstGeom>
        </p:spPr>
      </p:pic>
      <p:sp>
        <p:nvSpPr>
          <p:cNvPr id="6" name="Rectangle 5"/>
          <p:cNvSpPr/>
          <p:nvPr/>
        </p:nvSpPr>
        <p:spPr bwMode="auto">
          <a:xfrm>
            <a:off x="8138410" y="1172980"/>
            <a:ext cx="457200" cy="3810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 name="TextBox 2"/>
          <p:cNvSpPr txBox="1"/>
          <p:nvPr/>
        </p:nvSpPr>
        <p:spPr>
          <a:xfrm>
            <a:off x="3276600" y="4492425"/>
            <a:ext cx="507424" cy="323165"/>
          </a:xfrm>
          <a:prstGeom prst="rect">
            <a:avLst/>
          </a:prstGeom>
          <a:solidFill>
            <a:schemeClr val="bg1"/>
          </a:solidFill>
        </p:spPr>
        <p:txBody>
          <a:bodyPr wrap="square" lIns="0" rtlCol="0">
            <a:spAutoFit/>
          </a:bodyPr>
          <a:lstStyle/>
          <a:p>
            <a:pPr algn="l"/>
            <a:r>
              <a:rPr lang="en-US" sz="1500" dirty="0" smtClean="0">
                <a:solidFill>
                  <a:schemeClr val="tx1">
                    <a:lumMod val="75000"/>
                    <a:lumOff val="25000"/>
                  </a:schemeClr>
                </a:solidFill>
                <a:latin typeface="Times New Roman" charset="0"/>
                <a:ea typeface="Times New Roman" charset="0"/>
                <a:cs typeface="Times New Roman" charset="0"/>
              </a:rPr>
              <a:t>One</a:t>
            </a:r>
            <a:endParaRPr lang="en-US" sz="1500" dirty="0">
              <a:solidFill>
                <a:schemeClr val="tx1">
                  <a:lumMod val="75000"/>
                  <a:lumOff val="25000"/>
                </a:schemeClr>
              </a:solidFill>
              <a:latin typeface="Times New Roman" charset="0"/>
              <a:ea typeface="Times New Roman" charset="0"/>
              <a:cs typeface="Times New Roman" charset="0"/>
            </a:endParaRPr>
          </a:p>
        </p:txBody>
      </p:sp>
      <p:sp>
        <p:nvSpPr>
          <p:cNvPr id="8" name="TextBox 7"/>
          <p:cNvSpPr txBox="1"/>
          <p:nvPr/>
        </p:nvSpPr>
        <p:spPr>
          <a:xfrm>
            <a:off x="6462009" y="5438131"/>
            <a:ext cx="762000" cy="323165"/>
          </a:xfrm>
          <a:prstGeom prst="rect">
            <a:avLst/>
          </a:prstGeom>
          <a:solidFill>
            <a:schemeClr val="bg1"/>
          </a:solidFill>
        </p:spPr>
        <p:txBody>
          <a:bodyPr wrap="square" lIns="0" rtlCol="0">
            <a:spAutoFit/>
          </a:bodyPr>
          <a:lstStyle/>
          <a:p>
            <a:pPr algn="l"/>
            <a:r>
              <a:rPr lang="mr-IN" sz="1500" dirty="0" smtClean="0">
                <a:solidFill>
                  <a:schemeClr val="tx1">
                    <a:lumMod val="75000"/>
                    <a:lumOff val="25000"/>
                  </a:schemeClr>
                </a:solidFill>
                <a:latin typeface="Times New Roman" charset="0"/>
                <a:ea typeface="Times New Roman" charset="0"/>
                <a:cs typeface="Times New Roman" charset="0"/>
              </a:rPr>
              <a:t>…</a:t>
            </a:r>
            <a:endParaRPr lang="en-US" sz="1500" dirty="0">
              <a:solidFill>
                <a:schemeClr val="tx1">
                  <a:lumMod val="75000"/>
                  <a:lumOff val="25000"/>
                </a:schemeClr>
              </a:solidFill>
              <a:latin typeface="Times New Roman" charset="0"/>
              <a:ea typeface="Times New Roman" charset="0"/>
              <a:cs typeface="Times New Roman" charset="0"/>
            </a:endParaRPr>
          </a:p>
        </p:txBody>
      </p:sp>
      <p:sp>
        <p:nvSpPr>
          <p:cNvPr id="9" name="TextBox 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dirty="0" err="1" smtClean="0"/>
              <a:t>Batra</a:t>
            </a:r>
            <a:endParaRPr lang="en-US" sz="1200" dirty="0"/>
          </a:p>
        </p:txBody>
      </p:sp>
    </p:spTree>
    <p:extLst>
      <p:ext uri="{BB962C8B-B14F-4D97-AF65-F5344CB8AC3E}">
        <p14:creationId xmlns:p14="http://schemas.microsoft.com/office/powerpoint/2010/main" val="131074922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45"/>
            <a:ext cx="8229600" cy="1143000"/>
          </a:xfrm>
        </p:spPr>
        <p:txBody>
          <a:bodyPr/>
          <a:lstStyle/>
          <a:p>
            <a:r>
              <a:rPr lang="en-US" dirty="0" smtClean="0"/>
              <a:t>Visual Dialog: Task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Given</a:t>
            </a:r>
          </a:p>
          <a:p>
            <a:pPr lvl="1"/>
            <a:r>
              <a:rPr lang="en-US" dirty="0" smtClean="0">
                <a:solidFill>
                  <a:schemeClr val="bg2">
                    <a:lumMod val="50000"/>
                  </a:schemeClr>
                </a:solidFill>
              </a:rPr>
              <a:t>Image I</a:t>
            </a:r>
          </a:p>
          <a:p>
            <a:pPr lvl="1"/>
            <a:r>
              <a:rPr lang="en-US" dirty="0" smtClean="0">
                <a:solidFill>
                  <a:schemeClr val="accent6"/>
                </a:solidFill>
              </a:rPr>
              <a:t>History of human dialog</a:t>
            </a:r>
            <a:r>
              <a:rPr lang="en-US" dirty="0" smtClean="0"/>
              <a:t> </a:t>
            </a:r>
            <a:br>
              <a:rPr lang="en-US" dirty="0" smtClean="0"/>
            </a:br>
            <a:r>
              <a:rPr lang="en-US" dirty="0" smtClean="0">
                <a:solidFill>
                  <a:schemeClr val="accent6"/>
                </a:solidFill>
              </a:rPr>
              <a:t>(Q</a:t>
            </a:r>
            <a:r>
              <a:rPr lang="en-US" baseline="-25000" dirty="0" smtClean="0">
                <a:solidFill>
                  <a:schemeClr val="accent6"/>
                </a:solidFill>
              </a:rPr>
              <a:t>1</a:t>
            </a:r>
            <a:r>
              <a:rPr lang="en-US" dirty="0" smtClean="0">
                <a:solidFill>
                  <a:schemeClr val="accent6"/>
                </a:solidFill>
              </a:rPr>
              <a:t>, A</a:t>
            </a:r>
            <a:r>
              <a:rPr lang="en-US" baseline="-25000" dirty="0" smtClean="0">
                <a:solidFill>
                  <a:schemeClr val="accent6"/>
                </a:solidFill>
              </a:rPr>
              <a:t>1</a:t>
            </a:r>
            <a:r>
              <a:rPr lang="en-US" dirty="0" smtClean="0">
                <a:solidFill>
                  <a:schemeClr val="accent6"/>
                </a:solidFill>
              </a:rPr>
              <a:t>), </a:t>
            </a:r>
            <a:r>
              <a:rPr lang="en-US" dirty="0">
                <a:solidFill>
                  <a:schemeClr val="accent6"/>
                </a:solidFill>
              </a:rPr>
              <a:t>(</a:t>
            </a:r>
            <a:r>
              <a:rPr lang="en-US" dirty="0" smtClean="0">
                <a:solidFill>
                  <a:schemeClr val="accent6"/>
                </a:solidFill>
              </a:rPr>
              <a:t>Q</a:t>
            </a:r>
            <a:r>
              <a:rPr lang="en-US" baseline="-25000" dirty="0">
                <a:solidFill>
                  <a:schemeClr val="accent6"/>
                </a:solidFill>
              </a:rPr>
              <a:t>2</a:t>
            </a:r>
            <a:r>
              <a:rPr lang="en-US" dirty="0" smtClean="0">
                <a:solidFill>
                  <a:schemeClr val="accent6"/>
                </a:solidFill>
              </a:rPr>
              <a:t>, A</a:t>
            </a:r>
            <a:r>
              <a:rPr lang="en-US" baseline="-25000" dirty="0" smtClean="0">
                <a:solidFill>
                  <a:schemeClr val="accent6"/>
                </a:solidFill>
              </a:rPr>
              <a:t>2</a:t>
            </a:r>
            <a:r>
              <a:rPr lang="en-US" dirty="0" smtClean="0">
                <a:solidFill>
                  <a:schemeClr val="accent6"/>
                </a:solidFill>
              </a:rPr>
              <a:t>), </a:t>
            </a:r>
            <a:r>
              <a:rPr lang="is-IS" dirty="0" smtClean="0">
                <a:solidFill>
                  <a:schemeClr val="accent6"/>
                </a:solidFill>
              </a:rPr>
              <a:t>…, </a:t>
            </a:r>
            <a:r>
              <a:rPr lang="en-US" dirty="0">
                <a:solidFill>
                  <a:schemeClr val="accent6"/>
                </a:solidFill>
              </a:rPr>
              <a:t>(</a:t>
            </a:r>
            <a:r>
              <a:rPr lang="en-US" dirty="0" smtClean="0">
                <a:solidFill>
                  <a:schemeClr val="accent6"/>
                </a:solidFill>
              </a:rPr>
              <a:t>Q</a:t>
            </a:r>
            <a:r>
              <a:rPr lang="en-US" baseline="-25000" dirty="0" smtClean="0">
                <a:solidFill>
                  <a:schemeClr val="accent6"/>
                </a:solidFill>
              </a:rPr>
              <a:t>t-1</a:t>
            </a:r>
            <a:r>
              <a:rPr lang="en-US" dirty="0" smtClean="0">
                <a:solidFill>
                  <a:schemeClr val="accent6"/>
                </a:solidFill>
              </a:rPr>
              <a:t>, A</a:t>
            </a:r>
            <a:r>
              <a:rPr lang="en-US" baseline="-25000" dirty="0" smtClean="0">
                <a:solidFill>
                  <a:schemeClr val="accent6"/>
                </a:solidFill>
              </a:rPr>
              <a:t>t-1</a:t>
            </a:r>
            <a:r>
              <a:rPr lang="en-US" dirty="0" smtClean="0">
                <a:solidFill>
                  <a:schemeClr val="accent6"/>
                </a:solidFill>
              </a:rPr>
              <a:t>)</a:t>
            </a:r>
          </a:p>
          <a:p>
            <a:pPr lvl="1"/>
            <a:r>
              <a:rPr lang="en-US" dirty="0" smtClean="0">
                <a:solidFill>
                  <a:schemeClr val="accent4"/>
                </a:solidFill>
              </a:rPr>
              <a:t>Follow-up Question </a:t>
            </a:r>
            <a:r>
              <a:rPr lang="en-US" dirty="0" err="1" smtClean="0">
                <a:solidFill>
                  <a:schemeClr val="accent4"/>
                </a:solidFill>
              </a:rPr>
              <a:t>Q</a:t>
            </a:r>
            <a:r>
              <a:rPr lang="en-US" baseline="-25000" dirty="0" err="1" smtClean="0">
                <a:solidFill>
                  <a:schemeClr val="accent4"/>
                </a:solidFill>
              </a:rPr>
              <a:t>t</a:t>
            </a:r>
            <a:endParaRPr lang="en-US" dirty="0" smtClean="0">
              <a:solidFill>
                <a:schemeClr val="accent4"/>
              </a:solidFill>
            </a:endParaRPr>
          </a:p>
          <a:p>
            <a:pPr lvl="1"/>
            <a:endParaRPr lang="en-US" dirty="0" smtClean="0"/>
          </a:p>
          <a:p>
            <a:r>
              <a:rPr lang="en-US" dirty="0" smtClean="0"/>
              <a:t>Task</a:t>
            </a:r>
          </a:p>
          <a:p>
            <a:pPr lvl="1"/>
            <a:r>
              <a:rPr lang="en-US" dirty="0">
                <a:solidFill>
                  <a:schemeClr val="accent3"/>
                </a:solidFill>
              </a:rPr>
              <a:t>Produce free-form </a:t>
            </a:r>
            <a:r>
              <a:rPr lang="en-US" dirty="0" smtClean="0">
                <a:solidFill>
                  <a:schemeClr val="accent3"/>
                </a:solidFill>
              </a:rPr>
              <a:t/>
            </a:r>
            <a:br>
              <a:rPr lang="en-US" dirty="0" smtClean="0">
                <a:solidFill>
                  <a:schemeClr val="accent3"/>
                </a:solidFill>
              </a:rPr>
            </a:br>
            <a:r>
              <a:rPr lang="en-US" dirty="0" smtClean="0">
                <a:solidFill>
                  <a:schemeClr val="accent3"/>
                </a:solidFill>
              </a:rPr>
              <a:t>natural </a:t>
            </a:r>
            <a:r>
              <a:rPr lang="en-US" dirty="0">
                <a:solidFill>
                  <a:schemeClr val="accent3"/>
                </a:solidFill>
              </a:rPr>
              <a:t>language </a:t>
            </a:r>
            <a:r>
              <a:rPr lang="en-US" dirty="0" smtClean="0">
                <a:solidFill>
                  <a:schemeClr val="accent3"/>
                </a:solidFill>
              </a:rPr>
              <a:t>answer</a:t>
            </a:r>
            <a:br>
              <a:rPr lang="en-US" dirty="0" smtClean="0">
                <a:solidFill>
                  <a:schemeClr val="accent3"/>
                </a:solidFill>
              </a:rPr>
            </a:br>
            <a:r>
              <a:rPr lang="en-US" dirty="0" smtClean="0">
                <a:solidFill>
                  <a:schemeClr val="accent3"/>
                </a:solidFill>
              </a:rPr>
              <a:t>A</a:t>
            </a:r>
            <a:r>
              <a:rPr lang="en-US" baseline="-25000" dirty="0" smtClean="0">
                <a:solidFill>
                  <a:schemeClr val="accent3"/>
                </a:solidFill>
              </a:rPr>
              <a:t>t</a:t>
            </a:r>
            <a:endParaRPr lang="en-US" dirty="0" smtClean="0">
              <a:solidFill>
                <a:schemeClr val="accent3"/>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208</a:t>
            </a:fld>
            <a:endParaRPr lang="en-US"/>
          </a:p>
        </p:txBody>
      </p:sp>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66667"/>
          <a:stretch/>
        </p:blipFill>
        <p:spPr>
          <a:xfrm>
            <a:off x="6096000" y="1143000"/>
            <a:ext cx="3048000" cy="4565830"/>
          </a:xfrm>
          <a:prstGeom prst="rect">
            <a:avLst/>
          </a:prstGeom>
        </p:spPr>
      </p:pic>
      <p:sp>
        <p:nvSpPr>
          <p:cNvPr id="13" name="Rectangle 12"/>
          <p:cNvSpPr/>
          <p:nvPr/>
        </p:nvSpPr>
        <p:spPr bwMode="auto">
          <a:xfrm>
            <a:off x="8138410" y="1172980"/>
            <a:ext cx="457200" cy="3810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Rounded Rectangle 6"/>
          <p:cNvSpPr/>
          <p:nvPr/>
        </p:nvSpPr>
        <p:spPr bwMode="auto">
          <a:xfrm>
            <a:off x="6096000" y="3611380"/>
            <a:ext cx="3048000" cy="1600200"/>
          </a:xfrm>
          <a:prstGeom prst="roundRect">
            <a:avLst>
              <a:gd name="adj" fmla="val 6363"/>
            </a:avLst>
          </a:prstGeom>
          <a:solidFill>
            <a:schemeClr val="accent6">
              <a:alpha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Rounded Rectangle 13"/>
          <p:cNvSpPr/>
          <p:nvPr/>
        </p:nvSpPr>
        <p:spPr bwMode="auto">
          <a:xfrm>
            <a:off x="6096000" y="5240185"/>
            <a:ext cx="3048000" cy="216235"/>
          </a:xfrm>
          <a:prstGeom prst="roundRect">
            <a:avLst>
              <a:gd name="adj" fmla="val 6363"/>
            </a:avLst>
          </a:prstGeom>
          <a:solidFill>
            <a:schemeClr val="accent4">
              <a:alpha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i="0" u="none" strike="noStrike" normalizeH="0" baseline="0">
              <a:ln w="0"/>
              <a:solidFill>
                <a:schemeClr val="accent1"/>
              </a:solidFill>
              <a:effectLst>
                <a:outerShdw blurRad="38100" dist="25400" dir="5400000" algn="ctr" rotWithShape="0">
                  <a:srgbClr val="6E747A">
                    <a:alpha val="43000"/>
                  </a:srgbClr>
                </a:outerShdw>
              </a:effectLst>
              <a:latin typeface="Arial" pitchFamily="-112" charset="0"/>
              <a:ea typeface="ＭＳ Ｐゴシック" pitchFamily="-112" charset="-128"/>
              <a:cs typeface="ＭＳ Ｐゴシック" pitchFamily="-112" charset="-128"/>
            </a:endParaRPr>
          </a:p>
        </p:txBody>
      </p:sp>
      <p:sp>
        <p:nvSpPr>
          <p:cNvPr id="15" name="Rounded Rectangle 14"/>
          <p:cNvSpPr/>
          <p:nvPr/>
        </p:nvSpPr>
        <p:spPr bwMode="auto">
          <a:xfrm>
            <a:off x="6096000" y="5477605"/>
            <a:ext cx="3048000" cy="216235"/>
          </a:xfrm>
          <a:prstGeom prst="roundRect">
            <a:avLst>
              <a:gd name="adj" fmla="val 6363"/>
            </a:avLst>
          </a:prstGeom>
          <a:solidFill>
            <a:schemeClr val="accent3">
              <a:alpha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i="0" u="none" strike="noStrike" normalizeH="0" baseline="0">
              <a:ln w="0"/>
              <a:solidFill>
                <a:schemeClr val="accent1"/>
              </a:solidFill>
              <a:effectLst>
                <a:outerShdw blurRad="38100" dist="25400" dir="5400000" algn="ctr" rotWithShape="0">
                  <a:srgbClr val="6E747A">
                    <a:alpha val="43000"/>
                  </a:srgbClr>
                </a:outerShdw>
              </a:effectLst>
              <a:latin typeface="Arial" pitchFamily="-112" charset="0"/>
              <a:ea typeface="ＭＳ Ｐゴシック" pitchFamily="-112" charset="-128"/>
              <a:cs typeface="ＭＳ Ｐゴシック" pitchFamily="-112" charset="-128"/>
            </a:endParaRPr>
          </a:p>
        </p:txBody>
      </p:sp>
      <p:sp>
        <p:nvSpPr>
          <p:cNvPr id="12" name="Rounded Rectangle 11"/>
          <p:cNvSpPr/>
          <p:nvPr/>
        </p:nvSpPr>
        <p:spPr bwMode="auto">
          <a:xfrm>
            <a:off x="6101024" y="1553980"/>
            <a:ext cx="3048000" cy="1828800"/>
          </a:xfrm>
          <a:prstGeom prst="roundRect">
            <a:avLst>
              <a:gd name="adj" fmla="val 6363"/>
            </a:avLst>
          </a:prstGeom>
          <a:solidFill>
            <a:schemeClr val="bg2">
              <a:alpha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TextBox 1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smtClean="0"/>
              <a:t>Batra</a:t>
            </a:r>
            <a:endParaRPr lang="en-US" sz="1200" dirty="0"/>
          </a:p>
        </p:txBody>
      </p:sp>
    </p:spTree>
    <p:extLst>
      <p:ext uri="{BB962C8B-B14F-4D97-AF65-F5344CB8AC3E}">
        <p14:creationId xmlns:p14="http://schemas.microsoft.com/office/powerpoint/2010/main" val="874990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4" grpId="0" animBg="1"/>
      <p:bldP spid="15" grpId="0" animBg="1"/>
      <p:bldP spid="12"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209</a:t>
            </a:fld>
            <a:endParaRPr lang="en-US"/>
          </a:p>
        </p:txBody>
      </p:sp>
      <p:sp>
        <p:nvSpPr>
          <p:cNvPr id="8" name="Title 1"/>
          <p:cNvSpPr txBox="1">
            <a:spLocks/>
          </p:cNvSpPr>
          <p:nvPr/>
        </p:nvSpPr>
        <p:spPr bwMode="auto">
          <a:xfrm>
            <a:off x="0" y="228600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pPr>
              <a:lnSpc>
                <a:spcPct val="120000"/>
              </a:lnSpc>
            </a:pPr>
            <a:r>
              <a:rPr lang="en-US" kern="0" dirty="0" err="1" smtClean="0"/>
              <a:t>VisDial</a:t>
            </a:r>
            <a:r>
              <a:rPr lang="en-US" kern="0" dirty="0" smtClean="0"/>
              <a:t> Dataset</a:t>
            </a:r>
          </a:p>
        </p:txBody>
      </p:sp>
      <p:sp>
        <p:nvSpPr>
          <p:cNvPr id="9" name="Title 1"/>
          <p:cNvSpPr txBox="1">
            <a:spLocks/>
          </p:cNvSpPr>
          <p:nvPr/>
        </p:nvSpPr>
        <p:spPr bwMode="auto">
          <a:xfrm>
            <a:off x="0" y="22860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70000" lnSpcReduction="20000"/>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pPr>
              <a:lnSpc>
                <a:spcPct val="120000"/>
              </a:lnSpc>
            </a:pPr>
            <a:r>
              <a:rPr lang="en-US" sz="5700" kern="0" dirty="0" err="1" smtClean="0"/>
              <a:t>VisDial</a:t>
            </a:r>
            <a:r>
              <a:rPr lang="en-US" sz="5700" kern="0" dirty="0" smtClean="0"/>
              <a:t> Dataset </a:t>
            </a:r>
          </a:p>
          <a:p>
            <a:pPr>
              <a:lnSpc>
                <a:spcPct val="120000"/>
              </a:lnSpc>
            </a:pPr>
            <a:r>
              <a:rPr lang="en-US" kern="0" dirty="0" smtClean="0"/>
              <a:t>Live </a:t>
            </a:r>
            <a:r>
              <a:rPr lang="en-US" kern="0" dirty="0"/>
              <a:t>Two-Person Chat on Amazon Mechanical </a:t>
            </a:r>
            <a:r>
              <a:rPr lang="en-US" kern="0" dirty="0" smtClean="0"/>
              <a:t>Turk</a:t>
            </a:r>
            <a:endParaRPr lang="en-US" kern="0" dirty="0"/>
          </a:p>
        </p:txBody>
      </p:sp>
      <p:grpSp>
        <p:nvGrpSpPr>
          <p:cNvPr id="15" name="Group 14"/>
          <p:cNvGrpSpPr/>
          <p:nvPr/>
        </p:nvGrpSpPr>
        <p:grpSpPr>
          <a:xfrm>
            <a:off x="1961534" y="1333500"/>
            <a:ext cx="5353666" cy="762000"/>
            <a:chOff x="1961534" y="1333500"/>
            <a:chExt cx="5353666" cy="762000"/>
          </a:xfrm>
        </p:grpSpPr>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1534" y="1333500"/>
              <a:ext cx="705466" cy="762000"/>
            </a:xfrm>
            <a:prstGeom prst="rect">
              <a:avLst/>
            </a:prstGeom>
          </p:spPr>
        </p:pic>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9734" y="1333500"/>
              <a:ext cx="705466" cy="762000"/>
            </a:xfrm>
            <a:prstGeom prst="rect">
              <a:avLst/>
            </a:prstGeom>
          </p:spPr>
        </p:pic>
      </p:grpSp>
      <p:grpSp>
        <p:nvGrpSpPr>
          <p:cNvPr id="18" name="Group 17"/>
          <p:cNvGrpSpPr/>
          <p:nvPr/>
        </p:nvGrpSpPr>
        <p:grpSpPr>
          <a:xfrm>
            <a:off x="1797862" y="2137946"/>
            <a:ext cx="5703826" cy="341619"/>
            <a:chOff x="1797137" y="2137946"/>
            <a:chExt cx="5612420" cy="341619"/>
          </a:xfrm>
        </p:grpSpPr>
        <p:sp>
          <p:nvSpPr>
            <p:cNvPr id="16" name="TextBox 15"/>
            <p:cNvSpPr txBox="1"/>
            <p:nvPr/>
          </p:nvSpPr>
          <p:spPr>
            <a:xfrm>
              <a:off x="1797137" y="2137946"/>
              <a:ext cx="1099072" cy="338554"/>
            </a:xfrm>
            <a:prstGeom prst="rect">
              <a:avLst/>
            </a:prstGeom>
            <a:noFill/>
          </p:spPr>
          <p:txBody>
            <a:bodyPr wrap="none" rtlCol="0">
              <a:spAutoFit/>
            </a:bodyPr>
            <a:lstStyle/>
            <a:p>
              <a:pPr algn="ctr"/>
              <a:r>
                <a:rPr lang="en-US" sz="1600" dirty="0" smtClean="0">
                  <a:solidFill>
                    <a:schemeClr val="accent2"/>
                  </a:solidFill>
                </a:rPr>
                <a:t>Questioner</a:t>
              </a:r>
              <a:endParaRPr lang="en-US" sz="1600" dirty="0">
                <a:solidFill>
                  <a:schemeClr val="accent2"/>
                </a:solidFill>
              </a:endParaRPr>
            </a:p>
          </p:txBody>
        </p:sp>
        <p:sp>
          <p:nvSpPr>
            <p:cNvPr id="17" name="TextBox 16"/>
            <p:cNvSpPr txBox="1"/>
            <p:nvPr/>
          </p:nvSpPr>
          <p:spPr>
            <a:xfrm>
              <a:off x="6442726" y="2141011"/>
              <a:ext cx="966831" cy="338554"/>
            </a:xfrm>
            <a:prstGeom prst="rect">
              <a:avLst/>
            </a:prstGeom>
            <a:noFill/>
          </p:spPr>
          <p:txBody>
            <a:bodyPr wrap="none" rtlCol="0">
              <a:spAutoFit/>
            </a:bodyPr>
            <a:lstStyle/>
            <a:p>
              <a:pPr algn="ctr"/>
              <a:r>
                <a:rPr lang="en-US" sz="1600" dirty="0" smtClean="0">
                  <a:solidFill>
                    <a:schemeClr val="accent4"/>
                  </a:solidFill>
                </a:rPr>
                <a:t>Answerer</a:t>
              </a:r>
              <a:endParaRPr lang="en-US" sz="1600" dirty="0">
                <a:solidFill>
                  <a:schemeClr val="accent4"/>
                </a:solidFill>
              </a:endParaRPr>
            </a:p>
          </p:txBody>
        </p:sp>
      </p:grpSp>
      <p:cxnSp>
        <p:nvCxnSpPr>
          <p:cNvPr id="21" name="Straight Arrow Connector 20"/>
          <p:cNvCxnSpPr/>
          <p:nvPr/>
        </p:nvCxnSpPr>
        <p:spPr bwMode="auto">
          <a:xfrm>
            <a:off x="3162300" y="1854200"/>
            <a:ext cx="3048000"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smtClean="0"/>
              <a:t>Batra</a:t>
            </a:r>
            <a:endParaRPr lang="en-US" sz="1200" dirty="0"/>
          </a:p>
        </p:txBody>
      </p:sp>
    </p:spTree>
    <p:extLst>
      <p:ext uri="{BB962C8B-B14F-4D97-AF65-F5344CB8AC3E}">
        <p14:creationId xmlns:p14="http://schemas.microsoft.com/office/powerpoint/2010/main" val="214406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3.33333E-6 L 0 -0.32778 " pathEditMode="relative" rAng="0" ptsTypes="AA">
                                      <p:cBhvr>
                                        <p:cTn id="6" dur="1000" fill="hold"/>
                                        <p:tgtEl>
                                          <p:spTgt spid="8"/>
                                        </p:tgtEl>
                                        <p:attrNameLst>
                                          <p:attrName>ppt_x</p:attrName>
                                          <p:attrName>ppt_y</p:attrName>
                                        </p:attrNameLst>
                                      </p:cBhvr>
                                      <p:rCtr x="0" y="-16389"/>
                                    </p:animMotion>
                                  </p:childTnLst>
                                  <p:subTnLst>
                                    <p:set>
                                      <p:cBhvr override="childStyle">
                                        <p:cTn dur="1" fill="hold" display="0" masterRel="sameClick" afterEffect="1">
                                          <p:stCondLst>
                                            <p:cond evt="end" delay="0">
                                              <p:tn val="5"/>
                                            </p:cond>
                                          </p:stCondLst>
                                        </p:cTn>
                                        <p:tgtEl>
                                          <p:spTgt spid="8"/>
                                        </p:tgtEl>
                                        <p:attrNameLst>
                                          <p:attrName>style.visibility</p:attrName>
                                        </p:attrNameLst>
                                      </p:cBhvr>
                                      <p:to>
                                        <p:strVal val="hidden"/>
                                      </p:to>
                                    </p:set>
                                  </p:sub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3997" y="1"/>
            <a:ext cx="4487585" cy="3333351"/>
            <a:chOff x="-253997" y="0"/>
            <a:chExt cx="4487585" cy="3333350"/>
          </a:xfrm>
        </p:grpSpPr>
        <p:pic>
          <p:nvPicPr>
            <p:cNvPr id="4" name="Picture 3" descr="Screen Shot 2015-08-03 at 11.15.21 AM.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12589" y="0"/>
              <a:ext cx="2702271" cy="2743200"/>
            </a:xfrm>
            <a:prstGeom prst="rect">
              <a:avLst/>
            </a:prstGeom>
          </p:spPr>
        </p:pic>
        <p:sp>
          <p:nvSpPr>
            <p:cNvPr id="5" name="TextBox 4"/>
            <p:cNvSpPr txBox="1"/>
            <p:nvPr/>
          </p:nvSpPr>
          <p:spPr>
            <a:xfrm>
              <a:off x="-228498" y="2933240"/>
              <a:ext cx="4462086" cy="400110"/>
            </a:xfrm>
            <a:prstGeom prst="rect">
              <a:avLst/>
            </a:prstGeom>
            <a:noFill/>
          </p:spPr>
          <p:txBody>
            <a:bodyPr wrap="square" rtlCol="0">
              <a:spAutoFit/>
            </a:bodyPr>
            <a:lstStyle/>
            <a:p>
              <a:pPr algn="ctr"/>
              <a:r>
                <a:rPr lang="en-US" sz="2000" dirty="0" smtClean="0">
                  <a:solidFill>
                    <a:schemeClr val="bg1">
                      <a:lumMod val="65000"/>
                    </a:schemeClr>
                  </a:solidFill>
                </a:rPr>
                <a:t>Karpathy and Fei-Fei (Stanford) 2015</a:t>
              </a:r>
              <a:endParaRPr lang="en-US" sz="2000" dirty="0">
                <a:solidFill>
                  <a:schemeClr val="bg1">
                    <a:lumMod val="65000"/>
                  </a:schemeClr>
                </a:solidFill>
              </a:endParaRPr>
            </a:p>
          </p:txBody>
        </p:sp>
        <p:sp>
          <p:nvSpPr>
            <p:cNvPr id="7" name="TextBox 6"/>
            <p:cNvSpPr txBox="1"/>
            <p:nvPr/>
          </p:nvSpPr>
          <p:spPr>
            <a:xfrm>
              <a:off x="-253997" y="2668496"/>
              <a:ext cx="4462086" cy="369332"/>
            </a:xfrm>
            <a:prstGeom prst="rect">
              <a:avLst/>
            </a:prstGeom>
            <a:noFill/>
          </p:spPr>
          <p:txBody>
            <a:bodyPr wrap="square" rtlCol="0">
              <a:spAutoFit/>
            </a:bodyPr>
            <a:lstStyle/>
            <a:p>
              <a:pPr algn="ctr"/>
              <a:r>
                <a:rPr lang="en-US" dirty="0" smtClean="0"/>
                <a:t>Man in blue wetsuit is surfing on wave</a:t>
              </a:r>
              <a:endParaRPr lang="en-US" dirty="0"/>
            </a:p>
          </p:txBody>
        </p:sp>
      </p:grpSp>
      <p:grpSp>
        <p:nvGrpSpPr>
          <p:cNvPr id="3" name="Group 2"/>
          <p:cNvGrpSpPr/>
          <p:nvPr/>
        </p:nvGrpSpPr>
        <p:grpSpPr>
          <a:xfrm>
            <a:off x="3748149" y="1"/>
            <a:ext cx="5576544" cy="3333351"/>
            <a:chOff x="3748149" y="0"/>
            <a:chExt cx="5576544" cy="333335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02526" y="0"/>
              <a:ext cx="4099560" cy="2743200"/>
            </a:xfrm>
            <a:prstGeom prst="rect">
              <a:avLst/>
            </a:prstGeom>
          </p:spPr>
        </p:pic>
        <p:sp>
          <p:nvSpPr>
            <p:cNvPr id="9" name="TextBox 8"/>
            <p:cNvSpPr txBox="1"/>
            <p:nvPr/>
          </p:nvSpPr>
          <p:spPr>
            <a:xfrm>
              <a:off x="3748149" y="2668496"/>
              <a:ext cx="5576544" cy="369332"/>
            </a:xfrm>
            <a:prstGeom prst="rect">
              <a:avLst/>
            </a:prstGeom>
            <a:noFill/>
          </p:spPr>
          <p:txBody>
            <a:bodyPr wrap="square" rtlCol="0">
              <a:spAutoFit/>
            </a:bodyPr>
            <a:lstStyle/>
            <a:p>
              <a:pPr algn="ctr"/>
              <a:r>
                <a:rPr lang="en-US" dirty="0" smtClean="0"/>
                <a:t>A group of young people playing a game of Frisbee</a:t>
              </a:r>
              <a:endParaRPr lang="en-US" dirty="0"/>
            </a:p>
          </p:txBody>
        </p:sp>
        <p:sp>
          <p:nvSpPr>
            <p:cNvPr id="10" name="TextBox 9"/>
            <p:cNvSpPr txBox="1"/>
            <p:nvPr/>
          </p:nvSpPr>
          <p:spPr>
            <a:xfrm>
              <a:off x="4208089" y="2933240"/>
              <a:ext cx="4462086" cy="400110"/>
            </a:xfrm>
            <a:prstGeom prst="rect">
              <a:avLst/>
            </a:prstGeom>
            <a:noFill/>
          </p:spPr>
          <p:txBody>
            <a:bodyPr wrap="square" rtlCol="0">
              <a:spAutoFit/>
            </a:bodyPr>
            <a:lstStyle/>
            <a:p>
              <a:pPr algn="ctr"/>
              <a:r>
                <a:rPr lang="en-US" sz="2000" dirty="0" smtClean="0">
                  <a:solidFill>
                    <a:schemeClr val="bg1">
                      <a:lumMod val="65000"/>
                    </a:schemeClr>
                  </a:solidFill>
                </a:rPr>
                <a:t>Vinyals et al. (Google) 2015</a:t>
              </a:r>
              <a:endParaRPr lang="en-US" sz="2000" dirty="0">
                <a:solidFill>
                  <a:schemeClr val="bg1">
                    <a:lumMod val="65000"/>
                  </a:schemeClr>
                </a:solidFill>
              </a:endParaRPr>
            </a:p>
          </p:txBody>
        </p:sp>
      </p:grpSp>
      <p:grpSp>
        <p:nvGrpSpPr>
          <p:cNvPr id="6" name="Group 5"/>
          <p:cNvGrpSpPr/>
          <p:nvPr/>
        </p:nvGrpSpPr>
        <p:grpSpPr>
          <a:xfrm>
            <a:off x="-127096" y="3437938"/>
            <a:ext cx="4487585" cy="3268212"/>
            <a:chOff x="-127096" y="3437937"/>
            <a:chExt cx="4487585" cy="3268212"/>
          </a:xfrm>
        </p:grpSpPr>
        <p:pic>
          <p:nvPicPr>
            <p:cNvPr id="11" name="Picture 1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82708" y="3437937"/>
              <a:ext cx="2760639" cy="2743200"/>
            </a:xfrm>
            <a:prstGeom prst="rect">
              <a:avLst/>
            </a:prstGeom>
          </p:spPr>
        </p:pic>
        <p:sp>
          <p:nvSpPr>
            <p:cNvPr id="12" name="TextBox 11"/>
            <p:cNvSpPr txBox="1"/>
            <p:nvPr/>
          </p:nvSpPr>
          <p:spPr>
            <a:xfrm>
              <a:off x="-101597" y="6306039"/>
              <a:ext cx="4462086" cy="400110"/>
            </a:xfrm>
            <a:prstGeom prst="rect">
              <a:avLst/>
            </a:prstGeom>
            <a:noFill/>
          </p:spPr>
          <p:txBody>
            <a:bodyPr wrap="square" rtlCol="0">
              <a:spAutoFit/>
            </a:bodyPr>
            <a:lstStyle/>
            <a:p>
              <a:pPr algn="ctr"/>
              <a:r>
                <a:rPr lang="en-US" sz="2000" dirty="0" smtClean="0">
                  <a:solidFill>
                    <a:schemeClr val="bg1">
                      <a:lumMod val="65000"/>
                    </a:schemeClr>
                  </a:solidFill>
                </a:rPr>
                <a:t>Kiros et al. (University of Toronto) 2015</a:t>
              </a:r>
              <a:endParaRPr lang="en-US" sz="2000" dirty="0">
                <a:solidFill>
                  <a:schemeClr val="bg1">
                    <a:lumMod val="65000"/>
                  </a:schemeClr>
                </a:solidFill>
              </a:endParaRPr>
            </a:p>
          </p:txBody>
        </p:sp>
        <p:sp>
          <p:nvSpPr>
            <p:cNvPr id="13" name="TextBox 12"/>
            <p:cNvSpPr txBox="1"/>
            <p:nvPr/>
          </p:nvSpPr>
          <p:spPr>
            <a:xfrm>
              <a:off x="-127096" y="6071176"/>
              <a:ext cx="4462086" cy="369332"/>
            </a:xfrm>
            <a:prstGeom prst="rect">
              <a:avLst/>
            </a:prstGeom>
            <a:noFill/>
          </p:spPr>
          <p:txBody>
            <a:bodyPr wrap="square" rtlCol="0">
              <a:spAutoFit/>
            </a:bodyPr>
            <a:lstStyle/>
            <a:p>
              <a:pPr algn="ctr"/>
              <a:r>
                <a:rPr lang="en-US" dirty="0" smtClean="0"/>
                <a:t>A car is parked in the middle of nowhere</a:t>
              </a:r>
              <a:endParaRPr lang="en-US" dirty="0"/>
            </a:p>
          </p:txBody>
        </p:sp>
      </p:grpSp>
      <p:grpSp>
        <p:nvGrpSpPr>
          <p:cNvPr id="18" name="Group 17"/>
          <p:cNvGrpSpPr/>
          <p:nvPr/>
        </p:nvGrpSpPr>
        <p:grpSpPr>
          <a:xfrm>
            <a:off x="4360491" y="3437937"/>
            <a:ext cx="4487585" cy="3263702"/>
            <a:chOff x="4360489" y="3437937"/>
            <a:chExt cx="4487585" cy="3263702"/>
          </a:xfrm>
        </p:grpSpPr>
        <p:pic>
          <p:nvPicPr>
            <p:cNvPr id="14" name="Picture 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765830" y="3437937"/>
              <a:ext cx="3668712" cy="2743200"/>
            </a:xfrm>
            <a:prstGeom prst="rect">
              <a:avLst/>
            </a:prstGeom>
          </p:spPr>
        </p:pic>
        <p:sp>
          <p:nvSpPr>
            <p:cNvPr id="15" name="TextBox 14"/>
            <p:cNvSpPr txBox="1"/>
            <p:nvPr/>
          </p:nvSpPr>
          <p:spPr>
            <a:xfrm>
              <a:off x="4385988" y="6301529"/>
              <a:ext cx="4462086" cy="400110"/>
            </a:xfrm>
            <a:prstGeom prst="rect">
              <a:avLst/>
            </a:prstGeom>
            <a:noFill/>
          </p:spPr>
          <p:txBody>
            <a:bodyPr wrap="square" rtlCol="0">
              <a:spAutoFit/>
            </a:bodyPr>
            <a:lstStyle/>
            <a:p>
              <a:pPr algn="ctr"/>
              <a:r>
                <a:rPr lang="en-US" sz="2000" dirty="0" smtClean="0">
                  <a:solidFill>
                    <a:schemeClr val="bg1">
                      <a:lumMod val="65000"/>
                    </a:schemeClr>
                  </a:solidFill>
                </a:rPr>
                <a:t>Fang et al. (Microsoft Research) 2015</a:t>
              </a:r>
              <a:endParaRPr lang="en-US" sz="2000" dirty="0">
                <a:solidFill>
                  <a:schemeClr val="bg1">
                    <a:lumMod val="65000"/>
                  </a:schemeClr>
                </a:solidFill>
              </a:endParaRPr>
            </a:p>
          </p:txBody>
        </p:sp>
        <p:sp>
          <p:nvSpPr>
            <p:cNvPr id="16" name="TextBox 15"/>
            <p:cNvSpPr txBox="1"/>
            <p:nvPr/>
          </p:nvSpPr>
          <p:spPr>
            <a:xfrm>
              <a:off x="4360489" y="6066666"/>
              <a:ext cx="4462086" cy="369332"/>
            </a:xfrm>
            <a:prstGeom prst="rect">
              <a:avLst/>
            </a:prstGeom>
            <a:noFill/>
          </p:spPr>
          <p:txBody>
            <a:bodyPr wrap="square" rtlCol="0">
              <a:spAutoFit/>
            </a:bodyPr>
            <a:lstStyle/>
            <a:p>
              <a:pPr algn="ctr"/>
              <a:r>
                <a:rPr lang="en-US" dirty="0" smtClean="0"/>
                <a:t>A pot of broccoli on a stove.</a:t>
              </a:r>
              <a:endParaRPr lang="en-US" dirty="0"/>
            </a:p>
          </p:txBody>
        </p:sp>
      </p:grpSp>
      <p:sp>
        <p:nvSpPr>
          <p:cNvPr id="17" name="Slide Number Placeholder 10"/>
          <p:cNvSpPr>
            <a:spLocks noGrp="1"/>
          </p:cNvSpPr>
          <p:nvPr>
            <p:ph type="sldNum" sz="quarter" idx="12"/>
          </p:nvPr>
        </p:nvSpPr>
        <p:spPr>
          <a:xfrm>
            <a:off x="7010400" y="6515112"/>
            <a:ext cx="2133600" cy="365124"/>
          </a:xfrm>
        </p:spPr>
        <p:txBody>
          <a:bodyPr/>
          <a:lstStyle/>
          <a:p>
            <a:fld id="{C8756881-B0E8-F143-BBCC-9E260CA8BD35}" type="slidenum">
              <a:rPr lang="en-US" smtClean="0"/>
              <a:t>21</a:t>
            </a:fld>
            <a:endParaRPr lang="en-US" dirty="0"/>
          </a:p>
        </p:txBody>
      </p:sp>
    </p:spTree>
    <p:extLst>
      <p:ext uri="{BB962C8B-B14F-4D97-AF65-F5344CB8AC3E}">
        <p14:creationId xmlns:p14="http://schemas.microsoft.com/office/powerpoint/2010/main" val="2496483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210</a:t>
            </a:fld>
            <a:endParaRPr lang="en-US"/>
          </a:p>
        </p:txBody>
      </p:sp>
      <p:pic>
        <p:nvPicPr>
          <p:cNvPr id="7" name="VisDial Data Collection - YouTube [72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14500"/>
            <a:ext cx="9144000" cy="5143500"/>
          </a:xfrm>
          <a:prstGeom prst="rect">
            <a:avLst/>
          </a:prstGeom>
        </p:spPr>
      </p:pic>
      <p:sp>
        <p:nvSpPr>
          <p:cNvPr id="8" name="Title 1"/>
          <p:cNvSpPr txBox="1">
            <a:spLocks/>
          </p:cNvSpPr>
          <p:nvPr/>
        </p:nvSpPr>
        <p:spPr bwMode="auto">
          <a:xfrm>
            <a:off x="0" y="228600"/>
            <a:ext cx="9144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fontScale="70000" lnSpcReduction="20000"/>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pPr>
              <a:lnSpc>
                <a:spcPct val="120000"/>
              </a:lnSpc>
            </a:pPr>
            <a:r>
              <a:rPr lang="en-US" sz="5700" kern="0" dirty="0" err="1" smtClean="0"/>
              <a:t>VisDial</a:t>
            </a:r>
            <a:r>
              <a:rPr lang="en-US" sz="5700" kern="0" dirty="0" smtClean="0"/>
              <a:t> Dataset </a:t>
            </a:r>
          </a:p>
          <a:p>
            <a:pPr>
              <a:lnSpc>
                <a:spcPct val="120000"/>
              </a:lnSpc>
            </a:pPr>
            <a:r>
              <a:rPr lang="en-US" kern="0" dirty="0" smtClean="0"/>
              <a:t>Live </a:t>
            </a:r>
            <a:r>
              <a:rPr lang="en-US" kern="0" dirty="0"/>
              <a:t>Two-Person Chat on Amazon Mechanical </a:t>
            </a:r>
            <a:r>
              <a:rPr lang="en-US" kern="0" dirty="0" smtClean="0"/>
              <a:t>Turk</a:t>
            </a:r>
            <a:endParaRPr lang="en-US" kern="0" dirty="0"/>
          </a:p>
        </p:txBody>
      </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1534" y="1333500"/>
            <a:ext cx="705466" cy="762000"/>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09734" y="1333500"/>
            <a:ext cx="705466" cy="762000"/>
          </a:xfrm>
          <a:prstGeom prst="rect">
            <a:avLst/>
          </a:prstGeom>
        </p:spPr>
      </p:pic>
      <p:cxnSp>
        <p:nvCxnSpPr>
          <p:cNvPr id="11" name="Straight Arrow Connector 10"/>
          <p:cNvCxnSpPr/>
          <p:nvPr/>
        </p:nvCxnSpPr>
        <p:spPr bwMode="auto">
          <a:xfrm>
            <a:off x="3162300" y="1854200"/>
            <a:ext cx="3048000"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9095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211</a:t>
            </a:fld>
            <a:endParaRPr lang="en-US"/>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92100"/>
            <a:ext cx="9144000" cy="6257868"/>
          </a:xfrm>
          <a:prstGeom prst="rect">
            <a:avLst/>
          </a:prstGeom>
        </p:spPr>
      </p:pic>
      <p:sp>
        <p:nvSpPr>
          <p:cNvPr id="6" name="TextBox 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smtClean="0"/>
              <a:t>Batra</a:t>
            </a:r>
            <a:endParaRPr lang="en-US" sz="1200" dirty="0"/>
          </a:p>
        </p:txBody>
      </p:sp>
    </p:spTree>
    <p:extLst>
      <p:ext uri="{BB962C8B-B14F-4D97-AF65-F5344CB8AC3E}">
        <p14:creationId xmlns:p14="http://schemas.microsoft.com/office/powerpoint/2010/main" val="186751104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788"/>
            <a:ext cx="8229600" cy="1143000"/>
          </a:xfrm>
        </p:spPr>
        <p:txBody>
          <a:bodyPr/>
          <a:lstStyle/>
          <a:p>
            <a:r>
              <a:rPr lang="en-US" dirty="0" err="1" smtClean="0"/>
              <a:t>VisDial</a:t>
            </a:r>
            <a:r>
              <a:rPr lang="en-US" dirty="0" smtClean="0"/>
              <a:t> Example</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212</a:t>
            </a:fld>
            <a:endParaRPr lang="en-US"/>
          </a:p>
        </p:txBody>
      </p:sp>
      <p:pic>
        <p:nvPicPr>
          <p:cNvPr id="6" name="Shape 172" descr="COCO_val2014_000000376112.jpg"/>
          <p:cNvPicPr preferRelativeResize="0">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0" y="928286"/>
            <a:ext cx="3936714" cy="5914298"/>
          </a:xfrm>
          <a:prstGeom prst="rect">
            <a:avLst/>
          </a:prstGeom>
          <a:noFill/>
          <a:ln>
            <a:noFill/>
          </a:ln>
        </p:spPr>
      </p:pic>
      <p:sp>
        <p:nvSpPr>
          <p:cNvPr id="28" name="Shape 151"/>
          <p:cNvSpPr txBox="1"/>
          <p:nvPr/>
        </p:nvSpPr>
        <p:spPr>
          <a:xfrm>
            <a:off x="4162800" y="27385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Person B (4)</a:t>
            </a:r>
            <a:r>
              <a:rPr lang="en" sz="1600" kern="0" dirty="0">
                <a:solidFill>
                  <a:srgbClr val="000000"/>
                </a:solidFill>
                <a:highlight>
                  <a:srgbClr val="FFFFFF"/>
                </a:highlight>
                <a:latin typeface="Calibri"/>
                <a:ea typeface="Calibri"/>
                <a:cs typeface="Calibri"/>
                <a:sym typeface="Calibri"/>
              </a:rPr>
              <a:t>: No my view shows people going up small hill on </a:t>
            </a:r>
            <a:r>
              <a:rPr lang="en" sz="1600" kern="0" dirty="0" smtClean="0">
                <a:solidFill>
                  <a:srgbClr val="000000"/>
                </a:solidFill>
                <a:highlight>
                  <a:srgbClr val="FFFFFF"/>
                </a:highlight>
                <a:latin typeface="Calibri"/>
                <a:ea typeface="Calibri"/>
                <a:cs typeface="Calibri"/>
                <a:sym typeface="Calibri"/>
              </a:rPr>
              <a:t>skis</a:t>
            </a:r>
            <a:r>
              <a:rPr lang="en-US" sz="1600" kern="0" dirty="0" smtClean="0">
                <a:solidFill>
                  <a:srgbClr val="000000"/>
                </a:solidFill>
                <a:highlight>
                  <a:srgbClr val="FFFFFF"/>
                </a:highlight>
                <a:latin typeface="Calibri"/>
                <a:ea typeface="Calibri"/>
                <a:cs typeface="Calibri"/>
                <a:sym typeface="Calibri"/>
              </a:rPr>
              <a:t>. </a:t>
            </a:r>
            <a:r>
              <a:rPr lang="en" sz="1600" kern="0" dirty="0" smtClean="0">
                <a:solidFill>
                  <a:srgbClr val="000000"/>
                </a:solidFill>
                <a:highlight>
                  <a:srgbClr val="FFFFFF"/>
                </a:highlight>
                <a:latin typeface="Calibri"/>
                <a:ea typeface="Calibri"/>
                <a:cs typeface="Calibri"/>
                <a:sym typeface="Calibri"/>
              </a:rPr>
              <a:t>I </a:t>
            </a:r>
            <a:r>
              <a:rPr lang="en" sz="1600" kern="0" dirty="0">
                <a:solidFill>
                  <a:srgbClr val="000000"/>
                </a:solidFill>
                <a:highlight>
                  <a:srgbClr val="FFFFFF"/>
                </a:highlight>
                <a:latin typeface="Calibri"/>
                <a:ea typeface="Calibri"/>
                <a:cs typeface="Calibri"/>
                <a:sym typeface="Calibri"/>
              </a:rPr>
              <a:t>can't see what's going on from there</a:t>
            </a:r>
          </a:p>
        </p:txBody>
      </p:sp>
      <p:sp>
        <p:nvSpPr>
          <p:cNvPr id="29" name="Shape 152"/>
          <p:cNvSpPr txBox="1"/>
          <p:nvPr/>
        </p:nvSpPr>
        <p:spPr>
          <a:xfrm>
            <a:off x="4162800" y="52785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B (8)</a:t>
            </a:r>
            <a:r>
              <a:rPr lang="en" sz="1600" kern="0">
                <a:solidFill>
                  <a:srgbClr val="000000"/>
                </a:solidFill>
                <a:highlight>
                  <a:srgbClr val="FFFFFF"/>
                </a:highlight>
                <a:latin typeface="Calibri"/>
                <a:ea typeface="Calibri"/>
                <a:cs typeface="Calibri"/>
                <a:sym typeface="Calibri"/>
              </a:rPr>
              <a:t>: They all have winter hat of some sort on</a:t>
            </a:r>
          </a:p>
        </p:txBody>
      </p:sp>
      <p:sp>
        <p:nvSpPr>
          <p:cNvPr id="30" name="Shape 154"/>
          <p:cNvSpPr txBox="1"/>
          <p:nvPr/>
        </p:nvSpPr>
        <p:spPr>
          <a:xfrm>
            <a:off x="4162800" y="57771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A (9)</a:t>
            </a:r>
            <a:r>
              <a:rPr lang="en" sz="1600" kern="0">
                <a:solidFill>
                  <a:srgbClr val="000000"/>
                </a:solidFill>
                <a:highlight>
                  <a:srgbClr val="FFFFFF"/>
                </a:highlight>
                <a:latin typeface="Calibri"/>
                <a:ea typeface="Calibri"/>
                <a:cs typeface="Calibri"/>
                <a:sym typeface="Calibri"/>
              </a:rPr>
              <a:t>: Is sun shining?</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31" name="Shape 155"/>
          <p:cNvSpPr txBox="1"/>
          <p:nvPr/>
        </p:nvSpPr>
        <p:spPr>
          <a:xfrm>
            <a:off x="4162800" y="59850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B (9)</a:t>
            </a:r>
            <a:r>
              <a:rPr lang="en" sz="1600" kern="0">
                <a:solidFill>
                  <a:srgbClr val="000000"/>
                </a:solidFill>
                <a:highlight>
                  <a:srgbClr val="FFFFFF"/>
                </a:highlight>
                <a:latin typeface="Calibri"/>
                <a:ea typeface="Calibri"/>
                <a:cs typeface="Calibri"/>
                <a:sym typeface="Calibri"/>
              </a:rPr>
              <a:t>: Yes, all blue sky</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32" name="Shape 156"/>
          <p:cNvSpPr txBox="1"/>
          <p:nvPr/>
        </p:nvSpPr>
        <p:spPr>
          <a:xfrm>
            <a:off x="4162800" y="6210288"/>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Person A (10)</a:t>
            </a:r>
            <a:r>
              <a:rPr lang="en" sz="1600" kern="0" dirty="0">
                <a:solidFill>
                  <a:srgbClr val="000000"/>
                </a:solidFill>
                <a:highlight>
                  <a:srgbClr val="FFFFFF"/>
                </a:highlight>
                <a:latin typeface="Calibri"/>
                <a:ea typeface="Calibri"/>
                <a:cs typeface="Calibri"/>
                <a:sym typeface="Calibri"/>
              </a:rPr>
              <a:t>: Do you see any clouds?</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33" name="Shape 157"/>
          <p:cNvSpPr txBox="1"/>
          <p:nvPr/>
        </p:nvSpPr>
        <p:spPr>
          <a:xfrm>
            <a:off x="4162800" y="838200"/>
            <a:ext cx="51336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Caption</a:t>
            </a:r>
            <a:r>
              <a:rPr lang="en" sz="1600" kern="0" dirty="0">
                <a:solidFill>
                  <a:srgbClr val="000000"/>
                </a:solidFill>
                <a:highlight>
                  <a:srgbClr val="FFFFFF"/>
                </a:highlight>
                <a:latin typeface="Calibri"/>
                <a:ea typeface="Calibri"/>
                <a:cs typeface="Calibri"/>
                <a:sym typeface="Calibri"/>
              </a:rPr>
              <a:t>: The skiers stood on top of the mountain.</a:t>
            </a:r>
          </a:p>
          <a:p>
            <a:pPr algn="l" eaLnBrk="1" fontAlgn="auto" hangingPunct="1">
              <a:spcBef>
                <a:spcPts val="0"/>
              </a:spcBef>
              <a:spcAft>
                <a:spcPts val="0"/>
              </a:spcAft>
              <a:buClr>
                <a:srgbClr val="000000"/>
              </a:buClr>
              <a:buFont typeface="Arial"/>
              <a:buNone/>
            </a:pPr>
            <a:endParaRPr sz="1600" kern="0" dirty="0">
              <a:solidFill>
                <a:srgbClr val="000000"/>
              </a:solidFill>
              <a:highlight>
                <a:srgbClr val="FFFFFF"/>
              </a:highlight>
              <a:latin typeface="Calibri"/>
              <a:ea typeface="Calibri"/>
              <a:cs typeface="Calibri"/>
              <a:sym typeface="Calibri"/>
            </a:endParaRPr>
          </a:p>
          <a:p>
            <a:pPr algn="l" eaLnBrk="1" fontAlgn="auto" hangingPunct="1">
              <a:spcBef>
                <a:spcPts val="0"/>
              </a:spcBef>
              <a:spcAft>
                <a:spcPts val="0"/>
              </a:spcAft>
            </a:pPr>
            <a:endParaRPr sz="1600" b="1" kern="0" dirty="0">
              <a:solidFill>
                <a:srgbClr val="000000"/>
              </a:solidFill>
              <a:latin typeface="Calibri"/>
              <a:ea typeface="Calibri"/>
              <a:cs typeface="Calibri"/>
              <a:sym typeface="Calibri"/>
            </a:endParaRPr>
          </a:p>
        </p:txBody>
      </p:sp>
      <p:sp>
        <p:nvSpPr>
          <p:cNvPr id="34" name="Shape 158"/>
          <p:cNvSpPr txBox="1"/>
          <p:nvPr/>
        </p:nvSpPr>
        <p:spPr>
          <a:xfrm>
            <a:off x="4162800" y="1066800"/>
            <a:ext cx="4277700" cy="246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Person A (1)</a:t>
            </a:r>
            <a:r>
              <a:rPr lang="en" sz="1600" kern="0" dirty="0">
                <a:solidFill>
                  <a:srgbClr val="000000"/>
                </a:solidFill>
                <a:highlight>
                  <a:srgbClr val="FFFFFF"/>
                </a:highlight>
                <a:latin typeface="Calibri"/>
                <a:ea typeface="Calibri"/>
                <a:cs typeface="Calibri"/>
                <a:sym typeface="Calibri"/>
              </a:rPr>
              <a:t>: How many skiers are there?</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35" name="Shape 159"/>
          <p:cNvSpPr txBox="1"/>
          <p:nvPr/>
        </p:nvSpPr>
        <p:spPr>
          <a:xfrm>
            <a:off x="4162800" y="12954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Person B (1)</a:t>
            </a:r>
            <a:r>
              <a:rPr lang="en" sz="1600" kern="0" dirty="0">
                <a:solidFill>
                  <a:srgbClr val="000000"/>
                </a:solidFill>
                <a:highlight>
                  <a:srgbClr val="FFFFFF"/>
                </a:highlight>
                <a:latin typeface="Calibri"/>
                <a:ea typeface="Calibri"/>
                <a:cs typeface="Calibri"/>
                <a:sym typeface="Calibri"/>
              </a:rPr>
              <a:t>: Hundreds</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36" name="Shape 160"/>
          <p:cNvSpPr txBox="1"/>
          <p:nvPr/>
        </p:nvSpPr>
        <p:spPr>
          <a:xfrm>
            <a:off x="4162800" y="1544699"/>
            <a:ext cx="4524000" cy="225825"/>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Person A (2)</a:t>
            </a:r>
            <a:r>
              <a:rPr lang="en" sz="1600" kern="0" dirty="0">
                <a:solidFill>
                  <a:srgbClr val="000000"/>
                </a:solidFill>
                <a:highlight>
                  <a:srgbClr val="FFFFFF"/>
                </a:highlight>
                <a:latin typeface="Calibri"/>
                <a:ea typeface="Calibri"/>
                <a:cs typeface="Calibri"/>
                <a:sym typeface="Calibri"/>
              </a:rPr>
              <a:t>: Are they getting ready to go downhill?</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37" name="Shape 161"/>
          <p:cNvSpPr txBox="1"/>
          <p:nvPr/>
        </p:nvSpPr>
        <p:spPr>
          <a:xfrm>
            <a:off x="4162800" y="17733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B (2)</a:t>
            </a:r>
            <a:r>
              <a:rPr lang="en" sz="1600" kern="0">
                <a:solidFill>
                  <a:srgbClr val="000000"/>
                </a:solidFill>
                <a:highlight>
                  <a:srgbClr val="FFFFFF"/>
                </a:highlight>
                <a:latin typeface="Calibri"/>
                <a:ea typeface="Calibri"/>
                <a:cs typeface="Calibri"/>
                <a:sym typeface="Calibri"/>
              </a:rPr>
              <a:t>: I think so my view is at end of line</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38" name="Shape 162"/>
          <p:cNvSpPr txBox="1"/>
          <p:nvPr/>
        </p:nvSpPr>
        <p:spPr>
          <a:xfrm>
            <a:off x="4162800" y="20019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A (3)</a:t>
            </a:r>
            <a:r>
              <a:rPr lang="en" sz="1600" kern="0">
                <a:solidFill>
                  <a:srgbClr val="000000"/>
                </a:solidFill>
                <a:highlight>
                  <a:srgbClr val="FFFFFF"/>
                </a:highlight>
                <a:latin typeface="Calibri"/>
                <a:ea typeface="Calibri"/>
                <a:cs typeface="Calibri"/>
                <a:sym typeface="Calibri"/>
              </a:rPr>
              <a:t>: Is it snowing?</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39" name="Shape 163"/>
          <p:cNvSpPr txBox="1"/>
          <p:nvPr/>
        </p:nvSpPr>
        <p:spPr>
          <a:xfrm>
            <a:off x="4162800" y="22305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B (3)</a:t>
            </a:r>
            <a:r>
              <a:rPr lang="en" sz="1600" kern="0">
                <a:solidFill>
                  <a:srgbClr val="000000"/>
                </a:solidFill>
                <a:highlight>
                  <a:srgbClr val="FFFFFF"/>
                </a:highlight>
                <a:latin typeface="Calibri"/>
                <a:ea typeface="Calibri"/>
                <a:cs typeface="Calibri"/>
                <a:sym typeface="Calibri"/>
              </a:rPr>
              <a:t>: No, there is lot of snow </a:t>
            </a:r>
            <a:r>
              <a:rPr lang="en" sz="1600" kern="0" smtClean="0">
                <a:solidFill>
                  <a:srgbClr val="000000"/>
                </a:solidFill>
                <a:highlight>
                  <a:srgbClr val="FFFFFF"/>
                </a:highlight>
                <a:latin typeface="Calibri"/>
                <a:ea typeface="Calibri"/>
                <a:cs typeface="Calibri"/>
                <a:sym typeface="Calibri"/>
              </a:rPr>
              <a:t>though</a:t>
            </a:r>
            <a:endParaRPr lang="en" sz="1600" kern="0">
              <a:solidFill>
                <a:srgbClr val="000000"/>
              </a:solidFill>
              <a:highlight>
                <a:srgbClr val="FFFFFF"/>
              </a:highlight>
              <a:latin typeface="Calibri"/>
              <a:ea typeface="Calibri"/>
              <a:cs typeface="Calibri"/>
              <a:sym typeface="Calibri"/>
            </a:endParaRPr>
          </a:p>
        </p:txBody>
      </p:sp>
      <p:sp>
        <p:nvSpPr>
          <p:cNvPr id="40" name="Shape 164"/>
          <p:cNvSpPr txBox="1"/>
          <p:nvPr/>
        </p:nvSpPr>
        <p:spPr>
          <a:xfrm>
            <a:off x="4162800" y="34290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A (5)</a:t>
            </a:r>
            <a:r>
              <a:rPr lang="en" sz="1600" kern="0">
                <a:solidFill>
                  <a:srgbClr val="000000"/>
                </a:solidFill>
                <a:highlight>
                  <a:srgbClr val="FFFFFF"/>
                </a:highlight>
                <a:latin typeface="Calibri"/>
                <a:ea typeface="Calibri"/>
                <a:cs typeface="Calibri"/>
                <a:sym typeface="Calibri"/>
              </a:rPr>
              <a:t>: Do you see lift?</a:t>
            </a:r>
          </a:p>
        </p:txBody>
      </p:sp>
      <p:sp>
        <p:nvSpPr>
          <p:cNvPr id="41" name="Shape 165"/>
          <p:cNvSpPr txBox="1"/>
          <p:nvPr/>
        </p:nvSpPr>
        <p:spPr>
          <a:xfrm>
            <a:off x="4162800" y="2514600"/>
            <a:ext cx="4524000" cy="229988"/>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Person A (4)</a:t>
            </a:r>
            <a:r>
              <a:rPr lang="en" sz="1600" kern="0" dirty="0">
                <a:solidFill>
                  <a:srgbClr val="000000"/>
                </a:solidFill>
                <a:highlight>
                  <a:srgbClr val="FFFFFF"/>
                </a:highlight>
                <a:latin typeface="Calibri"/>
                <a:ea typeface="Calibri"/>
                <a:cs typeface="Calibri"/>
                <a:sym typeface="Calibri"/>
              </a:rPr>
              <a:t>: Can you see anybody going downhill?</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42" name="Shape 166"/>
          <p:cNvSpPr txBox="1"/>
          <p:nvPr/>
        </p:nvSpPr>
        <p:spPr>
          <a:xfrm>
            <a:off x="4162800" y="3639675"/>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B (5)</a:t>
            </a:r>
            <a:r>
              <a:rPr lang="en" sz="1600" kern="0">
                <a:solidFill>
                  <a:srgbClr val="000000"/>
                </a:solidFill>
                <a:highlight>
                  <a:srgbClr val="FFFFFF"/>
                </a:highlight>
                <a:latin typeface="Calibri"/>
                <a:ea typeface="Calibri"/>
                <a:cs typeface="Calibri"/>
                <a:sym typeface="Calibri"/>
              </a:rPr>
              <a:t>: No</a:t>
            </a:r>
          </a:p>
          <a:p>
            <a:pPr algn="l" eaLnBrk="1" fontAlgn="auto" hangingPunct="1">
              <a:spcBef>
                <a:spcPts val="0"/>
              </a:spcBef>
              <a:spcAft>
                <a:spcPts val="0"/>
              </a:spcAft>
              <a:buClr>
                <a:srgbClr val="000000"/>
              </a:buClr>
              <a:buFont typeface="Arial"/>
              <a:buNone/>
            </a:pPr>
            <a:endParaRPr sz="1600" b="1" kern="0">
              <a:solidFill>
                <a:srgbClr val="000000"/>
              </a:solidFill>
              <a:latin typeface="Calibri"/>
              <a:ea typeface="Calibri"/>
              <a:cs typeface="Calibri"/>
              <a:sym typeface="Calibri"/>
            </a:endParaRPr>
          </a:p>
        </p:txBody>
      </p:sp>
      <p:sp>
        <p:nvSpPr>
          <p:cNvPr id="43" name="Shape 167"/>
          <p:cNvSpPr txBox="1"/>
          <p:nvPr/>
        </p:nvSpPr>
        <p:spPr>
          <a:xfrm>
            <a:off x="4162800" y="3888974"/>
            <a:ext cx="4828800" cy="267226"/>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A (6)</a:t>
            </a:r>
            <a:r>
              <a:rPr lang="en" sz="1600" kern="0">
                <a:solidFill>
                  <a:srgbClr val="000000"/>
                </a:solidFill>
                <a:highlight>
                  <a:srgbClr val="FFFFFF"/>
                </a:highlight>
                <a:latin typeface="Calibri"/>
                <a:ea typeface="Calibri"/>
                <a:cs typeface="Calibri"/>
                <a:sym typeface="Calibri"/>
              </a:rPr>
              <a:t>: Can you tell if they are male or female?</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44" name="Shape 168"/>
          <p:cNvSpPr txBox="1"/>
          <p:nvPr/>
        </p:nvSpPr>
        <p:spPr>
          <a:xfrm>
            <a:off x="4162800" y="4096875"/>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B (6)</a:t>
            </a:r>
            <a:r>
              <a:rPr lang="en" sz="1600" kern="0">
                <a:solidFill>
                  <a:srgbClr val="000000"/>
                </a:solidFill>
                <a:highlight>
                  <a:srgbClr val="FFFFFF"/>
                </a:highlight>
                <a:latin typeface="Calibri"/>
                <a:ea typeface="Calibri"/>
                <a:cs typeface="Calibri"/>
                <a:sym typeface="Calibri"/>
              </a:rPr>
              <a:t>: Skiers closest to me are male</a:t>
            </a:r>
          </a:p>
          <a:p>
            <a:pPr algn="l" eaLnBrk="1" fontAlgn="auto" hangingPunct="1">
              <a:spcBef>
                <a:spcPts val="0"/>
              </a:spcBef>
              <a:spcAft>
                <a:spcPts val="0"/>
              </a:spcAft>
              <a:buClr>
                <a:srgbClr val="000000"/>
              </a:buClr>
              <a:buFont typeface="Arial"/>
              <a:buNone/>
            </a:pPr>
            <a:endParaRPr sz="1600" b="1" kern="0">
              <a:solidFill>
                <a:srgbClr val="000000"/>
              </a:solidFill>
              <a:latin typeface="Calibri"/>
              <a:ea typeface="Calibri"/>
              <a:cs typeface="Calibri"/>
              <a:sym typeface="Calibri"/>
            </a:endParaRPr>
          </a:p>
        </p:txBody>
      </p:sp>
      <p:sp>
        <p:nvSpPr>
          <p:cNvPr id="45" name="Shape 169"/>
          <p:cNvSpPr txBox="1"/>
          <p:nvPr/>
        </p:nvSpPr>
        <p:spPr>
          <a:xfrm>
            <a:off x="4162800" y="43641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Person A (7)</a:t>
            </a:r>
            <a:r>
              <a:rPr lang="en" sz="1600" kern="0" dirty="0">
                <a:solidFill>
                  <a:srgbClr val="000000"/>
                </a:solidFill>
                <a:highlight>
                  <a:srgbClr val="FFFFFF"/>
                </a:highlight>
                <a:latin typeface="Calibri"/>
                <a:ea typeface="Calibri"/>
                <a:cs typeface="Calibri"/>
                <a:sym typeface="Calibri"/>
              </a:rPr>
              <a:t>: Are there any children?</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46" name="Shape 170"/>
          <p:cNvSpPr txBox="1"/>
          <p:nvPr/>
        </p:nvSpPr>
        <p:spPr>
          <a:xfrm>
            <a:off x="4162800" y="45720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Person B (7)</a:t>
            </a:r>
            <a:r>
              <a:rPr lang="en" sz="1600" kern="0" dirty="0">
                <a:solidFill>
                  <a:srgbClr val="000000"/>
                </a:solidFill>
                <a:highlight>
                  <a:srgbClr val="FFFFFF"/>
                </a:highlight>
                <a:latin typeface="Calibri"/>
                <a:ea typeface="Calibri"/>
                <a:cs typeface="Calibri"/>
                <a:sym typeface="Calibri"/>
              </a:rPr>
              <a:t>: I don't see any but there could be it's huge crowd</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47" name="Shape 171"/>
          <p:cNvSpPr txBox="1"/>
          <p:nvPr/>
        </p:nvSpPr>
        <p:spPr>
          <a:xfrm>
            <a:off x="4162800" y="5070600"/>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dirty="0">
                <a:solidFill>
                  <a:srgbClr val="000000"/>
                </a:solidFill>
                <a:highlight>
                  <a:srgbClr val="FFFFFF"/>
                </a:highlight>
                <a:latin typeface="Calibri"/>
                <a:ea typeface="Calibri"/>
                <a:cs typeface="Calibri"/>
                <a:sym typeface="Calibri"/>
              </a:rPr>
              <a:t>Person A (8)</a:t>
            </a:r>
            <a:r>
              <a:rPr lang="en" sz="1600" kern="0" dirty="0">
                <a:solidFill>
                  <a:srgbClr val="000000"/>
                </a:solidFill>
                <a:highlight>
                  <a:srgbClr val="FFFFFF"/>
                </a:highlight>
                <a:latin typeface="Calibri"/>
                <a:ea typeface="Calibri"/>
                <a:cs typeface="Calibri"/>
                <a:sym typeface="Calibri"/>
              </a:rPr>
              <a:t>: Does anybody have hat on?</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
        <p:nvSpPr>
          <p:cNvPr id="48" name="Shape 173"/>
          <p:cNvSpPr txBox="1"/>
          <p:nvPr/>
        </p:nvSpPr>
        <p:spPr>
          <a:xfrm>
            <a:off x="4162800" y="6418188"/>
            <a:ext cx="4277700" cy="2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91666"/>
              <a:buFont typeface="Arial"/>
              <a:buNone/>
            </a:pPr>
            <a:r>
              <a:rPr lang="en" sz="1600" b="1" kern="0">
                <a:solidFill>
                  <a:srgbClr val="000000"/>
                </a:solidFill>
                <a:highlight>
                  <a:srgbClr val="FFFFFF"/>
                </a:highlight>
                <a:latin typeface="Calibri"/>
                <a:ea typeface="Calibri"/>
                <a:cs typeface="Calibri"/>
                <a:sym typeface="Calibri"/>
              </a:rPr>
              <a:t>Person B (10)</a:t>
            </a:r>
            <a:r>
              <a:rPr lang="en" sz="1600" kern="0">
                <a:solidFill>
                  <a:srgbClr val="000000"/>
                </a:solidFill>
                <a:highlight>
                  <a:srgbClr val="FFFFFF"/>
                </a:highlight>
                <a:latin typeface="Calibri"/>
                <a:ea typeface="Calibri"/>
                <a:cs typeface="Calibri"/>
                <a:sym typeface="Calibri"/>
              </a:rPr>
              <a:t>: No clouds</a:t>
            </a:r>
          </a:p>
          <a:p>
            <a:pPr algn="l" eaLnBrk="1" fontAlgn="auto" hangingPunct="1">
              <a:spcBef>
                <a:spcPts val="0"/>
              </a:spcBef>
              <a:spcAft>
                <a:spcPts val="0"/>
              </a:spcAft>
              <a:buClr>
                <a:srgbClr val="000000"/>
              </a:buClr>
              <a:buFont typeface="Arial"/>
              <a:buNone/>
            </a:pPr>
            <a:endParaRPr sz="1600" b="1" kern="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0937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10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10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10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10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10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10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10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10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10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213</a:t>
            </a:fld>
            <a:endParaRPr lang="en-US"/>
          </a:p>
        </p:txBody>
      </p:sp>
      <p:sp>
        <p:nvSpPr>
          <p:cNvPr id="7" name="TextBox 6"/>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smtClean="0"/>
              <a:t>Batra</a:t>
            </a:r>
            <a:endParaRPr lang="en-US" sz="1200" dirty="0"/>
          </a:p>
        </p:txBody>
      </p:sp>
      <p:sp>
        <p:nvSpPr>
          <p:cNvPr id="8" name="Title 1"/>
          <p:cNvSpPr>
            <a:spLocks noGrp="1"/>
          </p:cNvSpPr>
          <p:nvPr>
            <p:ph type="title"/>
          </p:nvPr>
        </p:nvSpPr>
        <p:spPr>
          <a:xfrm>
            <a:off x="458788" y="-29164"/>
            <a:ext cx="8229600" cy="1143000"/>
          </a:xfrm>
        </p:spPr>
        <p:txBody>
          <a:bodyPr/>
          <a:lstStyle/>
          <a:p>
            <a:r>
              <a:rPr lang="en-US" dirty="0" smtClean="0"/>
              <a:t>Qualitative Results</a:t>
            </a:r>
            <a:endParaRPr lang="en-US" dirty="0"/>
          </a:p>
        </p:txBody>
      </p:sp>
      <p:pic>
        <p:nvPicPr>
          <p:cNvPr id="2" name="Visual ChatBot Video-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8" y="910318"/>
            <a:ext cx="9144000" cy="5148263"/>
          </a:xfrm>
          <a:prstGeom prst="rect">
            <a:avLst/>
          </a:prstGeom>
        </p:spPr>
      </p:pic>
    </p:spTree>
    <p:extLst>
      <p:ext uri="{BB962C8B-B14F-4D97-AF65-F5344CB8AC3E}">
        <p14:creationId xmlns:p14="http://schemas.microsoft.com/office/powerpoint/2010/main" val="1635503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88" y="-29164"/>
            <a:ext cx="8229600" cy="1143000"/>
          </a:xfrm>
        </p:spPr>
        <p:txBody>
          <a:bodyPr/>
          <a:lstStyle/>
          <a:p>
            <a:r>
              <a:rPr lang="en-US" dirty="0" smtClean="0"/>
              <a:t>Qualitative Results</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214</a:t>
            </a:fld>
            <a:endParaRPr lang="en-US"/>
          </a:p>
        </p:txBody>
      </p:sp>
      <p:sp>
        <p:nvSpPr>
          <p:cNvPr id="6" name="TextBox 5"/>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t>
            </a:r>
            <a:r>
              <a:rPr lang="en-US" sz="1200" dirty="0" err="1" smtClean="0"/>
              <a:t>Dhruv</a:t>
            </a:r>
            <a:r>
              <a:rPr lang="en-US" sz="1200" dirty="0" smtClean="0"/>
              <a:t> </a:t>
            </a:r>
            <a:r>
              <a:rPr lang="en-US" sz="1200" smtClean="0"/>
              <a:t>Batra</a:t>
            </a:r>
            <a:endParaRPr lang="en-US" sz="1200" dirty="0"/>
          </a:p>
        </p:txBody>
      </p:sp>
      <p:pic>
        <p:nvPicPr>
          <p:cNvPr id="4" name="Visual ChatBot-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17575"/>
            <a:ext cx="9144000" cy="5148263"/>
          </a:xfrm>
          <a:prstGeom prst="rect">
            <a:avLst/>
          </a:prstGeom>
        </p:spPr>
      </p:pic>
    </p:spTree>
    <p:extLst>
      <p:ext uri="{BB962C8B-B14F-4D97-AF65-F5344CB8AC3E}">
        <p14:creationId xmlns:p14="http://schemas.microsoft.com/office/powerpoint/2010/main" val="11025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VQA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Rich space</a:t>
            </a:r>
          </a:p>
          <a:p>
            <a:pPr lvl="1"/>
            <a:r>
              <a:rPr lang="en-US" dirty="0" smtClean="0"/>
              <a:t>Vision, language</a:t>
            </a:r>
          </a:p>
          <a:p>
            <a:pPr lvl="1"/>
            <a:r>
              <a:rPr lang="en-US" dirty="0" smtClean="0"/>
              <a:t>Attention</a:t>
            </a:r>
          </a:p>
          <a:p>
            <a:pPr lvl="1"/>
            <a:r>
              <a:rPr lang="en-US" dirty="0" smtClean="0"/>
              <a:t>Reasoning</a:t>
            </a:r>
          </a:p>
          <a:p>
            <a:pPr lvl="1"/>
            <a:r>
              <a:rPr lang="en-US" dirty="0"/>
              <a:t>E</a:t>
            </a:r>
            <a:r>
              <a:rPr lang="en-US" dirty="0" smtClean="0"/>
              <a:t>xternal knowledge</a:t>
            </a:r>
          </a:p>
          <a:p>
            <a:pPr lvl="1"/>
            <a:r>
              <a:rPr lang="en-US" dirty="0" smtClean="0"/>
              <a:t>HCI</a:t>
            </a:r>
          </a:p>
          <a:p>
            <a:r>
              <a:rPr lang="en-US" dirty="0" smtClean="0"/>
              <a:t>Different image understanding tasks</a:t>
            </a:r>
          </a:p>
          <a:p>
            <a:r>
              <a:rPr lang="en-US" dirty="0" smtClean="0"/>
              <a:t>Alternate perspectives of visual data</a:t>
            </a:r>
          </a:p>
          <a:p>
            <a:r>
              <a:rPr lang="en-US" dirty="0" smtClean="0"/>
              <a:t>First step towards richer AI tasks </a:t>
            </a:r>
          </a:p>
          <a:p>
            <a:pPr lvl="1"/>
            <a:r>
              <a:rPr lang="en-US" dirty="0" smtClean="0"/>
              <a:t>e.g., </a:t>
            </a:r>
            <a:r>
              <a:rPr lang="en-US" smtClean="0"/>
              <a:t>visual dialog</a:t>
            </a:r>
            <a:endParaRPr lang="en-US" dirty="0"/>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215</a:t>
            </a:fld>
            <a:endParaRPr lang="en-US" dirty="0"/>
          </a:p>
        </p:txBody>
      </p:sp>
    </p:spTree>
    <p:extLst>
      <p:ext uri="{BB962C8B-B14F-4D97-AF65-F5344CB8AC3E}">
        <p14:creationId xmlns:p14="http://schemas.microsoft.com/office/powerpoint/2010/main" val="1302443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59" y="2677597"/>
            <a:ext cx="8229600" cy="1143000"/>
          </a:xfrm>
        </p:spPr>
        <p:txBody>
          <a:bodyPr/>
          <a:lstStyle/>
          <a:p>
            <a:r>
              <a:rPr lang="en-US" dirty="0" smtClean="0"/>
              <a:t>Thank you.</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216</a:t>
            </a:fld>
            <a:endParaRPr lang="en-US" dirty="0"/>
          </a:p>
        </p:txBody>
      </p:sp>
      <p:sp>
        <p:nvSpPr>
          <p:cNvPr id="5" name="Rounded Rectangle 4"/>
          <p:cNvSpPr/>
          <p:nvPr/>
        </p:nvSpPr>
        <p:spPr>
          <a:xfrm>
            <a:off x="0" y="6616460"/>
            <a:ext cx="4433977" cy="24154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406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Forward</a:t>
            </a:r>
            <a:endParaRPr lang="en-US" dirty="0"/>
          </a:p>
        </p:txBody>
      </p:sp>
      <p:sp>
        <p:nvSpPr>
          <p:cNvPr id="3" name="Content Placeholder 2"/>
          <p:cNvSpPr>
            <a:spLocks noGrp="1"/>
          </p:cNvSpPr>
          <p:nvPr>
            <p:ph idx="1"/>
          </p:nvPr>
        </p:nvSpPr>
        <p:spPr/>
        <p:txBody>
          <a:bodyPr>
            <a:normAutofit/>
          </a:bodyPr>
          <a:lstStyle/>
          <a:p>
            <a:r>
              <a:rPr lang="en-US" dirty="0" smtClean="0"/>
              <a:t>Image captions tend to be generic</a:t>
            </a:r>
          </a:p>
        </p:txBody>
      </p:sp>
      <p:sp>
        <p:nvSpPr>
          <p:cNvPr id="5" name="Slide Number Placeholder 1"/>
          <p:cNvSpPr>
            <a:spLocks noGrp="1"/>
          </p:cNvSpPr>
          <p:nvPr>
            <p:ph type="sldNum" sz="quarter" idx="12"/>
          </p:nvPr>
        </p:nvSpPr>
        <p:spPr>
          <a:xfrm>
            <a:off x="7010400" y="6503371"/>
            <a:ext cx="2133600" cy="365124"/>
          </a:xfrm>
        </p:spPr>
        <p:txBody>
          <a:bodyPr/>
          <a:lstStyle/>
          <a:p>
            <a:fld id="{C8756881-B0E8-F143-BBCC-9E260CA8BD35}" type="slidenum">
              <a:rPr lang="en-US" smtClean="0"/>
              <a:t>22</a:t>
            </a:fld>
            <a:endParaRPr lang="en-US" dirty="0"/>
          </a:p>
        </p:txBody>
      </p:sp>
    </p:spTree>
    <p:extLst>
      <p:ext uri="{BB962C8B-B14F-4D97-AF65-F5344CB8AC3E}">
        <p14:creationId xmlns:p14="http://schemas.microsoft.com/office/powerpoint/2010/main" val="4100303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756881-B0E8-F143-BBCC-9E260CA8BD35}" type="slidenum">
              <a:rPr lang="en-US" smtClean="0"/>
              <a:t>23</a:t>
            </a:fld>
            <a:endParaRPr lang="en-US" dirty="0"/>
          </a:p>
        </p:txBody>
      </p:sp>
      <p:pic>
        <p:nvPicPr>
          <p:cNvPr id="6" name="Picture 5"/>
          <p:cNvPicPr>
            <a:picLocks noChangeAspect="1"/>
          </p:cNvPicPr>
          <p:nvPr/>
        </p:nvPicPr>
        <p:blipFill>
          <a:blip r:embed="rId2"/>
          <a:stretch>
            <a:fillRect/>
          </a:stretch>
        </p:blipFill>
        <p:spPr>
          <a:xfrm>
            <a:off x="0" y="787402"/>
            <a:ext cx="9144000" cy="5277744"/>
          </a:xfrm>
          <a:prstGeom prst="rect">
            <a:avLst/>
          </a:prstGeom>
        </p:spPr>
      </p:pic>
      <p:sp>
        <p:nvSpPr>
          <p:cNvPr id="7" name="Rectangle 6"/>
          <p:cNvSpPr/>
          <p:nvPr/>
        </p:nvSpPr>
        <p:spPr>
          <a:xfrm>
            <a:off x="3536750" y="477910"/>
            <a:ext cx="6581904" cy="57622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Adapted from Larry </a:t>
            </a:r>
            <a:r>
              <a:rPr lang="en-US" sz="1200" dirty="0" err="1" smtClean="0"/>
              <a:t>Zitnick</a:t>
            </a:r>
            <a:endParaRPr lang="en-US" sz="1200" dirty="0"/>
          </a:p>
        </p:txBody>
      </p:sp>
    </p:spTree>
    <p:extLst>
      <p:ext uri="{BB962C8B-B14F-4D97-AF65-F5344CB8AC3E}">
        <p14:creationId xmlns:p14="http://schemas.microsoft.com/office/powerpoint/2010/main" val="2277261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apers\10BmvcFast\other\resImages\ChnFtrs-disp\set00\V000\I0020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400800" y="6519446"/>
            <a:ext cx="2743200" cy="338554"/>
          </a:xfrm>
          <a:prstGeom prst="rect">
            <a:avLst/>
          </a:prstGeom>
          <a:noFill/>
        </p:spPr>
        <p:txBody>
          <a:bodyPr wrap="square" rtlCol="0">
            <a:spAutoFit/>
          </a:bodyPr>
          <a:lstStyle/>
          <a:p>
            <a:pPr algn="ctr"/>
            <a:r>
              <a:rPr lang="en-US" sz="1600" dirty="0" smtClean="0"/>
              <a:t>Dollar et al., BMVC 2009</a:t>
            </a:r>
            <a:endParaRPr lang="en-US" sz="1600" dirty="0"/>
          </a:p>
        </p:txBody>
      </p:sp>
      <p:sp>
        <p:nvSpPr>
          <p:cNvPr id="6" name="Slide Number Placeholder 3"/>
          <p:cNvSpPr>
            <a:spLocks noGrp="1"/>
          </p:cNvSpPr>
          <p:nvPr>
            <p:ph type="sldNum" sz="quarter" idx="12"/>
          </p:nvPr>
        </p:nvSpPr>
        <p:spPr>
          <a:xfrm>
            <a:off x="6553200" y="6356350"/>
            <a:ext cx="2133600" cy="365125"/>
          </a:xfrm>
        </p:spPr>
        <p:txBody>
          <a:bodyPr/>
          <a:lstStyle/>
          <a:p>
            <a:fld id="{F5A6EF17-E2CD-4DD2-AEE3-4E6BFDA71FB1}" type="slidenum">
              <a:rPr lang="en-US" smtClean="0"/>
              <a:pPr/>
              <a:t>24</a:t>
            </a:fld>
            <a:endParaRPr lang="en-US"/>
          </a:p>
        </p:txBody>
      </p:sp>
    </p:spTree>
    <p:extLst>
      <p:ext uri="{BB962C8B-B14F-4D97-AF65-F5344CB8AC3E}">
        <p14:creationId xmlns:p14="http://schemas.microsoft.com/office/powerpoint/2010/main" val="22494096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756881-B0E8-F143-BBCC-9E260CA8BD35}" type="slidenum">
              <a:rPr lang="en-US" smtClean="0"/>
              <a:t>25</a:t>
            </a:fld>
            <a:endParaRPr lang="en-US" dirty="0"/>
          </a:p>
        </p:txBody>
      </p:sp>
      <p:pic>
        <p:nvPicPr>
          <p:cNvPr id="6" name="Picture 5"/>
          <p:cNvPicPr>
            <a:picLocks noChangeAspect="1"/>
          </p:cNvPicPr>
          <p:nvPr/>
        </p:nvPicPr>
        <p:blipFill>
          <a:blip r:embed="rId2"/>
          <a:stretch>
            <a:fillRect/>
          </a:stretch>
        </p:blipFill>
        <p:spPr>
          <a:xfrm>
            <a:off x="0" y="787402"/>
            <a:ext cx="9144000" cy="5277744"/>
          </a:xfrm>
          <a:prstGeom prst="rect">
            <a:avLst/>
          </a:prstGeom>
        </p:spPr>
      </p:pic>
      <p:sp>
        <p:nvSpPr>
          <p:cNvPr id="7" name="Rectangle 6"/>
          <p:cNvSpPr/>
          <p:nvPr/>
        </p:nvSpPr>
        <p:spPr>
          <a:xfrm>
            <a:off x="3536750" y="477910"/>
            <a:ext cx="6581904" cy="57622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Adapted from Larry </a:t>
            </a:r>
            <a:r>
              <a:rPr lang="en-US" sz="1200" smtClean="0"/>
              <a:t>Zitnick</a:t>
            </a:r>
            <a:endParaRPr lang="en-US" sz="1200" dirty="0"/>
          </a:p>
        </p:txBody>
      </p:sp>
    </p:spTree>
    <p:extLst>
      <p:ext uri="{BB962C8B-B14F-4D97-AF65-F5344CB8AC3E}">
        <p14:creationId xmlns:p14="http://schemas.microsoft.com/office/powerpoint/2010/main" val="1656583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Forward</a:t>
            </a:r>
            <a:endParaRPr lang="en-US" dirty="0"/>
          </a:p>
        </p:txBody>
      </p:sp>
      <p:sp>
        <p:nvSpPr>
          <p:cNvPr id="3" name="Content Placeholder 2"/>
          <p:cNvSpPr>
            <a:spLocks noGrp="1"/>
          </p:cNvSpPr>
          <p:nvPr>
            <p:ph idx="1"/>
          </p:nvPr>
        </p:nvSpPr>
        <p:spPr/>
        <p:txBody>
          <a:bodyPr>
            <a:normAutofit/>
          </a:bodyPr>
          <a:lstStyle/>
          <a:p>
            <a:r>
              <a:rPr lang="en-US" dirty="0" smtClean="0"/>
              <a:t>Image captions tend to be generic</a:t>
            </a:r>
          </a:p>
          <a:p>
            <a:r>
              <a:rPr lang="en-US" dirty="0" smtClean="0"/>
              <a:t>Coarse understanding of image + simple language models can suffice</a:t>
            </a:r>
          </a:p>
          <a:p>
            <a:r>
              <a:rPr lang="en-US" dirty="0" smtClean="0"/>
              <a:t>Passive</a:t>
            </a:r>
          </a:p>
        </p:txBody>
      </p:sp>
      <p:sp>
        <p:nvSpPr>
          <p:cNvPr id="4" name="Slide Number Placeholder 3"/>
          <p:cNvSpPr>
            <a:spLocks noGrp="1"/>
          </p:cNvSpPr>
          <p:nvPr>
            <p:ph type="sldNum" sz="quarter" idx="12"/>
          </p:nvPr>
        </p:nvSpPr>
        <p:spPr>
          <a:xfrm>
            <a:off x="7010400" y="6492877"/>
            <a:ext cx="2133600" cy="365124"/>
          </a:xfrm>
        </p:spPr>
        <p:txBody>
          <a:bodyPr/>
          <a:lstStyle/>
          <a:p>
            <a:fld id="{C8756881-B0E8-F143-BBCC-9E260CA8BD35}" type="slidenum">
              <a:rPr lang="en-US" smtClean="0"/>
              <a:t>26</a:t>
            </a:fld>
            <a:endParaRPr lang="en-US" dirty="0"/>
          </a:p>
        </p:txBody>
      </p:sp>
    </p:spTree>
    <p:extLst>
      <p:ext uri="{BB962C8B-B14F-4D97-AF65-F5344CB8AC3E}">
        <p14:creationId xmlns:p14="http://schemas.microsoft.com/office/powerpoint/2010/main" val="3220713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vqa.cloudcv.org/vqa/data/mscoco/images/train2014/COCO_train2014_00000033795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68" y="1797401"/>
            <a:ext cx="3131561" cy="2016003"/>
          </a:xfrm>
          <a:prstGeom prst="rect">
            <a:avLst/>
          </a:prstGeom>
          <a:noFill/>
          <a:ln w="25400">
            <a:solidFill>
              <a:sysClr val="windowText" lastClr="000000"/>
            </a:solidFill>
          </a:ln>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FA6F076C-A2A4-4E2C-A756-CB59CEC92C6A}" type="slidenum">
              <a:rPr lang="en-US" smtClean="0"/>
              <a:t>27</a:t>
            </a:fld>
            <a:endParaRPr lang="en-US" dirty="0"/>
          </a:p>
        </p:txBody>
      </p:sp>
      <p:sp>
        <p:nvSpPr>
          <p:cNvPr id="6" name="Title 1"/>
          <p:cNvSpPr>
            <a:spLocks noGrp="1"/>
          </p:cNvSpPr>
          <p:nvPr>
            <p:ph type="title"/>
          </p:nvPr>
        </p:nvSpPr>
        <p:spPr>
          <a:xfrm>
            <a:off x="0" y="228600"/>
            <a:ext cx="9144000" cy="685800"/>
          </a:xfrm>
        </p:spPr>
        <p:txBody>
          <a:bodyPr>
            <a:normAutofit fontScale="90000"/>
          </a:bodyPr>
          <a:lstStyle/>
          <a:p>
            <a:r>
              <a:rPr lang="en-US" dirty="0" smtClean="0"/>
              <a:t>Visual Question Answering (VQA)</a:t>
            </a:r>
            <a:endParaRPr lang="en-US" dirty="0"/>
          </a:p>
        </p:txBody>
      </p:sp>
    </p:spTree>
    <p:extLst>
      <p:ext uri="{BB962C8B-B14F-4D97-AF65-F5344CB8AC3E}">
        <p14:creationId xmlns:p14="http://schemas.microsoft.com/office/powerpoint/2010/main" val="175884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vqa.cloudcv.org/vqa/data/mscoco/images/train2014/COCO_train2014_00000033795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68" y="1797401"/>
            <a:ext cx="3131561" cy="2016003"/>
          </a:xfrm>
          <a:prstGeom prst="rect">
            <a:avLst/>
          </a:prstGeom>
          <a:noFill/>
          <a:ln w="25400">
            <a:solidFill>
              <a:sysClr val="windowText" lastClr="000000"/>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04868" y="4051965"/>
            <a:ext cx="3131629" cy="769441"/>
          </a:xfrm>
          <a:prstGeom prst="rect">
            <a:avLst/>
          </a:prstGeom>
          <a:noFill/>
          <a:ln w="25400">
            <a:solidFill>
              <a:sysClr val="windowText" lastClr="000000"/>
            </a:solidFill>
          </a:ln>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black"/>
                </a:solidFill>
                <a:effectLst/>
                <a:uLnTx/>
                <a:uFillTx/>
                <a:latin typeface="Calibri" panose="020F0502020204030204"/>
              </a:rPr>
              <a:t>What is the mustache made of?</a:t>
            </a:r>
          </a:p>
        </p:txBody>
      </p:sp>
      <p:sp>
        <p:nvSpPr>
          <p:cNvPr id="5" name="Slide Number Placeholder 4"/>
          <p:cNvSpPr>
            <a:spLocks noGrp="1"/>
          </p:cNvSpPr>
          <p:nvPr>
            <p:ph type="sldNum" sz="quarter" idx="12"/>
          </p:nvPr>
        </p:nvSpPr>
        <p:spPr/>
        <p:txBody>
          <a:bodyPr/>
          <a:lstStyle/>
          <a:p>
            <a:fld id="{FA6F076C-A2A4-4E2C-A756-CB59CEC92C6A}" type="slidenum">
              <a:rPr lang="en-US" smtClean="0"/>
              <a:t>28</a:t>
            </a:fld>
            <a:endParaRPr lang="en-US" dirty="0"/>
          </a:p>
        </p:txBody>
      </p:sp>
      <p:sp>
        <p:nvSpPr>
          <p:cNvPr id="7" name="Title 1"/>
          <p:cNvSpPr>
            <a:spLocks noGrp="1"/>
          </p:cNvSpPr>
          <p:nvPr>
            <p:ph type="title"/>
          </p:nvPr>
        </p:nvSpPr>
        <p:spPr>
          <a:xfrm>
            <a:off x="0" y="228600"/>
            <a:ext cx="9144000" cy="685800"/>
          </a:xfrm>
        </p:spPr>
        <p:txBody>
          <a:bodyPr>
            <a:normAutofit fontScale="90000"/>
          </a:bodyPr>
          <a:lstStyle/>
          <a:p>
            <a:r>
              <a:rPr lang="en-US" dirty="0" smtClean="0"/>
              <a:t>Visual Question Answering (VQA)</a:t>
            </a:r>
            <a:endParaRPr lang="en-US" dirty="0"/>
          </a:p>
        </p:txBody>
      </p:sp>
    </p:spTree>
    <p:extLst>
      <p:ext uri="{BB962C8B-B14F-4D97-AF65-F5344CB8AC3E}">
        <p14:creationId xmlns:p14="http://schemas.microsoft.com/office/powerpoint/2010/main" val="15867495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vqa.cloudcv.org/vqa/data/mscoco/images/train2014/COCO_train2014_00000033795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68" y="1797401"/>
            <a:ext cx="3131561" cy="2016003"/>
          </a:xfrm>
          <a:prstGeom prst="rect">
            <a:avLst/>
          </a:prstGeom>
          <a:noFill/>
          <a:ln w="25400">
            <a:solidFill>
              <a:sysClr val="windowText" lastClr="000000"/>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04868" y="4051965"/>
            <a:ext cx="3131629" cy="769441"/>
          </a:xfrm>
          <a:prstGeom prst="rect">
            <a:avLst/>
          </a:prstGeom>
          <a:noFill/>
          <a:ln w="25400">
            <a:solidFill>
              <a:sysClr val="windowText" lastClr="000000"/>
            </a:solidFill>
          </a:ln>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black"/>
                </a:solidFill>
                <a:effectLst/>
                <a:uLnTx/>
                <a:uFillTx/>
                <a:latin typeface="Calibri" panose="020F0502020204030204"/>
              </a:rPr>
              <a:t>What is the mustache made of?</a:t>
            </a:r>
          </a:p>
        </p:txBody>
      </p:sp>
      <p:cxnSp>
        <p:nvCxnSpPr>
          <p:cNvPr id="27" name="Straight Arrow Connector 26"/>
          <p:cNvCxnSpPr>
            <a:stCxn id="25" idx="3"/>
            <a:endCxn id="29" idx="1"/>
          </p:cNvCxnSpPr>
          <p:nvPr/>
        </p:nvCxnSpPr>
        <p:spPr>
          <a:xfrm flipV="1">
            <a:off x="3436497" y="3703347"/>
            <a:ext cx="822657" cy="733339"/>
          </a:xfrm>
          <a:prstGeom prst="straightConnector1">
            <a:avLst/>
          </a:prstGeom>
          <a:noFill/>
          <a:ln w="50800" cap="flat" cmpd="sng" algn="ctr">
            <a:solidFill>
              <a:srgbClr val="5B9BD5"/>
            </a:solidFill>
            <a:prstDash val="solid"/>
            <a:miter lim="800000"/>
            <a:tailEnd type="arrow"/>
          </a:ln>
          <a:effectLst/>
        </p:spPr>
      </p:cxnSp>
      <p:sp>
        <p:nvSpPr>
          <p:cNvPr id="29" name="Rounded Rectangle 28"/>
          <p:cNvSpPr/>
          <p:nvPr/>
        </p:nvSpPr>
        <p:spPr>
          <a:xfrm>
            <a:off x="4259154" y="3147011"/>
            <a:ext cx="2336845" cy="1112672"/>
          </a:xfrm>
          <a:prstGeom prst="round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13" b="0" i="0" u="none" strike="noStrike" kern="0" cap="none" spc="0" normalizeH="0" baseline="0" noProof="0" dirty="0" smtClean="0">
                <a:ln>
                  <a:noFill/>
                </a:ln>
                <a:solidFill>
                  <a:prstClr val="white"/>
                </a:solidFill>
                <a:effectLst/>
                <a:uLnTx/>
                <a:uFillTx/>
                <a:latin typeface="Calibri" panose="020F0502020204030204"/>
              </a:rPr>
              <a:t>AI System</a:t>
            </a:r>
          </a:p>
        </p:txBody>
      </p:sp>
      <p:cxnSp>
        <p:nvCxnSpPr>
          <p:cNvPr id="30" name="Straight Arrow Connector 29"/>
          <p:cNvCxnSpPr>
            <a:stCxn id="24" idx="3"/>
            <a:endCxn id="29" idx="1"/>
          </p:cNvCxnSpPr>
          <p:nvPr/>
        </p:nvCxnSpPr>
        <p:spPr>
          <a:xfrm>
            <a:off x="3436429" y="2805403"/>
            <a:ext cx="822725" cy="897944"/>
          </a:xfrm>
          <a:prstGeom prst="straightConnector1">
            <a:avLst/>
          </a:prstGeom>
          <a:noFill/>
          <a:ln w="50800" cap="flat" cmpd="sng" algn="ctr">
            <a:solidFill>
              <a:srgbClr val="5B9BD5"/>
            </a:solidFill>
            <a:prstDash val="solid"/>
            <a:miter lim="800000"/>
            <a:tailEnd type="arrow"/>
          </a:ln>
          <a:effectLst/>
        </p:spPr>
      </p:cxnSp>
      <p:sp>
        <p:nvSpPr>
          <p:cNvPr id="5" name="Slide Number Placeholder 4"/>
          <p:cNvSpPr>
            <a:spLocks noGrp="1"/>
          </p:cNvSpPr>
          <p:nvPr>
            <p:ph type="sldNum" sz="quarter" idx="12"/>
          </p:nvPr>
        </p:nvSpPr>
        <p:spPr/>
        <p:txBody>
          <a:bodyPr/>
          <a:lstStyle/>
          <a:p>
            <a:fld id="{FA6F076C-A2A4-4E2C-A756-CB59CEC92C6A}" type="slidenum">
              <a:rPr lang="en-US" smtClean="0"/>
              <a:t>29</a:t>
            </a:fld>
            <a:endParaRPr lang="en-US" dirty="0"/>
          </a:p>
        </p:txBody>
      </p:sp>
      <p:sp>
        <p:nvSpPr>
          <p:cNvPr id="11" name="Title 1"/>
          <p:cNvSpPr>
            <a:spLocks noGrp="1"/>
          </p:cNvSpPr>
          <p:nvPr>
            <p:ph type="title"/>
          </p:nvPr>
        </p:nvSpPr>
        <p:spPr>
          <a:xfrm>
            <a:off x="0" y="228600"/>
            <a:ext cx="9144000" cy="685800"/>
          </a:xfrm>
        </p:spPr>
        <p:txBody>
          <a:bodyPr>
            <a:normAutofit fontScale="90000"/>
          </a:bodyPr>
          <a:lstStyle/>
          <a:p>
            <a:r>
              <a:rPr lang="en-US" dirty="0" smtClean="0"/>
              <a:t>Visual Question Answering (VQA)</a:t>
            </a:r>
            <a:endParaRPr lang="en-US" dirty="0"/>
          </a:p>
        </p:txBody>
      </p:sp>
    </p:spTree>
    <p:extLst>
      <p:ext uri="{BB962C8B-B14F-4D97-AF65-F5344CB8AC3E}">
        <p14:creationId xmlns:p14="http://schemas.microsoft.com/office/powerpoint/2010/main" val="1439491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smtClean="0"/>
              <a:t>“Color College Avenue”, Blacksburg, VA, May 2012</a:t>
            </a:r>
            <a:endParaRPr lang="en-US" sz="1200" dirty="0"/>
          </a:p>
        </p:txBody>
      </p:sp>
      <p:sp>
        <p:nvSpPr>
          <p:cNvPr id="2" name="Slide Number Placeholder 1"/>
          <p:cNvSpPr>
            <a:spLocks noGrp="1"/>
          </p:cNvSpPr>
          <p:nvPr>
            <p:ph type="sldNum" sz="quarter" idx="12"/>
          </p:nvPr>
        </p:nvSpPr>
        <p:spPr/>
        <p:txBody>
          <a:bodyPr/>
          <a:lstStyle/>
          <a:p>
            <a:fld id="{C8756881-B0E8-F143-BBCC-9E260CA8BD35}" type="slidenum">
              <a:rPr lang="en-US" smtClean="0"/>
              <a:t>3</a:t>
            </a:fld>
            <a:endParaRPr lang="en-US" dirty="0"/>
          </a:p>
        </p:txBody>
      </p:sp>
      <p:sp>
        <p:nvSpPr>
          <p:cNvPr id="6" name="Rectangle 2"/>
          <p:cNvSpPr txBox="1">
            <a:spLocks noChangeArrowheads="1"/>
          </p:cNvSpPr>
          <p:nvPr/>
        </p:nvSpPr>
        <p:spPr bwMode="auto">
          <a:xfrm>
            <a:off x="0" y="0"/>
            <a:ext cx="9144000" cy="919753"/>
          </a:xfrm>
          <a:prstGeom prst="rect">
            <a:avLst/>
          </a:prstGeom>
          <a:solidFill>
            <a:schemeClr val="bg1"/>
          </a:solidFill>
          <a:ln w="9525">
            <a:noFill/>
            <a:miter lim="800000"/>
            <a:headEnd/>
            <a:tailEnd/>
          </a:ln>
        </p:spPr>
        <p:txBody>
          <a:bodyPr anchor="ctr">
            <a:prstTxWarp prst="textNoShape">
              <a:avLst/>
            </a:prstTxWarp>
          </a:bodyPr>
          <a:lstStyle/>
          <a:p>
            <a:pPr algn="ctr"/>
            <a:r>
              <a:rPr lang="en-US" sz="3800" dirty="0" smtClean="0">
                <a:solidFill>
                  <a:srgbClr val="FF0000"/>
                </a:solidFill>
              </a:rPr>
              <a:t>People coloring a street on a college campus.</a:t>
            </a:r>
            <a:endParaRPr lang="en-US" sz="3800" dirty="0">
              <a:solidFill>
                <a:srgbClr val="FF0000"/>
              </a:solidFill>
            </a:endParaRPr>
          </a:p>
        </p:txBody>
      </p:sp>
    </p:spTree>
    <p:extLst>
      <p:ext uri="{BB962C8B-B14F-4D97-AF65-F5344CB8AC3E}">
        <p14:creationId xmlns:p14="http://schemas.microsoft.com/office/powerpoint/2010/main" val="3926385584"/>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s://vqa.cloudcv.org/vqa/data/mscoco/images/train2014/COCO_train2014_00000033795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4868" y="1797401"/>
            <a:ext cx="3131561" cy="2016003"/>
          </a:xfrm>
          <a:prstGeom prst="rect">
            <a:avLst/>
          </a:prstGeom>
          <a:noFill/>
          <a:ln w="25400">
            <a:solidFill>
              <a:sysClr val="windowText" lastClr="000000"/>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04868" y="4051965"/>
            <a:ext cx="3131629" cy="769441"/>
          </a:xfrm>
          <a:prstGeom prst="rect">
            <a:avLst/>
          </a:prstGeom>
          <a:noFill/>
          <a:ln w="25400">
            <a:solidFill>
              <a:sysClr val="windowText" lastClr="000000"/>
            </a:solidFill>
          </a:ln>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black"/>
                </a:solidFill>
                <a:effectLst/>
                <a:uLnTx/>
                <a:uFillTx/>
                <a:latin typeface="Calibri" panose="020F0502020204030204"/>
              </a:rPr>
              <a:t>What is the mustache made of?</a:t>
            </a:r>
          </a:p>
        </p:txBody>
      </p:sp>
      <p:sp>
        <p:nvSpPr>
          <p:cNvPr id="26" name="TextBox 25"/>
          <p:cNvSpPr txBox="1"/>
          <p:nvPr/>
        </p:nvSpPr>
        <p:spPr>
          <a:xfrm>
            <a:off x="7418724" y="3438539"/>
            <a:ext cx="1572876" cy="544538"/>
          </a:xfrm>
          <a:prstGeom prst="rect">
            <a:avLst/>
          </a:prstGeom>
          <a:noFill/>
          <a:ln w="25400">
            <a:solidFill>
              <a:sysClr val="windowText" lastClr="000000"/>
            </a:solidFill>
          </a:ln>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black"/>
                </a:solidFill>
                <a:effectLst/>
                <a:uLnTx/>
                <a:uFillTx/>
                <a:latin typeface="Calibri" panose="020F0502020204030204"/>
              </a:rPr>
              <a:t>bananas</a:t>
            </a:r>
          </a:p>
        </p:txBody>
      </p:sp>
      <p:cxnSp>
        <p:nvCxnSpPr>
          <p:cNvPr id="27" name="Straight Arrow Connector 26"/>
          <p:cNvCxnSpPr>
            <a:stCxn id="25" idx="3"/>
            <a:endCxn id="29" idx="1"/>
          </p:cNvCxnSpPr>
          <p:nvPr/>
        </p:nvCxnSpPr>
        <p:spPr>
          <a:xfrm flipV="1">
            <a:off x="3436497" y="3703347"/>
            <a:ext cx="822657" cy="733339"/>
          </a:xfrm>
          <a:prstGeom prst="straightConnector1">
            <a:avLst/>
          </a:prstGeom>
          <a:noFill/>
          <a:ln w="50800" cap="flat" cmpd="sng" algn="ctr">
            <a:solidFill>
              <a:srgbClr val="5B9BD5"/>
            </a:solidFill>
            <a:prstDash val="solid"/>
            <a:miter lim="800000"/>
            <a:tailEnd type="arrow"/>
          </a:ln>
          <a:effectLst/>
        </p:spPr>
      </p:cxnSp>
      <p:cxnSp>
        <p:nvCxnSpPr>
          <p:cNvPr id="28" name="Straight Arrow Connector 27"/>
          <p:cNvCxnSpPr>
            <a:stCxn id="29" idx="3"/>
            <a:endCxn id="26" idx="1"/>
          </p:cNvCxnSpPr>
          <p:nvPr/>
        </p:nvCxnSpPr>
        <p:spPr>
          <a:xfrm>
            <a:off x="6595999" y="3703348"/>
            <a:ext cx="822725" cy="7461"/>
          </a:xfrm>
          <a:prstGeom prst="straightConnector1">
            <a:avLst/>
          </a:prstGeom>
          <a:noFill/>
          <a:ln w="50800" cap="flat" cmpd="sng" algn="ctr">
            <a:solidFill>
              <a:srgbClr val="5B9BD5"/>
            </a:solidFill>
            <a:prstDash val="solid"/>
            <a:miter lim="800000"/>
            <a:tailEnd type="arrow"/>
          </a:ln>
          <a:effectLst/>
        </p:spPr>
      </p:cxnSp>
      <p:sp>
        <p:nvSpPr>
          <p:cNvPr id="29" name="Rounded Rectangle 28"/>
          <p:cNvSpPr/>
          <p:nvPr/>
        </p:nvSpPr>
        <p:spPr>
          <a:xfrm>
            <a:off x="4259154" y="3147011"/>
            <a:ext cx="2336845" cy="1112672"/>
          </a:xfrm>
          <a:prstGeom prst="round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613" b="0" i="0" u="none" strike="noStrike" kern="0" cap="none" spc="0" normalizeH="0" baseline="0" noProof="0" dirty="0" smtClean="0">
                <a:ln>
                  <a:noFill/>
                </a:ln>
                <a:solidFill>
                  <a:prstClr val="white"/>
                </a:solidFill>
                <a:effectLst/>
                <a:uLnTx/>
                <a:uFillTx/>
                <a:latin typeface="Calibri" panose="020F0502020204030204"/>
              </a:rPr>
              <a:t>AI System</a:t>
            </a:r>
          </a:p>
        </p:txBody>
      </p:sp>
      <p:cxnSp>
        <p:nvCxnSpPr>
          <p:cNvPr id="30" name="Straight Arrow Connector 29"/>
          <p:cNvCxnSpPr>
            <a:stCxn id="24" idx="3"/>
            <a:endCxn id="29" idx="1"/>
          </p:cNvCxnSpPr>
          <p:nvPr/>
        </p:nvCxnSpPr>
        <p:spPr>
          <a:xfrm>
            <a:off x="3436429" y="2805403"/>
            <a:ext cx="822725" cy="897944"/>
          </a:xfrm>
          <a:prstGeom prst="straightConnector1">
            <a:avLst/>
          </a:prstGeom>
          <a:noFill/>
          <a:ln w="50800" cap="flat" cmpd="sng" algn="ctr">
            <a:solidFill>
              <a:srgbClr val="5B9BD5"/>
            </a:solidFill>
            <a:prstDash val="solid"/>
            <a:miter lim="800000"/>
            <a:tailEnd type="arrow"/>
          </a:ln>
          <a:effectLst/>
        </p:spPr>
      </p:cxnSp>
      <p:sp>
        <p:nvSpPr>
          <p:cNvPr id="5" name="Slide Number Placeholder 4"/>
          <p:cNvSpPr>
            <a:spLocks noGrp="1"/>
          </p:cNvSpPr>
          <p:nvPr>
            <p:ph type="sldNum" sz="quarter" idx="12"/>
          </p:nvPr>
        </p:nvSpPr>
        <p:spPr/>
        <p:txBody>
          <a:bodyPr/>
          <a:lstStyle/>
          <a:p>
            <a:fld id="{FA6F076C-A2A4-4E2C-A756-CB59CEC92C6A}" type="slidenum">
              <a:rPr lang="en-US" smtClean="0"/>
              <a:t>30</a:t>
            </a:fld>
            <a:endParaRPr lang="en-US" dirty="0"/>
          </a:p>
        </p:txBody>
      </p:sp>
      <p:sp>
        <p:nvSpPr>
          <p:cNvPr id="13" name="Title 1"/>
          <p:cNvSpPr>
            <a:spLocks noGrp="1"/>
          </p:cNvSpPr>
          <p:nvPr>
            <p:ph type="title"/>
          </p:nvPr>
        </p:nvSpPr>
        <p:spPr>
          <a:xfrm>
            <a:off x="0" y="228600"/>
            <a:ext cx="9144000" cy="685800"/>
          </a:xfrm>
        </p:spPr>
        <p:txBody>
          <a:bodyPr>
            <a:normAutofit fontScale="90000"/>
          </a:bodyPr>
          <a:lstStyle/>
          <a:p>
            <a:r>
              <a:rPr lang="en-US" dirty="0" smtClean="0"/>
              <a:t>Visual Question Answering (VQA)</a:t>
            </a:r>
            <a:endParaRPr lang="en-US" dirty="0"/>
          </a:p>
        </p:txBody>
      </p:sp>
    </p:spTree>
    <p:extLst>
      <p:ext uri="{BB962C8B-B14F-4D97-AF65-F5344CB8AC3E}">
        <p14:creationId xmlns:p14="http://schemas.microsoft.com/office/powerpoint/2010/main" val="5832014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3145031" y="6254810"/>
            <a:ext cx="2895600" cy="457200"/>
          </a:xfrm>
          <a:prstGeom prst="rect">
            <a:avLst/>
          </a:prstGeom>
        </p:spPr>
        <p:txBody>
          <a:bodyPr/>
          <a:lstStyle/>
          <a:p>
            <a:r>
              <a:rPr lang="en-US" sz="2400" dirty="0" smtClean="0">
                <a:solidFill>
                  <a:schemeClr val="tx1"/>
                </a:solidFill>
              </a:rPr>
              <a:t>www.visualqa.org</a:t>
            </a:r>
          </a:p>
        </p:txBody>
      </p:sp>
      <p:pic>
        <p:nvPicPr>
          <p:cNvPr id="6" name="vqa_demo_hq_2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66800"/>
            <a:ext cx="9144000" cy="5143500"/>
          </a:xfrm>
          <a:prstGeom prst="rect">
            <a:avLst/>
          </a:prstGeom>
        </p:spPr>
      </p:pic>
      <p:sp>
        <p:nvSpPr>
          <p:cNvPr id="10" name="Title 1"/>
          <p:cNvSpPr>
            <a:spLocks noGrp="1"/>
          </p:cNvSpPr>
          <p:nvPr>
            <p:ph type="title"/>
          </p:nvPr>
        </p:nvSpPr>
        <p:spPr>
          <a:xfrm>
            <a:off x="0" y="228600"/>
            <a:ext cx="9144000" cy="685800"/>
          </a:xfrm>
        </p:spPr>
        <p:txBody>
          <a:bodyPr>
            <a:normAutofit fontScale="90000"/>
          </a:bodyPr>
          <a:lstStyle/>
          <a:p>
            <a:r>
              <a:rPr lang="en-US" dirty="0" smtClean="0"/>
              <a:t>Visual Question Answering (VQA)</a:t>
            </a:r>
            <a:endParaRPr lang="en-US" dirty="0"/>
          </a:p>
        </p:txBody>
      </p:sp>
      <p:sp>
        <p:nvSpPr>
          <p:cNvPr id="5"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31</a:t>
            </a:fld>
            <a:endParaRPr lang="en-US" dirty="0"/>
          </a:p>
        </p:txBody>
      </p:sp>
    </p:spTree>
    <p:extLst>
      <p:ext uri="{BB962C8B-B14F-4D97-AF65-F5344CB8AC3E}">
        <p14:creationId xmlns:p14="http://schemas.microsoft.com/office/powerpoint/2010/main" val="24189788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2000"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aser_v2.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2" y="700365"/>
            <a:ext cx="7528559" cy="5943600"/>
          </a:xfrm>
          <a:prstGeom prst="rect">
            <a:avLst/>
          </a:prstGeom>
        </p:spPr>
      </p:pic>
      <p:sp>
        <p:nvSpPr>
          <p:cNvPr id="8" name="Slide Number Placeholder 3"/>
          <p:cNvSpPr>
            <a:spLocks noGrp="1"/>
          </p:cNvSpPr>
          <p:nvPr>
            <p:ph type="sldNum" sz="quarter" idx="12"/>
          </p:nvPr>
        </p:nvSpPr>
        <p:spPr>
          <a:xfrm>
            <a:off x="7010400" y="6492877"/>
            <a:ext cx="2133600" cy="365124"/>
          </a:xfrm>
        </p:spPr>
        <p:txBody>
          <a:bodyPr/>
          <a:lstStyle/>
          <a:p>
            <a:fld id="{C8756881-B0E8-F143-BBCC-9E260CA8BD35}" type="slidenum">
              <a:rPr lang="en-US" smtClean="0"/>
              <a:t>32</a:t>
            </a:fld>
            <a:endParaRPr lang="en-US" dirty="0"/>
          </a:p>
        </p:txBody>
      </p:sp>
      <p:sp>
        <p:nvSpPr>
          <p:cNvPr id="10" name="Title 1"/>
          <p:cNvSpPr>
            <a:spLocks noGrp="1"/>
          </p:cNvSpPr>
          <p:nvPr>
            <p:ph type="title"/>
          </p:nvPr>
        </p:nvSpPr>
        <p:spPr>
          <a:xfrm>
            <a:off x="0" y="14565"/>
            <a:ext cx="9144000" cy="685800"/>
          </a:xfrm>
        </p:spPr>
        <p:txBody>
          <a:bodyPr>
            <a:normAutofit fontScale="90000"/>
          </a:bodyPr>
          <a:lstStyle/>
          <a:p>
            <a:r>
              <a:rPr lang="en-US" dirty="0" smtClean="0"/>
              <a:t>Visual Question Answering (VQA)</a:t>
            </a:r>
            <a:endParaRPr lang="en-US" dirty="0"/>
          </a:p>
        </p:txBody>
      </p:sp>
    </p:spTree>
    <p:extLst>
      <p:ext uri="{BB962C8B-B14F-4D97-AF65-F5344CB8AC3E}">
        <p14:creationId xmlns:p14="http://schemas.microsoft.com/office/powerpoint/2010/main" val="14553476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Details of the image</a:t>
            </a:r>
          </a:p>
          <a:p>
            <a:r>
              <a:rPr lang="en-US" dirty="0"/>
              <a:t>Common sense + knowledge </a:t>
            </a:r>
            <a:r>
              <a:rPr lang="en-US" dirty="0" smtClean="0"/>
              <a:t>base</a:t>
            </a:r>
          </a:p>
          <a:p>
            <a:r>
              <a:rPr lang="en-US" dirty="0" smtClean="0"/>
              <a:t>Task-driven</a:t>
            </a:r>
          </a:p>
          <a:p>
            <a:r>
              <a:rPr lang="en-US" dirty="0" smtClean="0"/>
              <a:t>Holy-grail of semantic image understanding</a:t>
            </a:r>
          </a:p>
        </p:txBody>
      </p:sp>
      <p:sp>
        <p:nvSpPr>
          <p:cNvPr id="4" name="Slide Number Placeholder 3"/>
          <p:cNvSpPr>
            <a:spLocks noGrp="1"/>
          </p:cNvSpPr>
          <p:nvPr>
            <p:ph type="sldNum" sz="quarter" idx="12"/>
          </p:nvPr>
        </p:nvSpPr>
        <p:spPr>
          <a:xfrm>
            <a:off x="7010400" y="6492877"/>
            <a:ext cx="2133600" cy="365124"/>
          </a:xfrm>
        </p:spPr>
        <p:txBody>
          <a:bodyPr/>
          <a:lstStyle/>
          <a:p>
            <a:fld id="{C8756881-B0E8-F143-BBCC-9E260CA8BD35}" type="slidenum">
              <a:rPr lang="en-US" smtClean="0"/>
              <a:t>33</a:t>
            </a:fld>
            <a:endParaRPr lang="en-US" dirty="0"/>
          </a:p>
        </p:txBody>
      </p:sp>
      <p:sp>
        <p:nvSpPr>
          <p:cNvPr id="8" name="Title 1"/>
          <p:cNvSpPr>
            <a:spLocks noGrp="1"/>
          </p:cNvSpPr>
          <p:nvPr>
            <p:ph type="title"/>
          </p:nvPr>
        </p:nvSpPr>
        <p:spPr>
          <a:xfrm>
            <a:off x="0" y="228600"/>
            <a:ext cx="9144000" cy="685800"/>
          </a:xfrm>
        </p:spPr>
        <p:txBody>
          <a:bodyPr>
            <a:normAutofit fontScale="90000"/>
          </a:bodyPr>
          <a:lstStyle/>
          <a:p>
            <a:r>
              <a:rPr lang="en-US" dirty="0" smtClean="0"/>
              <a:t>Visual Question Answering (VQA)</a:t>
            </a:r>
            <a:endParaRPr lang="en-US" dirty="0"/>
          </a:p>
        </p:txBody>
      </p:sp>
    </p:spTree>
    <p:extLst>
      <p:ext uri="{BB962C8B-B14F-4D97-AF65-F5344CB8AC3E}">
        <p14:creationId xmlns:p14="http://schemas.microsoft.com/office/powerpoint/2010/main" val="2371734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34</a:t>
            </a:fld>
            <a:endParaRPr lang="en-US"/>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6295" y="1752600"/>
            <a:ext cx="2709305" cy="3200400"/>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24184" y="1219200"/>
            <a:ext cx="5119816" cy="3352800"/>
          </a:xfrm>
          <a:prstGeom prst="rect">
            <a:avLst/>
          </a:prstGeom>
        </p:spPr>
      </p:pic>
      <p:sp>
        <p:nvSpPr>
          <p:cNvPr id="3" name="TextBox 2"/>
          <p:cNvSpPr txBox="1"/>
          <p:nvPr/>
        </p:nvSpPr>
        <p:spPr>
          <a:xfrm>
            <a:off x="76200" y="1295400"/>
            <a:ext cx="3092613" cy="461665"/>
          </a:xfrm>
          <a:prstGeom prst="rect">
            <a:avLst/>
          </a:prstGeom>
          <a:noFill/>
        </p:spPr>
        <p:txBody>
          <a:bodyPr wrap="none" rtlCol="0">
            <a:spAutoFit/>
          </a:bodyPr>
          <a:lstStyle/>
          <a:p>
            <a:r>
              <a:rPr lang="en-US" sz="2400" dirty="0" smtClean="0"/>
              <a:t>“Can machines think”</a:t>
            </a:r>
            <a:endParaRPr lang="en-US" sz="2400" dirty="0"/>
          </a:p>
        </p:txBody>
      </p:sp>
      <p:sp>
        <p:nvSpPr>
          <p:cNvPr id="6" name="TextBox 5"/>
          <p:cNvSpPr txBox="1"/>
          <p:nvPr/>
        </p:nvSpPr>
        <p:spPr>
          <a:xfrm>
            <a:off x="357170" y="4983540"/>
            <a:ext cx="8786830" cy="1754327"/>
          </a:xfrm>
          <a:prstGeom prst="rect">
            <a:avLst/>
          </a:prstGeom>
          <a:noFill/>
        </p:spPr>
        <p:txBody>
          <a:bodyPr wrap="none" rtlCol="0">
            <a:spAutoFit/>
          </a:bodyPr>
          <a:lstStyle/>
          <a:p>
            <a:pPr algn="l"/>
            <a:r>
              <a:rPr lang="en-US" sz="2400" dirty="0"/>
              <a:t>Q: Please write me a sonnet on the subject of the Forth Bridge. </a:t>
            </a:r>
            <a:r>
              <a:rPr lang="en-US" sz="2400" dirty="0" smtClean="0"/>
              <a:t/>
            </a:r>
            <a:br>
              <a:rPr lang="en-US" sz="2400" dirty="0" smtClean="0"/>
            </a:br>
            <a:r>
              <a:rPr lang="en-US" sz="2400" dirty="0" smtClean="0"/>
              <a:t>A</a:t>
            </a:r>
            <a:r>
              <a:rPr lang="en-US" sz="2400" dirty="0"/>
              <a:t>: Count me out on this one. I never could write </a:t>
            </a:r>
            <a:r>
              <a:rPr lang="en-US" sz="2400" dirty="0" smtClean="0"/>
              <a:t>poetry.</a:t>
            </a:r>
            <a:endParaRPr lang="en-US" sz="2400" dirty="0"/>
          </a:p>
          <a:p>
            <a:pPr algn="l"/>
            <a:r>
              <a:rPr lang="en-US" sz="2400" dirty="0" smtClean="0"/>
              <a:t>Q</a:t>
            </a:r>
            <a:r>
              <a:rPr lang="en-US" sz="2400" dirty="0"/>
              <a:t>: Add 34957 to 70764.</a:t>
            </a:r>
            <a:br>
              <a:rPr lang="en-US" sz="2400" dirty="0"/>
            </a:br>
            <a:r>
              <a:rPr lang="en-US" sz="2400" dirty="0"/>
              <a:t>A: (Pause about 30 seconds and then give as answer) 105621. </a:t>
            </a:r>
          </a:p>
        </p:txBody>
      </p:sp>
      <p:sp>
        <p:nvSpPr>
          <p:cNvPr id="10" name="TextBox 9"/>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Dhruv Batra</a:t>
            </a:r>
            <a:endParaRPr lang="en-US" sz="1200" dirty="0"/>
          </a:p>
        </p:txBody>
      </p:sp>
      <p:sp>
        <p:nvSpPr>
          <p:cNvPr id="11" name="Title 1"/>
          <p:cNvSpPr txBox="1">
            <a:spLocks/>
          </p:cNvSpPr>
          <p:nvPr/>
        </p:nvSpPr>
        <p:spPr>
          <a:xfrm>
            <a:off x="457200" y="-2339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Turing Test</a:t>
            </a:r>
            <a:endParaRPr lang="en-US" dirty="0"/>
          </a:p>
        </p:txBody>
      </p:sp>
    </p:spTree>
    <p:extLst>
      <p:ext uri="{BB962C8B-B14F-4D97-AF65-F5344CB8AC3E}">
        <p14:creationId xmlns:p14="http://schemas.microsoft.com/office/powerpoint/2010/main" val="3242770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95"/>
            <a:ext cx="8229600" cy="1143000"/>
          </a:xfrm>
        </p:spPr>
        <p:txBody>
          <a:bodyPr/>
          <a:lstStyle/>
          <a:p>
            <a:r>
              <a:rPr lang="en-US" dirty="0" smtClean="0"/>
              <a:t>Turing </a:t>
            </a:r>
            <a:r>
              <a:rPr lang="en-US" dirty="0"/>
              <a:t>Test</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35</a:t>
            </a:fld>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4184" y="1219200"/>
            <a:ext cx="5119816" cy="3352800"/>
          </a:xfrm>
          <a:prstGeom prst="rect">
            <a:avLst/>
          </a:prstGeom>
        </p:spPr>
      </p:pic>
      <p:grpSp>
        <p:nvGrpSpPr>
          <p:cNvPr id="10" name="Group 9"/>
          <p:cNvGrpSpPr/>
          <p:nvPr/>
        </p:nvGrpSpPr>
        <p:grpSpPr>
          <a:xfrm>
            <a:off x="457200" y="1828800"/>
            <a:ext cx="2895601" cy="3061395"/>
            <a:chOff x="2295309" y="1150203"/>
            <a:chExt cx="2895601" cy="3061395"/>
          </a:xfrm>
        </p:grpSpPr>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447709" y="1150203"/>
              <a:ext cx="2284376" cy="1688465"/>
            </a:xfrm>
            <a:prstGeom prst="rect">
              <a:avLst/>
            </a:prstGeom>
          </p:spPr>
        </p:pic>
        <p:sp>
          <p:nvSpPr>
            <p:cNvPr id="12" name="TextBox 11"/>
            <p:cNvSpPr txBox="1"/>
            <p:nvPr/>
          </p:nvSpPr>
          <p:spPr>
            <a:xfrm>
              <a:off x="2295309" y="2826603"/>
              <a:ext cx="2895601" cy="1384995"/>
            </a:xfrm>
            <a:prstGeom prst="rect">
              <a:avLst/>
            </a:prstGeom>
            <a:noFill/>
          </p:spPr>
          <p:txBody>
            <a:bodyPr wrap="square" rtlCol="0">
              <a:spAutoFit/>
            </a:bodyPr>
            <a:lstStyle/>
            <a:p>
              <a:pPr algn="l"/>
              <a:r>
                <a:rPr lang="en-US" sz="2400" dirty="0" smtClean="0"/>
                <a:t>Q: How many slices </a:t>
              </a:r>
              <a:br>
                <a:rPr lang="en-US" sz="2400" dirty="0" smtClean="0"/>
              </a:br>
              <a:r>
                <a:rPr lang="en-US" sz="2400" dirty="0" smtClean="0"/>
                <a:t>of pizza are there?</a:t>
              </a:r>
            </a:p>
            <a:p>
              <a:pPr algn="l"/>
              <a:r>
                <a:rPr lang="en-US" sz="2400" dirty="0" smtClean="0"/>
                <a:t>A: 6</a:t>
              </a:r>
              <a:endParaRPr lang="en-US" sz="2400" dirty="0"/>
            </a:p>
          </p:txBody>
        </p:sp>
      </p:grpSp>
      <p:sp>
        <p:nvSpPr>
          <p:cNvPr id="14" name="Title 1"/>
          <p:cNvSpPr txBox="1">
            <a:spLocks/>
          </p:cNvSpPr>
          <p:nvPr/>
        </p:nvSpPr>
        <p:spPr bwMode="auto">
          <a:xfrm>
            <a:off x="1404731" y="205205"/>
            <a:ext cx="23622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solidFill>
                  <a:srgbClr val="FF0000"/>
                </a:solidFill>
              </a:rPr>
              <a:t>Visual</a:t>
            </a:r>
            <a:endParaRPr lang="en-US" dirty="0">
              <a:solidFill>
                <a:srgbClr val="FF0000"/>
              </a:solidFill>
            </a:endParaRPr>
          </a:p>
        </p:txBody>
      </p:sp>
      <p:sp>
        <p:nvSpPr>
          <p:cNvPr id="15" name="TextBox 14"/>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Dhruv Batra</a:t>
            </a:r>
            <a:endParaRPr lang="en-US" sz="1200" dirty="0"/>
          </a:p>
        </p:txBody>
      </p:sp>
    </p:spTree>
    <p:extLst>
      <p:ext uri="{BB962C8B-B14F-4D97-AF65-F5344CB8AC3E}">
        <p14:creationId xmlns:p14="http://schemas.microsoft.com/office/powerpoint/2010/main" val="53468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44"/>
            <a:ext cx="8229600" cy="1143000"/>
          </a:xfrm>
        </p:spPr>
        <p:txBody>
          <a:bodyPr/>
          <a:lstStyle/>
          <a:p>
            <a:r>
              <a:rPr lang="en-US" dirty="0" err="1" smtClean="0"/>
              <a:t>VizWiz</a:t>
            </a:r>
            <a:r>
              <a:rPr lang="en-US" dirty="0" smtClean="0"/>
              <a:t> </a:t>
            </a:r>
            <a:r>
              <a:rPr lang="en-US" sz="2000" dirty="0" smtClean="0"/>
              <a:t>[</a:t>
            </a:r>
            <a:r>
              <a:rPr lang="en-US" sz="2000" dirty="0" err="1" smtClean="0"/>
              <a:t>Bigham</a:t>
            </a:r>
            <a:r>
              <a:rPr lang="en-US" sz="2000" dirty="0" smtClean="0"/>
              <a:t> et al]</a:t>
            </a:r>
            <a:endParaRPr lang="en-US" sz="2000"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36</a:t>
            </a:fld>
            <a:endParaRPr lang="en-US"/>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848100"/>
            <a:ext cx="3108109" cy="1790700"/>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11504"/>
            <a:ext cx="9144000" cy="2088896"/>
          </a:xfrm>
          <a:prstGeom prst="rect">
            <a:avLst/>
          </a:prstGeom>
        </p:spPr>
      </p:pic>
      <p:pic>
        <p:nvPicPr>
          <p:cNvPr id="12" name="Picture 11"/>
          <p:cNvPicPr>
            <a:picLocks noChangeAspect="1"/>
          </p:cNvPicPr>
          <p:nvPr/>
        </p:nvPicPr>
        <p:blipFill>
          <a:blip r:embed="rId4"/>
          <a:stretch>
            <a:fillRect/>
          </a:stretch>
        </p:blipFill>
        <p:spPr>
          <a:xfrm>
            <a:off x="3276600" y="3200400"/>
            <a:ext cx="5105400" cy="3530549"/>
          </a:xfrm>
          <a:prstGeom prst="rect">
            <a:avLst/>
          </a:prstGeom>
        </p:spPr>
      </p:pic>
      <p:sp>
        <p:nvSpPr>
          <p:cNvPr id="8" name="TextBox 7"/>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Dhruv Batra</a:t>
            </a:r>
            <a:endParaRPr lang="en-US" sz="1200" dirty="0"/>
          </a:p>
        </p:txBody>
      </p:sp>
    </p:spTree>
    <p:extLst>
      <p:ext uri="{BB962C8B-B14F-4D97-AF65-F5344CB8AC3E}">
        <p14:creationId xmlns:p14="http://schemas.microsoft.com/office/powerpoint/2010/main" val="47698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0204A8-AFB4-894B-B7A1-210E55B1E886}" type="slidenum">
              <a:rPr lang="en-US" smtClean="0"/>
              <a:t>37</a:t>
            </a:fld>
            <a:endParaRPr lang="en-US" dirty="0"/>
          </a:p>
        </p:txBody>
      </p:sp>
      <p:grpSp>
        <p:nvGrpSpPr>
          <p:cNvPr id="5" name="Group 4"/>
          <p:cNvGrpSpPr/>
          <p:nvPr/>
        </p:nvGrpSpPr>
        <p:grpSpPr>
          <a:xfrm>
            <a:off x="1856743" y="823926"/>
            <a:ext cx="5486403" cy="954097"/>
            <a:chOff x="1142998" y="5132"/>
            <a:chExt cx="5486403" cy="954097"/>
          </a:xfrm>
        </p:grpSpPr>
        <p:sp>
          <p:nvSpPr>
            <p:cNvPr id="6" name="Rounded Rectangle 5"/>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Datasets</a:t>
              </a:r>
              <a:endParaRPr lang="en-US" sz="3000" kern="1200" dirty="0"/>
            </a:p>
          </p:txBody>
        </p:sp>
      </p:grpSp>
      <p:grpSp>
        <p:nvGrpSpPr>
          <p:cNvPr id="8" name="Group 7"/>
          <p:cNvGrpSpPr/>
          <p:nvPr/>
        </p:nvGrpSpPr>
        <p:grpSpPr>
          <a:xfrm>
            <a:off x="1843228" y="2968889"/>
            <a:ext cx="5486403" cy="954097"/>
            <a:chOff x="1142998" y="5132"/>
            <a:chExt cx="5486403" cy="954097"/>
          </a:xfrm>
        </p:grpSpPr>
        <p:sp>
          <p:nvSpPr>
            <p:cNvPr id="9" name="Rounded Rectangle 8"/>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Current Status</a:t>
              </a:r>
              <a:endParaRPr lang="en-US" sz="3000" kern="1200" dirty="0"/>
            </a:p>
          </p:txBody>
        </p:sp>
      </p:grpSp>
      <p:grpSp>
        <p:nvGrpSpPr>
          <p:cNvPr id="11" name="Group 10"/>
          <p:cNvGrpSpPr/>
          <p:nvPr/>
        </p:nvGrpSpPr>
        <p:grpSpPr>
          <a:xfrm>
            <a:off x="1871173" y="4028549"/>
            <a:ext cx="5486403" cy="954097"/>
            <a:chOff x="1142998" y="5132"/>
            <a:chExt cx="5486403" cy="954097"/>
          </a:xfrm>
        </p:grpSpPr>
        <p:sp>
          <p:nvSpPr>
            <p:cNvPr id="12" name="Rounded Rectangle 11"/>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Ongoing Efforts</a:t>
              </a:r>
              <a:endParaRPr lang="en-US" sz="3000" kern="1200" dirty="0"/>
            </a:p>
          </p:txBody>
        </p:sp>
      </p:grpSp>
      <p:grpSp>
        <p:nvGrpSpPr>
          <p:cNvPr id="17" name="Group 16"/>
          <p:cNvGrpSpPr/>
          <p:nvPr/>
        </p:nvGrpSpPr>
        <p:grpSpPr>
          <a:xfrm>
            <a:off x="1843228" y="1900620"/>
            <a:ext cx="5486403" cy="954097"/>
            <a:chOff x="1142998" y="5132"/>
            <a:chExt cx="5486403" cy="954097"/>
          </a:xfrm>
        </p:grpSpPr>
        <p:sp>
          <p:nvSpPr>
            <p:cNvPr id="18" name="Rounded Rectangle 17"/>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Models</a:t>
              </a:r>
              <a:endParaRPr lang="en-US" sz="3000" kern="1200" dirty="0"/>
            </a:p>
          </p:txBody>
        </p:sp>
      </p:grpSp>
    </p:spTree>
    <p:extLst>
      <p:ext uri="{BB962C8B-B14F-4D97-AF65-F5344CB8AC3E}">
        <p14:creationId xmlns:p14="http://schemas.microsoft.com/office/powerpoint/2010/main" val="101397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0204A8-AFB4-894B-B7A1-210E55B1E886}" type="slidenum">
              <a:rPr lang="en-US" smtClean="0"/>
              <a:t>38</a:t>
            </a:fld>
            <a:endParaRPr lang="en-US" dirty="0"/>
          </a:p>
        </p:txBody>
      </p:sp>
      <p:grpSp>
        <p:nvGrpSpPr>
          <p:cNvPr id="5" name="Group 4"/>
          <p:cNvGrpSpPr/>
          <p:nvPr/>
        </p:nvGrpSpPr>
        <p:grpSpPr>
          <a:xfrm>
            <a:off x="1856743" y="823926"/>
            <a:ext cx="5486403" cy="954097"/>
            <a:chOff x="1142998" y="5132"/>
            <a:chExt cx="5486403" cy="954097"/>
          </a:xfrm>
        </p:grpSpPr>
        <p:sp>
          <p:nvSpPr>
            <p:cNvPr id="6" name="Rounded Rectangle 5"/>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Datasets</a:t>
              </a:r>
              <a:endParaRPr lang="en-US" sz="3000" kern="1200" dirty="0"/>
            </a:p>
          </p:txBody>
        </p:sp>
      </p:grpSp>
      <p:grpSp>
        <p:nvGrpSpPr>
          <p:cNvPr id="8" name="Group 7"/>
          <p:cNvGrpSpPr/>
          <p:nvPr/>
        </p:nvGrpSpPr>
        <p:grpSpPr>
          <a:xfrm>
            <a:off x="1843228" y="2968889"/>
            <a:ext cx="5486403" cy="954097"/>
            <a:chOff x="1142998" y="5132"/>
            <a:chExt cx="5486403" cy="954097"/>
          </a:xfrm>
        </p:grpSpPr>
        <p:sp>
          <p:nvSpPr>
            <p:cNvPr id="9" name="Rounded Rectangle 8"/>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Current Status</a:t>
              </a:r>
              <a:endParaRPr lang="en-US" sz="3000" kern="1200" dirty="0"/>
            </a:p>
          </p:txBody>
        </p:sp>
      </p:grpSp>
      <p:grpSp>
        <p:nvGrpSpPr>
          <p:cNvPr id="11" name="Group 10"/>
          <p:cNvGrpSpPr/>
          <p:nvPr/>
        </p:nvGrpSpPr>
        <p:grpSpPr>
          <a:xfrm>
            <a:off x="1871173" y="4028549"/>
            <a:ext cx="5486403" cy="954097"/>
            <a:chOff x="1142998" y="5132"/>
            <a:chExt cx="5486403" cy="954097"/>
          </a:xfrm>
        </p:grpSpPr>
        <p:sp>
          <p:nvSpPr>
            <p:cNvPr id="12" name="Rounded Rectangle 11"/>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Ongoing Efforts</a:t>
              </a:r>
              <a:endParaRPr lang="en-US" sz="3000" kern="1200" dirty="0"/>
            </a:p>
          </p:txBody>
        </p:sp>
      </p:grpSp>
      <p:grpSp>
        <p:nvGrpSpPr>
          <p:cNvPr id="17" name="Group 16"/>
          <p:cNvGrpSpPr/>
          <p:nvPr/>
        </p:nvGrpSpPr>
        <p:grpSpPr>
          <a:xfrm>
            <a:off x="1843228" y="1900620"/>
            <a:ext cx="5486403" cy="954097"/>
            <a:chOff x="1142998" y="5132"/>
            <a:chExt cx="5486403" cy="954097"/>
          </a:xfrm>
        </p:grpSpPr>
        <p:sp>
          <p:nvSpPr>
            <p:cNvPr id="18" name="Rounded Rectangle 17"/>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Models</a:t>
              </a:r>
              <a:endParaRPr lang="en-US" sz="3000" kern="1200" dirty="0"/>
            </a:p>
          </p:txBody>
        </p:sp>
      </p:grpSp>
      <p:sp>
        <p:nvSpPr>
          <p:cNvPr id="20" name="Rectangle 19"/>
          <p:cNvSpPr/>
          <p:nvPr/>
        </p:nvSpPr>
        <p:spPr>
          <a:xfrm>
            <a:off x="961571" y="1778023"/>
            <a:ext cx="7384143" cy="446312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9390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2591 street city images</a:t>
            </a:r>
            <a:endParaRPr lang="en-US" dirty="0"/>
          </a:p>
        </p:txBody>
      </p:sp>
      <p:sp>
        <p:nvSpPr>
          <p:cNvPr id="2" name="Slide Number Placeholder 1"/>
          <p:cNvSpPr>
            <a:spLocks noGrp="1"/>
          </p:cNvSpPr>
          <p:nvPr>
            <p:ph type="sldNum" sz="quarter" idx="12"/>
          </p:nvPr>
        </p:nvSpPr>
        <p:spPr/>
        <p:txBody>
          <a:bodyPr/>
          <a:lstStyle/>
          <a:p>
            <a:fld id="{9A0204A8-AFB4-894B-B7A1-210E55B1E886}" type="slidenum">
              <a:rPr lang="en-US" smtClean="0"/>
              <a:t>39</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40456"/>
            <a:ext cx="9144000" cy="3079978"/>
          </a:xfrm>
          <a:prstGeom prst="rect">
            <a:avLst/>
          </a:prstGeom>
        </p:spPr>
      </p:pic>
      <p:sp>
        <p:nvSpPr>
          <p:cNvPr id="7" name="Title 2"/>
          <p:cNvSpPr txBox="1">
            <a:spLocks/>
          </p:cNvSpPr>
          <p:nvPr/>
        </p:nvSpPr>
        <p:spPr>
          <a:xfrm>
            <a:off x="457200" y="-1043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Visual Turing Test [Geman 2014]</a:t>
            </a:r>
            <a:endParaRPr lang="en-US" dirty="0"/>
          </a:p>
        </p:txBody>
      </p:sp>
    </p:spTree>
    <p:extLst>
      <p:ext uri="{BB962C8B-B14F-4D97-AF65-F5344CB8AC3E}">
        <p14:creationId xmlns:p14="http://schemas.microsoft.com/office/powerpoint/2010/main" val="764055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smtClean="0"/>
              <a:t>“Color College Avenue”, Blacksburg, VA, May 2012</a:t>
            </a:r>
            <a:endParaRPr lang="en-US" sz="1200" dirty="0"/>
          </a:p>
        </p:txBody>
      </p:sp>
      <p:sp>
        <p:nvSpPr>
          <p:cNvPr id="2" name="Slide Number Placeholder 1"/>
          <p:cNvSpPr>
            <a:spLocks noGrp="1"/>
          </p:cNvSpPr>
          <p:nvPr>
            <p:ph type="sldNum" sz="quarter" idx="12"/>
          </p:nvPr>
        </p:nvSpPr>
        <p:spPr/>
        <p:txBody>
          <a:bodyPr/>
          <a:lstStyle/>
          <a:p>
            <a:fld id="{C8756881-B0E8-F143-BBCC-9E260CA8BD35}" type="slidenum">
              <a:rPr lang="en-US" smtClean="0"/>
              <a:t>4</a:t>
            </a:fld>
            <a:endParaRPr lang="en-US" dirty="0"/>
          </a:p>
        </p:txBody>
      </p:sp>
      <p:sp>
        <p:nvSpPr>
          <p:cNvPr id="8" name="Rectangle 2"/>
          <p:cNvSpPr txBox="1">
            <a:spLocks noChangeArrowheads="1"/>
          </p:cNvSpPr>
          <p:nvPr/>
        </p:nvSpPr>
        <p:spPr bwMode="auto">
          <a:xfrm>
            <a:off x="0" y="0"/>
            <a:ext cx="9144000" cy="1211738"/>
          </a:xfrm>
          <a:prstGeom prst="rect">
            <a:avLst/>
          </a:prstGeom>
          <a:solidFill>
            <a:schemeClr val="bg1"/>
          </a:solidFill>
          <a:ln w="9525">
            <a:noFill/>
            <a:miter lim="800000"/>
            <a:headEnd/>
            <a:tailEnd/>
          </a:ln>
        </p:spPr>
        <p:txBody>
          <a:bodyPr anchor="ctr">
            <a:prstTxWarp prst="textNoShape">
              <a:avLst/>
            </a:prstTxWarp>
          </a:bodyPr>
          <a:lstStyle/>
          <a:p>
            <a:pPr algn="ctr"/>
            <a:r>
              <a:rPr lang="en-US" sz="4000" dirty="0" smtClean="0">
                <a:solidFill>
                  <a:srgbClr val="FF0000"/>
                </a:solidFill>
              </a:rPr>
              <a:t>It was a great event! It brought families out, and the whole community together.</a:t>
            </a:r>
            <a:endParaRPr lang="en-US" sz="4000" dirty="0">
              <a:solidFill>
                <a:srgbClr val="FF0000"/>
              </a:solidFill>
            </a:endParaRPr>
          </a:p>
        </p:txBody>
      </p:sp>
    </p:spTree>
    <p:extLst>
      <p:ext uri="{BB962C8B-B14F-4D97-AF65-F5344CB8AC3E}">
        <p14:creationId xmlns:p14="http://schemas.microsoft.com/office/powerpoint/2010/main" val="392638558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0204A8-AFB4-894B-B7A1-210E55B1E886}" type="slidenum">
              <a:rPr lang="en-US" smtClean="0"/>
              <a:t>40</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0885" y="0"/>
            <a:ext cx="4193115" cy="6858000"/>
          </a:xfrm>
          <a:prstGeom prst="rect">
            <a:avLst/>
          </a:prstGeom>
        </p:spPr>
      </p:pic>
      <p:sp>
        <p:nvSpPr>
          <p:cNvPr id="9" name="TextBox 8"/>
          <p:cNvSpPr txBox="1"/>
          <p:nvPr/>
        </p:nvSpPr>
        <p:spPr>
          <a:xfrm>
            <a:off x="0" y="0"/>
            <a:ext cx="5079820" cy="5909311"/>
          </a:xfrm>
          <a:prstGeom prst="rect">
            <a:avLst/>
          </a:prstGeom>
          <a:noFill/>
        </p:spPr>
        <p:txBody>
          <a:bodyPr wrap="square" rtlCol="0">
            <a:spAutoFit/>
          </a:bodyPr>
          <a:lstStyle/>
          <a:p>
            <a:r>
              <a:rPr lang="en-US" dirty="0" smtClean="0"/>
              <a:t>Vocabulary</a:t>
            </a:r>
          </a:p>
          <a:p>
            <a:pPr marL="285750" indent="-285750">
              <a:buFont typeface="Arial"/>
              <a:buChar char="•"/>
            </a:pPr>
            <a:r>
              <a:rPr lang="en-US" dirty="0" smtClean="0"/>
              <a:t>Types of objects</a:t>
            </a:r>
          </a:p>
          <a:p>
            <a:pPr marL="742950" lvl="1" indent="-285750">
              <a:buFont typeface="Arial"/>
              <a:buChar char="•"/>
            </a:pPr>
            <a:r>
              <a:rPr lang="en-US" dirty="0" smtClean="0"/>
              <a:t>People, vehicles, building, windows, doors</a:t>
            </a:r>
          </a:p>
          <a:p>
            <a:pPr marL="285750" indent="-285750">
              <a:buFont typeface="Arial"/>
              <a:buChar char="•"/>
            </a:pPr>
            <a:r>
              <a:rPr lang="en-US" dirty="0" smtClean="0"/>
              <a:t>Type-dependent attributes</a:t>
            </a:r>
          </a:p>
          <a:p>
            <a:pPr marL="742950" lvl="1" indent="-285750">
              <a:buFont typeface="Arial"/>
              <a:buChar char="•"/>
            </a:pPr>
            <a:r>
              <a:rPr lang="en-US" dirty="0" smtClean="0"/>
              <a:t>Clothing and activities of people</a:t>
            </a:r>
          </a:p>
          <a:p>
            <a:pPr marL="742950" lvl="1" indent="-285750">
              <a:buFont typeface="Arial"/>
              <a:buChar char="•"/>
            </a:pPr>
            <a:r>
              <a:rPr lang="en-US" dirty="0" smtClean="0"/>
              <a:t>Types and colors of vehicles</a:t>
            </a:r>
          </a:p>
          <a:p>
            <a:pPr marL="285750" indent="-285750">
              <a:buFont typeface="Arial"/>
              <a:buChar char="•"/>
            </a:pPr>
            <a:r>
              <a:rPr lang="en-US" dirty="0" smtClean="0"/>
              <a:t>Type-dependent relationships</a:t>
            </a:r>
          </a:p>
          <a:p>
            <a:pPr marL="742950" lvl="1" indent="-285750">
              <a:buFont typeface="Arial"/>
              <a:buChar char="•"/>
            </a:pPr>
            <a:r>
              <a:rPr lang="en-US" dirty="0" smtClean="0"/>
              <a:t>Ordered: person entering a building</a:t>
            </a:r>
          </a:p>
          <a:p>
            <a:pPr marL="742950" lvl="1" indent="-285750">
              <a:buFont typeface="Arial"/>
              <a:buChar char="•"/>
            </a:pPr>
            <a:r>
              <a:rPr lang="en-US" dirty="0" smtClean="0"/>
              <a:t>Unordered: two people walking together</a:t>
            </a:r>
          </a:p>
          <a:p>
            <a:pPr marL="742950" lvl="1" indent="-285750">
              <a:buFont typeface="Arial"/>
              <a:buChar char="•"/>
            </a:pPr>
            <a:endParaRPr lang="en-US" dirty="0"/>
          </a:p>
          <a:p>
            <a:pPr marL="285750" indent="-285750">
              <a:buFont typeface="Arial"/>
              <a:buChar char="•"/>
            </a:pPr>
            <a:r>
              <a:rPr lang="en-US" dirty="0" smtClean="0"/>
              <a:t>Questions</a:t>
            </a:r>
          </a:p>
          <a:p>
            <a:pPr marL="742950" lvl="1" indent="-285750">
              <a:buFont typeface="Arial"/>
              <a:buChar char="•"/>
            </a:pPr>
            <a:r>
              <a:rPr lang="en-US" dirty="0" smtClean="0"/>
              <a:t>Existence</a:t>
            </a:r>
          </a:p>
          <a:p>
            <a:pPr marL="742950" lvl="1" indent="-285750">
              <a:buFont typeface="Arial"/>
              <a:buChar char="•"/>
            </a:pPr>
            <a:r>
              <a:rPr lang="en-US" dirty="0" smtClean="0"/>
              <a:t>Uniqueness</a:t>
            </a:r>
          </a:p>
          <a:p>
            <a:pPr marL="742950" lvl="1" indent="-285750">
              <a:buFont typeface="Arial"/>
              <a:buChar char="•"/>
            </a:pPr>
            <a:r>
              <a:rPr lang="en-US" dirty="0" smtClean="0"/>
              <a:t>Attribute</a:t>
            </a:r>
          </a:p>
          <a:p>
            <a:pPr marL="742950" lvl="1" indent="-285750">
              <a:buFont typeface="Arial"/>
              <a:buChar char="•"/>
            </a:pPr>
            <a:r>
              <a:rPr lang="en-US" dirty="0" smtClean="0"/>
              <a:t>Relationship</a:t>
            </a:r>
          </a:p>
          <a:p>
            <a:pPr marL="285750" indent="-285750">
              <a:buFont typeface="Arial"/>
              <a:buChar char="•"/>
            </a:pPr>
            <a:endParaRPr lang="en-US" dirty="0"/>
          </a:p>
          <a:p>
            <a:pPr marL="285750" indent="-285750">
              <a:buFont typeface="Arial"/>
              <a:buChar char="•"/>
            </a:pPr>
            <a:r>
              <a:rPr lang="en-US" dirty="0" smtClean="0"/>
              <a:t>Story line</a:t>
            </a:r>
          </a:p>
          <a:p>
            <a:pPr marL="285750" indent="-285750">
              <a:buFont typeface="Arial"/>
              <a:buChar char="•"/>
            </a:pPr>
            <a:r>
              <a:rPr lang="en-US" dirty="0" smtClean="0"/>
              <a:t>Query generator</a:t>
            </a:r>
          </a:p>
          <a:p>
            <a:pPr marL="285750" indent="-285750">
              <a:buFont typeface="Arial"/>
              <a:buChar char="•"/>
            </a:pPr>
            <a:r>
              <a:rPr lang="en-US" dirty="0" smtClean="0"/>
              <a:t>Human-in-the-loop</a:t>
            </a:r>
          </a:p>
          <a:p>
            <a:pPr marL="285750" indent="-285750">
              <a:buFont typeface="Arial"/>
              <a:buChar char="•"/>
            </a:pPr>
            <a:endParaRPr lang="en-US" dirty="0"/>
          </a:p>
          <a:p>
            <a:pPr marL="285750" indent="-285750">
              <a:buFont typeface="Arial"/>
              <a:buChar char="•"/>
            </a:pPr>
            <a:r>
              <a:rPr lang="en-US" dirty="0" smtClean="0"/>
              <a:t>No NLP required, vision is key</a:t>
            </a:r>
            <a:endParaRPr lang="en-US" dirty="0"/>
          </a:p>
        </p:txBody>
      </p:sp>
    </p:spTree>
    <p:extLst>
      <p:ext uri="{BB962C8B-B14F-4D97-AF65-F5344CB8AC3E}">
        <p14:creationId xmlns:p14="http://schemas.microsoft.com/office/powerpoint/2010/main" val="12865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14" end="1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xEl>
                                              <p:pRg st="16" end="1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17" end="1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18" end="1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0204A8-AFB4-894B-B7A1-210E55B1E886}" type="slidenum">
              <a:rPr lang="en-US" smtClean="0"/>
              <a:t>41</a:t>
            </a:fld>
            <a:endParaRPr lang="en-US" dirty="0"/>
          </a:p>
        </p:txBody>
      </p:sp>
      <p:sp>
        <p:nvSpPr>
          <p:cNvPr id="3" name="Content Placeholder 2"/>
          <p:cNvSpPr>
            <a:spLocks noGrp="1"/>
          </p:cNvSpPr>
          <p:nvPr>
            <p:ph idx="1"/>
          </p:nvPr>
        </p:nvSpPr>
        <p:spPr>
          <a:xfrm>
            <a:off x="457200" y="1107954"/>
            <a:ext cx="8229600" cy="4525963"/>
          </a:xfrm>
        </p:spPr>
        <p:txBody>
          <a:bodyPr/>
          <a:lstStyle/>
          <a:p>
            <a:r>
              <a:rPr lang="en-US" dirty="0" err="1" smtClean="0"/>
              <a:t>DAtaset</a:t>
            </a:r>
            <a:r>
              <a:rPr lang="en-US" dirty="0" smtClean="0"/>
              <a:t> </a:t>
            </a:r>
            <a:r>
              <a:rPr lang="en-US" dirty="0"/>
              <a:t>for </a:t>
            </a:r>
            <a:r>
              <a:rPr lang="en-US" dirty="0" err="1"/>
              <a:t>QUestion</a:t>
            </a:r>
            <a:r>
              <a:rPr lang="en-US" dirty="0"/>
              <a:t> Answering on Real-world </a:t>
            </a:r>
            <a:r>
              <a:rPr lang="en-US" dirty="0" smtClean="0"/>
              <a:t>images (DAQUAR)</a:t>
            </a:r>
          </a:p>
          <a:p>
            <a:r>
              <a:rPr lang="en-US" dirty="0" smtClean="0"/>
              <a:t>1449 images from NYU v2</a:t>
            </a:r>
          </a:p>
        </p:txBody>
      </p:sp>
      <p:sp>
        <p:nvSpPr>
          <p:cNvPr id="10" name="Title 1"/>
          <p:cNvSpPr>
            <a:spLocks noGrp="1"/>
          </p:cNvSpPr>
          <p:nvPr>
            <p:ph type="title"/>
          </p:nvPr>
        </p:nvSpPr>
        <p:spPr>
          <a:xfrm>
            <a:off x="457200" y="2521"/>
            <a:ext cx="8229600" cy="1143000"/>
          </a:xfrm>
        </p:spPr>
        <p:txBody>
          <a:bodyPr/>
          <a:lstStyle/>
          <a:p>
            <a:r>
              <a:rPr lang="en-US" dirty="0" smtClean="0"/>
              <a:t>DAQUAR </a:t>
            </a:r>
            <a:r>
              <a:rPr lang="en-US" dirty="0"/>
              <a:t>[Malinowski </a:t>
            </a:r>
            <a:r>
              <a:rPr lang="en-US" dirty="0" smtClean="0"/>
              <a:t>2014]</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963648"/>
            <a:ext cx="9144000" cy="3551464"/>
          </a:xfrm>
          <a:prstGeom prst="rect">
            <a:avLst/>
          </a:prstGeom>
        </p:spPr>
      </p:pic>
    </p:spTree>
    <p:extLst>
      <p:ext uri="{BB962C8B-B14F-4D97-AF65-F5344CB8AC3E}">
        <p14:creationId xmlns:p14="http://schemas.microsoft.com/office/powerpoint/2010/main" val="12630374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0204A8-AFB4-894B-B7A1-210E55B1E886}" type="slidenum">
              <a:rPr lang="en-US" smtClean="0"/>
              <a:t>42</a:t>
            </a:fld>
            <a:endParaRPr lang="en-US" dirty="0"/>
          </a:p>
        </p:txBody>
      </p:sp>
      <p:sp>
        <p:nvSpPr>
          <p:cNvPr id="3" name="Content Placeholder 2"/>
          <p:cNvSpPr>
            <a:spLocks noGrp="1"/>
          </p:cNvSpPr>
          <p:nvPr>
            <p:ph idx="1"/>
          </p:nvPr>
        </p:nvSpPr>
        <p:spPr/>
        <p:txBody>
          <a:bodyPr/>
          <a:lstStyle/>
          <a:p>
            <a:r>
              <a:rPr lang="en-US" dirty="0" smtClean="0"/>
              <a:t>Synthetic QA pairs</a:t>
            </a:r>
          </a:p>
          <a:p>
            <a:pPr lvl="1"/>
            <a:r>
              <a:rPr lang="en-US" dirty="0" smtClean="0"/>
              <a:t>140 training</a:t>
            </a:r>
          </a:p>
          <a:p>
            <a:pPr lvl="1"/>
            <a:r>
              <a:rPr lang="en-US" dirty="0" smtClean="0"/>
              <a:t>280 test</a:t>
            </a:r>
          </a:p>
        </p:txBody>
      </p:sp>
      <p:sp>
        <p:nvSpPr>
          <p:cNvPr id="10" name="Title 1"/>
          <p:cNvSpPr>
            <a:spLocks noGrp="1"/>
          </p:cNvSpPr>
          <p:nvPr>
            <p:ph type="title"/>
          </p:nvPr>
        </p:nvSpPr>
        <p:spPr>
          <a:xfrm>
            <a:off x="457200" y="0"/>
            <a:ext cx="8229600" cy="1143000"/>
          </a:xfrm>
        </p:spPr>
        <p:txBody>
          <a:bodyPr/>
          <a:lstStyle/>
          <a:p>
            <a:r>
              <a:rPr lang="en-US" dirty="0" smtClean="0"/>
              <a:t>DAQUAR </a:t>
            </a:r>
            <a:r>
              <a:rPr lang="en-US" dirty="0"/>
              <a:t>[Malinowski </a:t>
            </a:r>
            <a:r>
              <a:rPr lang="en-US" dirty="0" smtClean="0"/>
              <a:t>2014]</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377282"/>
            <a:ext cx="9144000" cy="1688123"/>
          </a:xfrm>
          <a:prstGeom prst="rect">
            <a:avLst/>
          </a:prstGeom>
        </p:spPr>
      </p:pic>
    </p:spTree>
    <p:extLst>
      <p:ext uri="{BB962C8B-B14F-4D97-AF65-F5344CB8AC3E}">
        <p14:creationId xmlns:p14="http://schemas.microsoft.com/office/powerpoint/2010/main" val="26240032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0204A8-AFB4-894B-B7A1-210E55B1E886}" type="slidenum">
              <a:rPr lang="en-US" smtClean="0"/>
              <a:t>43</a:t>
            </a:fld>
            <a:endParaRPr lang="en-US" dirty="0"/>
          </a:p>
        </p:txBody>
      </p:sp>
      <p:sp>
        <p:nvSpPr>
          <p:cNvPr id="3" name="Content Placeholder 2"/>
          <p:cNvSpPr>
            <a:spLocks noGrp="1"/>
          </p:cNvSpPr>
          <p:nvPr>
            <p:ph idx="1"/>
          </p:nvPr>
        </p:nvSpPr>
        <p:spPr/>
        <p:txBody>
          <a:bodyPr/>
          <a:lstStyle/>
          <a:p>
            <a:r>
              <a:rPr lang="en-US" dirty="0" smtClean="0"/>
              <a:t>Human QA pairs</a:t>
            </a:r>
          </a:p>
          <a:p>
            <a:pPr lvl="1"/>
            <a:r>
              <a:rPr lang="en-US" dirty="0" smtClean="0"/>
              <a:t>6794 training</a:t>
            </a:r>
          </a:p>
          <a:p>
            <a:pPr lvl="1"/>
            <a:r>
              <a:rPr lang="en-US" dirty="0" smtClean="0"/>
              <a:t>5675 test</a:t>
            </a:r>
          </a:p>
          <a:p>
            <a:r>
              <a:rPr lang="en-US" dirty="0" smtClean="0"/>
              <a:t>Valid answers</a:t>
            </a:r>
          </a:p>
          <a:p>
            <a:pPr lvl="1"/>
            <a:r>
              <a:rPr lang="en-US" dirty="0" smtClean="0"/>
              <a:t>Colors, numbers, objects, or sets</a:t>
            </a:r>
          </a:p>
          <a:p>
            <a:pPr lvl="1"/>
            <a:endParaRPr lang="en-US" dirty="0"/>
          </a:p>
        </p:txBody>
      </p:sp>
      <p:sp>
        <p:nvSpPr>
          <p:cNvPr id="11" name="Title 1"/>
          <p:cNvSpPr txBox="1">
            <a:spLocks/>
          </p:cNvSpPr>
          <p:nvPr/>
        </p:nvSpPr>
        <p:spPr>
          <a:xfrm>
            <a:off x="457200" y="252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DAQUAR [Malinowski 2014]</a:t>
            </a:r>
            <a:endParaRPr lang="en-US" dirty="0"/>
          </a:p>
        </p:txBody>
      </p:sp>
    </p:spTree>
    <p:extLst>
      <p:ext uri="{BB962C8B-B14F-4D97-AF65-F5344CB8AC3E}">
        <p14:creationId xmlns:p14="http://schemas.microsoft.com/office/powerpoint/2010/main" val="8054310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44</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7961" y="923105"/>
            <a:ext cx="7938839" cy="5592007"/>
          </a:xfrm>
          <a:prstGeom prst="rect">
            <a:avLst/>
          </a:prstGeom>
        </p:spPr>
      </p:pic>
      <p:sp>
        <p:nvSpPr>
          <p:cNvPr id="6" name="Title 1"/>
          <p:cNvSpPr txBox="1">
            <a:spLocks/>
          </p:cNvSpPr>
          <p:nvPr/>
        </p:nvSpPr>
        <p:spPr>
          <a:xfrm>
            <a:off x="457200" y="252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DAQUAR [Malinowski 2014]</a:t>
            </a:r>
            <a:endParaRPr lang="en-US" dirty="0"/>
          </a:p>
        </p:txBody>
      </p:sp>
    </p:spTree>
    <p:extLst>
      <p:ext uri="{BB962C8B-B14F-4D97-AF65-F5344CB8AC3E}">
        <p14:creationId xmlns:p14="http://schemas.microsoft.com/office/powerpoint/2010/main" val="27711518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Toronto COCO-QA [Ren 2015]</a:t>
            </a:r>
            <a:endParaRPr lang="en-US" dirty="0"/>
          </a:p>
        </p:txBody>
      </p:sp>
      <p:sp>
        <p:nvSpPr>
          <p:cNvPr id="3" name="Content Placeholder 2"/>
          <p:cNvSpPr>
            <a:spLocks noGrp="1"/>
          </p:cNvSpPr>
          <p:nvPr>
            <p:ph idx="1"/>
          </p:nvPr>
        </p:nvSpPr>
        <p:spPr/>
        <p:txBody>
          <a:bodyPr>
            <a:normAutofit/>
          </a:bodyPr>
          <a:lstStyle/>
          <a:p>
            <a:r>
              <a:rPr lang="en-US" dirty="0" smtClean="0"/>
              <a:t>COCO dataset</a:t>
            </a:r>
          </a:p>
          <a:p>
            <a:r>
              <a:rPr lang="en-US" dirty="0" smtClean="0"/>
              <a:t>Caption </a:t>
            </a:r>
            <a:r>
              <a:rPr lang="en-US" dirty="0" smtClean="0">
                <a:sym typeface="Wingdings"/>
              </a:rPr>
              <a:t> QA pair (automatically)</a:t>
            </a:r>
          </a:p>
          <a:p>
            <a:pPr lvl="1"/>
            <a:r>
              <a:rPr lang="en-US" dirty="0"/>
              <a:t>123287 images</a:t>
            </a:r>
          </a:p>
          <a:p>
            <a:pPr lvl="1"/>
            <a:r>
              <a:rPr lang="en-US" dirty="0"/>
              <a:t>78736 train questions</a:t>
            </a:r>
          </a:p>
          <a:p>
            <a:pPr lvl="1"/>
            <a:r>
              <a:rPr lang="en-US" dirty="0"/>
              <a:t>38948 test questions</a:t>
            </a:r>
          </a:p>
          <a:p>
            <a:r>
              <a:rPr lang="en-US" dirty="0"/>
              <a:t>4 types of questions: </a:t>
            </a:r>
            <a:endParaRPr lang="en-US" dirty="0" smtClean="0"/>
          </a:p>
          <a:p>
            <a:pPr lvl="1"/>
            <a:r>
              <a:rPr lang="en-US" dirty="0" smtClean="0"/>
              <a:t>object</a:t>
            </a:r>
            <a:r>
              <a:rPr lang="en-US" dirty="0"/>
              <a:t>, number, color, location</a:t>
            </a:r>
          </a:p>
          <a:p>
            <a:r>
              <a:rPr lang="en-US" dirty="0"/>
              <a:t>Answers are all one-</a:t>
            </a:r>
            <a:r>
              <a:rPr lang="en-US" dirty="0" smtClean="0"/>
              <a:t>word</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45</a:t>
            </a:fld>
            <a:endParaRPr lang="en-US" dirty="0"/>
          </a:p>
        </p:txBody>
      </p:sp>
    </p:spTree>
    <p:extLst>
      <p:ext uri="{BB962C8B-B14F-4D97-AF65-F5344CB8AC3E}">
        <p14:creationId xmlns:p14="http://schemas.microsoft.com/office/powerpoint/2010/main" val="55783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Toronto COCO-QA [Ren 2015]</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46</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866900"/>
            <a:ext cx="9144000" cy="3102533"/>
          </a:xfrm>
          <a:prstGeom prst="rect">
            <a:avLst/>
          </a:prstGeom>
        </p:spPr>
      </p:pic>
      <p:sp>
        <p:nvSpPr>
          <p:cNvPr id="7" name="Rectangle 6"/>
          <p:cNvSpPr/>
          <p:nvPr/>
        </p:nvSpPr>
        <p:spPr>
          <a:xfrm>
            <a:off x="6272023" y="4690781"/>
            <a:ext cx="2871977" cy="4535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9245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47</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9371" y="3050202"/>
            <a:ext cx="1881617" cy="1828800"/>
          </a:xfrm>
          <a:prstGeom prst="rect">
            <a:avLst/>
          </a:prstGeom>
        </p:spPr>
      </p:pic>
      <p:sp>
        <p:nvSpPr>
          <p:cNvPr id="6" name="Title 1"/>
          <p:cNvSpPr>
            <a:spLocks noGrp="1"/>
          </p:cNvSpPr>
          <p:nvPr>
            <p:ph type="title"/>
          </p:nvPr>
        </p:nvSpPr>
        <p:spPr>
          <a:xfrm>
            <a:off x="457200" y="274639"/>
            <a:ext cx="8229600" cy="1143000"/>
          </a:xfrm>
        </p:spPr>
        <p:txBody>
          <a:bodyPr/>
          <a:lstStyle/>
          <a:p>
            <a:r>
              <a:rPr lang="en-US" dirty="0" smtClean="0"/>
              <a:t>Toronto COCO-QA [Ren 2015]</a:t>
            </a:r>
            <a:endParaRPr lang="en-US" dirty="0"/>
          </a:p>
        </p:txBody>
      </p:sp>
      <p:sp>
        <p:nvSpPr>
          <p:cNvPr id="7" name="TextBox 6"/>
          <p:cNvSpPr txBox="1"/>
          <p:nvPr/>
        </p:nvSpPr>
        <p:spPr>
          <a:xfrm>
            <a:off x="829371" y="2126872"/>
            <a:ext cx="1881617" cy="923330"/>
          </a:xfrm>
          <a:prstGeom prst="rect">
            <a:avLst/>
          </a:prstGeom>
          <a:noFill/>
        </p:spPr>
        <p:txBody>
          <a:bodyPr wrap="square" rtlCol="0">
            <a:spAutoFit/>
          </a:bodyPr>
          <a:lstStyle/>
          <a:p>
            <a:pPr algn="ctr"/>
            <a:r>
              <a:rPr lang="en-US" dirty="0" smtClean="0"/>
              <a:t>Q. The very old looking what is on display?</a:t>
            </a:r>
            <a:endParaRPr lang="en-US" dirty="0"/>
          </a:p>
        </p:txBody>
      </p:sp>
      <p:sp>
        <p:nvSpPr>
          <p:cNvPr id="8" name="TextBox 7"/>
          <p:cNvSpPr txBox="1"/>
          <p:nvPr/>
        </p:nvSpPr>
        <p:spPr>
          <a:xfrm>
            <a:off x="829371" y="4890631"/>
            <a:ext cx="1881617" cy="369332"/>
          </a:xfrm>
          <a:prstGeom prst="rect">
            <a:avLst/>
          </a:prstGeom>
          <a:noFill/>
        </p:spPr>
        <p:txBody>
          <a:bodyPr wrap="square" rtlCol="0">
            <a:spAutoFit/>
          </a:bodyPr>
          <a:lstStyle/>
          <a:p>
            <a:pPr algn="ctr"/>
            <a:r>
              <a:rPr lang="en-US" dirty="0" smtClean="0"/>
              <a:t>A. pot</a:t>
            </a:r>
            <a:endParaRPr lang="en-US" dirty="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3121" y="3050202"/>
            <a:ext cx="1802860" cy="1828800"/>
          </a:xfrm>
          <a:prstGeom prst="rect">
            <a:avLst/>
          </a:prstGeom>
        </p:spPr>
      </p:pic>
      <p:sp>
        <p:nvSpPr>
          <p:cNvPr id="10" name="TextBox 9"/>
          <p:cNvSpPr txBox="1"/>
          <p:nvPr/>
        </p:nvSpPr>
        <p:spPr>
          <a:xfrm>
            <a:off x="3623121" y="2126872"/>
            <a:ext cx="1881617" cy="923330"/>
          </a:xfrm>
          <a:prstGeom prst="rect">
            <a:avLst/>
          </a:prstGeom>
          <a:noFill/>
        </p:spPr>
        <p:txBody>
          <a:bodyPr wrap="square" rtlCol="0">
            <a:spAutoFit/>
          </a:bodyPr>
          <a:lstStyle/>
          <a:p>
            <a:pPr algn="ctr"/>
            <a:r>
              <a:rPr lang="en-US" dirty="0" smtClean="0"/>
              <a:t>Q. What swim in the ocean near two large ferries?</a:t>
            </a:r>
            <a:endParaRPr lang="en-US" dirty="0"/>
          </a:p>
        </p:txBody>
      </p:sp>
      <p:sp>
        <p:nvSpPr>
          <p:cNvPr id="11" name="TextBox 10"/>
          <p:cNvSpPr txBox="1"/>
          <p:nvPr/>
        </p:nvSpPr>
        <p:spPr>
          <a:xfrm>
            <a:off x="3623121" y="4890631"/>
            <a:ext cx="1881617" cy="369332"/>
          </a:xfrm>
          <a:prstGeom prst="rect">
            <a:avLst/>
          </a:prstGeom>
          <a:noFill/>
        </p:spPr>
        <p:txBody>
          <a:bodyPr wrap="square" rtlCol="0">
            <a:spAutoFit/>
          </a:bodyPr>
          <a:lstStyle/>
          <a:p>
            <a:pPr algn="ctr"/>
            <a:r>
              <a:rPr lang="en-US" dirty="0" smtClean="0"/>
              <a:t>A. ducks</a:t>
            </a:r>
            <a:endParaRPr lang="en-US" dirty="0"/>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37119" y="3050202"/>
            <a:ext cx="1855498" cy="1828800"/>
          </a:xfrm>
          <a:prstGeom prst="rect">
            <a:avLst/>
          </a:prstGeom>
        </p:spPr>
      </p:pic>
      <p:sp>
        <p:nvSpPr>
          <p:cNvPr id="13" name="TextBox 12"/>
          <p:cNvSpPr txBox="1"/>
          <p:nvPr/>
        </p:nvSpPr>
        <p:spPr>
          <a:xfrm>
            <a:off x="5978870" y="2126872"/>
            <a:ext cx="2120086" cy="923330"/>
          </a:xfrm>
          <a:prstGeom prst="rect">
            <a:avLst/>
          </a:prstGeom>
          <a:noFill/>
        </p:spPr>
        <p:txBody>
          <a:bodyPr wrap="square" rtlCol="0">
            <a:spAutoFit/>
          </a:bodyPr>
          <a:lstStyle/>
          <a:p>
            <a:pPr algn="ctr"/>
            <a:r>
              <a:rPr lang="en-US" dirty="0" smtClean="0"/>
              <a:t>Q. What next to the large umbrella attached to a table?</a:t>
            </a:r>
            <a:endParaRPr lang="en-US" dirty="0"/>
          </a:p>
        </p:txBody>
      </p:sp>
      <p:sp>
        <p:nvSpPr>
          <p:cNvPr id="14" name="TextBox 13"/>
          <p:cNvSpPr txBox="1"/>
          <p:nvPr/>
        </p:nvSpPr>
        <p:spPr>
          <a:xfrm>
            <a:off x="6147337" y="4890631"/>
            <a:ext cx="1881617" cy="369332"/>
          </a:xfrm>
          <a:prstGeom prst="rect">
            <a:avLst/>
          </a:prstGeom>
          <a:noFill/>
        </p:spPr>
        <p:txBody>
          <a:bodyPr wrap="square" rtlCol="0">
            <a:spAutoFit/>
          </a:bodyPr>
          <a:lstStyle/>
          <a:p>
            <a:pPr algn="ctr"/>
            <a:r>
              <a:rPr lang="en-US" dirty="0" smtClean="0"/>
              <a:t>A. trees</a:t>
            </a:r>
            <a:endParaRPr lang="en-US" dirty="0"/>
          </a:p>
        </p:txBody>
      </p:sp>
    </p:spTree>
    <p:extLst>
      <p:ext uri="{BB962C8B-B14F-4D97-AF65-F5344CB8AC3E}">
        <p14:creationId xmlns:p14="http://schemas.microsoft.com/office/powerpoint/2010/main" val="29793069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186"/>
            <a:ext cx="8229600" cy="1143000"/>
          </a:xfrm>
        </p:spPr>
        <p:txBody>
          <a:bodyPr/>
          <a:lstStyle/>
          <a:p>
            <a:r>
              <a:rPr lang="en-US" dirty="0" smtClean="0"/>
              <a:t>FM-IQA [Gao 2015]</a:t>
            </a:r>
            <a:endParaRPr lang="en-US" dirty="0"/>
          </a:p>
        </p:txBody>
      </p:sp>
      <p:sp>
        <p:nvSpPr>
          <p:cNvPr id="3" name="Content Placeholder 2"/>
          <p:cNvSpPr>
            <a:spLocks noGrp="1"/>
          </p:cNvSpPr>
          <p:nvPr>
            <p:ph idx="1"/>
          </p:nvPr>
        </p:nvSpPr>
        <p:spPr>
          <a:xfrm>
            <a:off x="0" y="1159629"/>
            <a:ext cx="9144000" cy="4525963"/>
          </a:xfrm>
        </p:spPr>
        <p:txBody>
          <a:bodyPr/>
          <a:lstStyle/>
          <a:p>
            <a:r>
              <a:rPr lang="en-US" dirty="0" smtClean="0"/>
              <a:t>Free-style Multilingual Image Question Answering</a:t>
            </a:r>
          </a:p>
          <a:p>
            <a:r>
              <a:rPr lang="en-US" dirty="0" smtClean="0"/>
              <a:t>158,392 COCO images</a:t>
            </a:r>
          </a:p>
          <a:p>
            <a:r>
              <a:rPr lang="en-US" dirty="0" smtClean="0"/>
              <a:t>316,193 free-style QAs</a:t>
            </a:r>
          </a:p>
          <a:p>
            <a:r>
              <a:rPr lang="en-US" dirty="0" smtClean="0"/>
              <a:t>Chinese and English translations</a:t>
            </a:r>
          </a:p>
        </p:txBody>
      </p:sp>
      <p:sp>
        <p:nvSpPr>
          <p:cNvPr id="4" name="Slide Number Placeholder 3"/>
          <p:cNvSpPr>
            <a:spLocks noGrp="1"/>
          </p:cNvSpPr>
          <p:nvPr>
            <p:ph type="sldNum" sz="quarter" idx="12"/>
          </p:nvPr>
        </p:nvSpPr>
        <p:spPr/>
        <p:txBody>
          <a:bodyPr/>
          <a:lstStyle/>
          <a:p>
            <a:fld id="{9A0204A8-AFB4-894B-B7A1-210E55B1E886}" type="slidenum">
              <a:rPr lang="en-US" smtClean="0"/>
              <a:t>48</a:t>
            </a:fld>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658512"/>
            <a:ext cx="9144000" cy="2174022"/>
          </a:xfrm>
          <a:prstGeom prst="rect">
            <a:avLst/>
          </a:prstGeom>
        </p:spPr>
      </p:pic>
    </p:spTree>
    <p:extLst>
      <p:ext uri="{BB962C8B-B14F-4D97-AF65-F5344CB8AC3E}">
        <p14:creationId xmlns:p14="http://schemas.microsoft.com/office/powerpoint/2010/main" val="319666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49</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68090"/>
            <a:ext cx="9144000" cy="4829420"/>
          </a:xfrm>
          <a:prstGeom prst="rect">
            <a:avLst/>
          </a:prstGeom>
        </p:spPr>
      </p:pic>
      <p:sp>
        <p:nvSpPr>
          <p:cNvPr id="6" name="Title 1"/>
          <p:cNvSpPr>
            <a:spLocks noGrp="1"/>
          </p:cNvSpPr>
          <p:nvPr>
            <p:ph type="title"/>
          </p:nvPr>
        </p:nvSpPr>
        <p:spPr>
          <a:xfrm>
            <a:off x="457200" y="106186"/>
            <a:ext cx="8229600" cy="1143000"/>
          </a:xfrm>
        </p:spPr>
        <p:txBody>
          <a:bodyPr/>
          <a:lstStyle/>
          <a:p>
            <a:r>
              <a:rPr lang="en-US" dirty="0" smtClean="0"/>
              <a:t>FM-IQA [Gao 2015]</a:t>
            </a:r>
            <a:endParaRPr lang="en-US" dirty="0"/>
          </a:p>
        </p:txBody>
      </p:sp>
    </p:spTree>
    <p:extLst>
      <p:ext uri="{BB962C8B-B14F-4D97-AF65-F5344CB8AC3E}">
        <p14:creationId xmlns:p14="http://schemas.microsoft.com/office/powerpoint/2010/main" val="1179465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smtClean="0"/>
              <a:t>“Color College Avenue”, Blacksburg, VA, May 2012</a:t>
            </a:r>
            <a:endParaRPr lang="en-US" sz="1200" dirty="0"/>
          </a:p>
        </p:txBody>
      </p:sp>
      <p:sp>
        <p:nvSpPr>
          <p:cNvPr id="2" name="Slide Number Placeholder 1"/>
          <p:cNvSpPr>
            <a:spLocks noGrp="1"/>
          </p:cNvSpPr>
          <p:nvPr>
            <p:ph type="sldNum" sz="quarter" idx="12"/>
          </p:nvPr>
        </p:nvSpPr>
        <p:spPr/>
        <p:txBody>
          <a:bodyPr/>
          <a:lstStyle/>
          <a:p>
            <a:fld id="{C8756881-B0E8-F143-BBCC-9E260CA8BD35}" type="slidenum">
              <a:rPr lang="en-US" smtClean="0"/>
              <a:t>5</a:t>
            </a:fld>
            <a:endParaRPr lang="en-US" dirty="0"/>
          </a:p>
        </p:txBody>
      </p:sp>
      <p:sp>
        <p:nvSpPr>
          <p:cNvPr id="6" name="Rectangle 2"/>
          <p:cNvSpPr txBox="1">
            <a:spLocks noChangeArrowheads="1"/>
          </p:cNvSpPr>
          <p:nvPr/>
        </p:nvSpPr>
        <p:spPr bwMode="auto">
          <a:xfrm>
            <a:off x="0" y="-77451"/>
            <a:ext cx="9144000" cy="1254655"/>
          </a:xfrm>
          <a:prstGeom prst="rect">
            <a:avLst/>
          </a:prstGeom>
          <a:solidFill>
            <a:schemeClr val="bg1"/>
          </a:solidFill>
          <a:ln w="9525">
            <a:noFill/>
            <a:miter lim="800000"/>
            <a:headEnd/>
            <a:tailEnd/>
          </a:ln>
        </p:spPr>
        <p:txBody>
          <a:bodyPr tIns="0" bIns="0" anchor="ctr">
            <a:prstTxWarp prst="textNoShape">
              <a:avLst/>
            </a:prstTxWarp>
          </a:bodyPr>
          <a:lstStyle/>
          <a:p>
            <a:r>
              <a:rPr lang="en-US" sz="4000" dirty="0" smtClean="0"/>
              <a:t>Q. </a:t>
            </a:r>
            <a:r>
              <a:rPr lang="en-US" sz="4000" dirty="0" smtClean="0">
                <a:solidFill>
                  <a:srgbClr val="0000FF"/>
                </a:solidFill>
              </a:rPr>
              <a:t>What are they coloring the street with?</a:t>
            </a:r>
          </a:p>
          <a:p>
            <a:r>
              <a:rPr lang="en-US" sz="4000" dirty="0" smtClean="0"/>
              <a:t>A. </a:t>
            </a:r>
            <a:r>
              <a:rPr lang="en-US" sz="4000" dirty="0" smtClean="0">
                <a:solidFill>
                  <a:srgbClr val="FF0000"/>
                </a:solidFill>
              </a:rPr>
              <a:t>Chalk</a:t>
            </a:r>
            <a:endParaRPr lang="en-US" sz="4000" dirty="0">
              <a:solidFill>
                <a:srgbClr val="FF0000"/>
              </a:solidFill>
            </a:endParaRPr>
          </a:p>
        </p:txBody>
      </p:sp>
    </p:spTree>
    <p:extLst>
      <p:ext uri="{BB962C8B-B14F-4D97-AF65-F5344CB8AC3E}">
        <p14:creationId xmlns:p14="http://schemas.microsoft.com/office/powerpoint/2010/main" val="392638558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Evaluation: human</a:t>
            </a:r>
          </a:p>
        </p:txBody>
      </p:sp>
      <p:sp>
        <p:nvSpPr>
          <p:cNvPr id="4" name="Slide Number Placeholder 3"/>
          <p:cNvSpPr>
            <a:spLocks noGrp="1"/>
          </p:cNvSpPr>
          <p:nvPr>
            <p:ph type="sldNum" sz="quarter" idx="12"/>
          </p:nvPr>
        </p:nvSpPr>
        <p:spPr/>
        <p:txBody>
          <a:bodyPr/>
          <a:lstStyle/>
          <a:p>
            <a:fld id="{9A0204A8-AFB4-894B-B7A1-210E55B1E886}" type="slidenum">
              <a:rPr lang="en-US" smtClean="0"/>
              <a:t>50</a:t>
            </a:fld>
            <a:endParaRPr lang="en-US" dirty="0"/>
          </a:p>
        </p:txBody>
      </p:sp>
      <p:sp>
        <p:nvSpPr>
          <p:cNvPr id="6" name="Title 1"/>
          <p:cNvSpPr>
            <a:spLocks noGrp="1"/>
          </p:cNvSpPr>
          <p:nvPr>
            <p:ph type="title"/>
          </p:nvPr>
        </p:nvSpPr>
        <p:spPr>
          <a:xfrm>
            <a:off x="457200" y="106186"/>
            <a:ext cx="8229600" cy="1143000"/>
          </a:xfrm>
        </p:spPr>
        <p:txBody>
          <a:bodyPr/>
          <a:lstStyle/>
          <a:p>
            <a:r>
              <a:rPr lang="en-US" dirty="0" smtClean="0"/>
              <a:t>FM-IQA [Gao 2015]</a:t>
            </a:r>
            <a:endParaRPr lang="en-US" dirty="0"/>
          </a:p>
        </p:txBody>
      </p:sp>
    </p:spTree>
    <p:extLst>
      <p:ext uri="{BB962C8B-B14F-4D97-AF65-F5344CB8AC3E}">
        <p14:creationId xmlns:p14="http://schemas.microsoft.com/office/powerpoint/2010/main" val="19325776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2"/>
            <a:ext cx="8229600" cy="1143000"/>
          </a:xfrm>
        </p:spPr>
        <p:txBody>
          <a:bodyPr/>
          <a:lstStyle/>
          <a:p>
            <a:r>
              <a:rPr lang="en-US" dirty="0" smtClean="0"/>
              <a:t>Visual7W [Zhu 2016]</a:t>
            </a:r>
            <a:endParaRPr lang="en-US" dirty="0"/>
          </a:p>
        </p:txBody>
      </p:sp>
      <p:sp>
        <p:nvSpPr>
          <p:cNvPr id="3" name="Content Placeholder 2"/>
          <p:cNvSpPr>
            <a:spLocks noGrp="1"/>
          </p:cNvSpPr>
          <p:nvPr>
            <p:ph idx="1"/>
          </p:nvPr>
        </p:nvSpPr>
        <p:spPr/>
        <p:txBody>
          <a:bodyPr/>
          <a:lstStyle/>
          <a:p>
            <a:r>
              <a:rPr lang="en-US" dirty="0" smtClean="0"/>
              <a:t>What, where, when, who, why, how, which</a:t>
            </a:r>
          </a:p>
        </p:txBody>
      </p:sp>
      <p:sp>
        <p:nvSpPr>
          <p:cNvPr id="4" name="Slide Number Placeholder 3"/>
          <p:cNvSpPr>
            <a:spLocks noGrp="1"/>
          </p:cNvSpPr>
          <p:nvPr>
            <p:ph type="sldNum" sz="quarter" idx="12"/>
          </p:nvPr>
        </p:nvSpPr>
        <p:spPr/>
        <p:txBody>
          <a:bodyPr/>
          <a:lstStyle/>
          <a:p>
            <a:fld id="{9A0204A8-AFB4-894B-B7A1-210E55B1E886}" type="slidenum">
              <a:rPr lang="en-US" smtClean="0"/>
              <a:t>51</a:t>
            </a:fld>
            <a:endParaRPr lang="en-US" dirty="0"/>
          </a:p>
        </p:txBody>
      </p:sp>
    </p:spTree>
    <p:extLst>
      <p:ext uri="{BB962C8B-B14F-4D97-AF65-F5344CB8AC3E}">
        <p14:creationId xmlns:p14="http://schemas.microsoft.com/office/powerpoint/2010/main" val="78747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52</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257300"/>
            <a:ext cx="9144000" cy="4325639"/>
          </a:xfrm>
          <a:prstGeom prst="rect">
            <a:avLst/>
          </a:prstGeom>
        </p:spPr>
      </p:pic>
      <p:sp>
        <p:nvSpPr>
          <p:cNvPr id="6" name="Title 1"/>
          <p:cNvSpPr>
            <a:spLocks noGrp="1"/>
          </p:cNvSpPr>
          <p:nvPr>
            <p:ph type="title"/>
          </p:nvPr>
        </p:nvSpPr>
        <p:spPr>
          <a:xfrm>
            <a:off x="457200" y="2522"/>
            <a:ext cx="8229600" cy="1143000"/>
          </a:xfrm>
        </p:spPr>
        <p:txBody>
          <a:bodyPr/>
          <a:lstStyle/>
          <a:p>
            <a:r>
              <a:rPr lang="en-US" dirty="0" smtClean="0"/>
              <a:t>Visual7W [Zhu 2016]</a:t>
            </a:r>
            <a:endParaRPr lang="en-US" dirty="0"/>
          </a:p>
        </p:txBody>
      </p:sp>
    </p:spTree>
    <p:extLst>
      <p:ext uri="{BB962C8B-B14F-4D97-AF65-F5344CB8AC3E}">
        <p14:creationId xmlns:p14="http://schemas.microsoft.com/office/powerpoint/2010/main" val="16058250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80"/>
            <a:ext cx="8229600" cy="1143000"/>
          </a:xfrm>
        </p:spPr>
        <p:txBody>
          <a:bodyPr/>
          <a:lstStyle/>
          <a:p>
            <a:r>
              <a:rPr lang="en-US" dirty="0" smtClean="0"/>
              <a:t>Visual7W [Zhu 2016]</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53</a:t>
            </a:fld>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79500"/>
            <a:ext cx="9144000" cy="4696000"/>
          </a:xfrm>
          <a:prstGeom prst="rect">
            <a:avLst/>
          </a:prstGeom>
        </p:spPr>
      </p:pic>
    </p:spTree>
    <p:extLst>
      <p:ext uri="{BB962C8B-B14F-4D97-AF65-F5344CB8AC3E}">
        <p14:creationId xmlns:p14="http://schemas.microsoft.com/office/powerpoint/2010/main" val="359408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2"/>
            <a:ext cx="8229600" cy="1143000"/>
          </a:xfrm>
        </p:spPr>
        <p:txBody>
          <a:bodyPr/>
          <a:lstStyle/>
          <a:p>
            <a:r>
              <a:rPr lang="en-US" dirty="0" smtClean="0"/>
              <a:t>Visual7W [Zhu 2016]</a:t>
            </a:r>
            <a:endParaRPr lang="en-US" dirty="0"/>
          </a:p>
        </p:txBody>
      </p:sp>
      <p:sp>
        <p:nvSpPr>
          <p:cNvPr id="3" name="Content Placeholder 2"/>
          <p:cNvSpPr>
            <a:spLocks noGrp="1"/>
          </p:cNvSpPr>
          <p:nvPr>
            <p:ph idx="1"/>
          </p:nvPr>
        </p:nvSpPr>
        <p:spPr/>
        <p:txBody>
          <a:bodyPr/>
          <a:lstStyle/>
          <a:p>
            <a:r>
              <a:rPr lang="en-US" dirty="0" smtClean="0"/>
              <a:t>What, where, when, who, why, how, which</a:t>
            </a:r>
          </a:p>
          <a:p>
            <a:r>
              <a:rPr lang="en-US" dirty="0" smtClean="0"/>
              <a:t>Telling QA and Pointing QA</a:t>
            </a:r>
          </a:p>
          <a:p>
            <a:r>
              <a:rPr lang="en-US" dirty="0" smtClean="0"/>
              <a:t>Statistics</a:t>
            </a:r>
          </a:p>
          <a:p>
            <a:pPr lvl="1"/>
            <a:r>
              <a:rPr lang="en-US" dirty="0" smtClean="0"/>
              <a:t>47,300 COCO images</a:t>
            </a:r>
          </a:p>
          <a:p>
            <a:pPr lvl="1"/>
            <a:r>
              <a:rPr lang="en-US" dirty="0" smtClean="0"/>
              <a:t>327,939 QA pairs</a:t>
            </a:r>
          </a:p>
          <a:p>
            <a:pPr lvl="1"/>
            <a:r>
              <a:rPr lang="en-US" dirty="0" smtClean="0"/>
              <a:t>1,311,756 multiple choices</a:t>
            </a:r>
          </a:p>
          <a:p>
            <a:pPr lvl="1"/>
            <a:r>
              <a:rPr lang="en-US" dirty="0" smtClean="0"/>
              <a:t>561,459 groundings</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54</a:t>
            </a:fld>
            <a:endParaRPr lang="en-US" dirty="0"/>
          </a:p>
        </p:txBody>
      </p:sp>
    </p:spTree>
    <p:extLst>
      <p:ext uri="{BB962C8B-B14F-4D97-AF65-F5344CB8AC3E}">
        <p14:creationId xmlns:p14="http://schemas.microsoft.com/office/powerpoint/2010/main" val="224609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55</a:t>
            </a:fld>
            <a:endParaRPr lang="en-US" dirty="0"/>
          </a:p>
        </p:txBody>
      </p:sp>
      <p:sp>
        <p:nvSpPr>
          <p:cNvPr id="5" name="Title 1"/>
          <p:cNvSpPr>
            <a:spLocks noGrp="1"/>
          </p:cNvSpPr>
          <p:nvPr>
            <p:ph type="title"/>
          </p:nvPr>
        </p:nvSpPr>
        <p:spPr>
          <a:xfrm>
            <a:off x="457200" y="2522"/>
            <a:ext cx="8229600" cy="1143000"/>
          </a:xfrm>
        </p:spPr>
        <p:txBody>
          <a:bodyPr/>
          <a:lstStyle/>
          <a:p>
            <a:r>
              <a:rPr lang="en-US" dirty="0" smtClean="0"/>
              <a:t>Visual </a:t>
            </a:r>
            <a:r>
              <a:rPr lang="en-US" dirty="0" err="1" smtClean="0"/>
              <a:t>Madlibs</a:t>
            </a:r>
            <a:r>
              <a:rPr lang="en-US" dirty="0" smtClean="0"/>
              <a:t> [Yu 2015]</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54100"/>
            <a:ext cx="9144000" cy="4725090"/>
          </a:xfrm>
          <a:prstGeom prst="rect">
            <a:avLst/>
          </a:prstGeom>
        </p:spPr>
      </p:pic>
    </p:spTree>
    <p:extLst>
      <p:ext uri="{BB962C8B-B14F-4D97-AF65-F5344CB8AC3E}">
        <p14:creationId xmlns:p14="http://schemas.microsoft.com/office/powerpoint/2010/main" val="344085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56</a:t>
            </a:fld>
            <a:endParaRPr lang="en-US" dirty="0"/>
          </a:p>
        </p:txBody>
      </p:sp>
      <p:sp>
        <p:nvSpPr>
          <p:cNvPr id="5" name="Title 1"/>
          <p:cNvSpPr>
            <a:spLocks noGrp="1"/>
          </p:cNvSpPr>
          <p:nvPr>
            <p:ph type="title"/>
          </p:nvPr>
        </p:nvSpPr>
        <p:spPr>
          <a:xfrm>
            <a:off x="457200" y="2522"/>
            <a:ext cx="8229600" cy="1143000"/>
          </a:xfrm>
        </p:spPr>
        <p:txBody>
          <a:bodyPr/>
          <a:lstStyle/>
          <a:p>
            <a:r>
              <a:rPr lang="en-US" dirty="0" smtClean="0"/>
              <a:t>Visual </a:t>
            </a:r>
            <a:r>
              <a:rPr lang="en-US" dirty="0" err="1" smtClean="0"/>
              <a:t>Madlibs</a:t>
            </a:r>
            <a:r>
              <a:rPr lang="en-US" dirty="0" smtClean="0"/>
              <a:t> [Yu 2015]</a:t>
            </a:r>
            <a:endParaRPr lang="en-US" dirty="0"/>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54100"/>
            <a:ext cx="9144000" cy="4735736"/>
          </a:xfrm>
          <a:prstGeom prst="rect">
            <a:avLst/>
          </a:prstGeom>
        </p:spPr>
      </p:pic>
    </p:spTree>
    <p:extLst>
      <p:ext uri="{BB962C8B-B14F-4D97-AF65-F5344CB8AC3E}">
        <p14:creationId xmlns:p14="http://schemas.microsoft.com/office/powerpoint/2010/main" val="35075576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57</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81200"/>
            <a:ext cx="9144000" cy="2886775"/>
          </a:xfrm>
          <a:prstGeom prst="rect">
            <a:avLst/>
          </a:prstGeom>
        </p:spPr>
      </p:pic>
      <p:sp>
        <p:nvSpPr>
          <p:cNvPr id="6" name="Title 1"/>
          <p:cNvSpPr>
            <a:spLocks noGrp="1"/>
          </p:cNvSpPr>
          <p:nvPr>
            <p:ph type="title"/>
          </p:nvPr>
        </p:nvSpPr>
        <p:spPr>
          <a:xfrm>
            <a:off x="457200" y="2522"/>
            <a:ext cx="8229600" cy="1143000"/>
          </a:xfrm>
        </p:spPr>
        <p:txBody>
          <a:bodyPr/>
          <a:lstStyle/>
          <a:p>
            <a:r>
              <a:rPr lang="en-US" dirty="0" smtClean="0"/>
              <a:t>Visual </a:t>
            </a:r>
            <a:r>
              <a:rPr lang="en-US" dirty="0" err="1" smtClean="0"/>
              <a:t>Madlibs</a:t>
            </a:r>
            <a:r>
              <a:rPr lang="en-US" dirty="0" smtClean="0"/>
              <a:t> [Yu 2015]</a:t>
            </a:r>
            <a:endParaRPr lang="en-US" dirty="0"/>
          </a:p>
        </p:txBody>
      </p:sp>
    </p:spTree>
    <p:extLst>
      <p:ext uri="{BB962C8B-B14F-4D97-AF65-F5344CB8AC3E}">
        <p14:creationId xmlns:p14="http://schemas.microsoft.com/office/powerpoint/2010/main" val="22337471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10,738 images</a:t>
            </a:r>
          </a:p>
          <a:p>
            <a:r>
              <a:rPr lang="en-US" dirty="0" smtClean="0"/>
              <a:t>360,001 descriptions</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58</a:t>
            </a:fld>
            <a:endParaRPr lang="en-US" dirty="0"/>
          </a:p>
        </p:txBody>
      </p:sp>
      <p:sp>
        <p:nvSpPr>
          <p:cNvPr id="7" name="Title 1"/>
          <p:cNvSpPr txBox="1">
            <a:spLocks/>
          </p:cNvSpPr>
          <p:nvPr/>
        </p:nvSpPr>
        <p:spPr>
          <a:xfrm>
            <a:off x="457200" y="252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Visual Madlibs [Yu 2015]</a:t>
            </a:r>
            <a:endParaRPr lang="en-US" dirty="0"/>
          </a:p>
        </p:txBody>
      </p:sp>
    </p:spTree>
    <p:extLst>
      <p:ext uri="{BB962C8B-B14F-4D97-AF65-F5344CB8AC3E}">
        <p14:creationId xmlns:p14="http://schemas.microsoft.com/office/powerpoint/2010/main" val="24298239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1143000"/>
          </a:xfrm>
        </p:spPr>
        <p:txBody>
          <a:bodyPr/>
          <a:lstStyle/>
          <a:p>
            <a:r>
              <a:rPr lang="en-US" dirty="0" smtClean="0"/>
              <a:t>CLEVR [</a:t>
            </a:r>
            <a:r>
              <a:rPr lang="en-US" smtClean="0"/>
              <a:t>Johnson 2016</a:t>
            </a:r>
            <a:r>
              <a:rPr lang="en-US" dirty="0" smtClean="0"/>
              <a:t>]</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59</a:t>
            </a:fld>
            <a:endParaRPr lang="en-US" dirty="0"/>
          </a:p>
        </p:txBody>
      </p:sp>
      <p:pic>
        <p:nvPicPr>
          <p:cNvPr id="5" name="Picture 4"/>
          <p:cNvPicPr>
            <a:picLocks noChangeAspect="1"/>
          </p:cNvPicPr>
          <p:nvPr/>
        </p:nvPicPr>
        <p:blipFill>
          <a:blip r:embed="rId2"/>
          <a:stretch>
            <a:fillRect/>
          </a:stretch>
        </p:blipFill>
        <p:spPr>
          <a:xfrm>
            <a:off x="1141639" y="1073376"/>
            <a:ext cx="6860721" cy="5360988"/>
          </a:xfrm>
          <a:prstGeom prst="rect">
            <a:avLst/>
          </a:prstGeom>
        </p:spPr>
      </p:pic>
    </p:spTree>
    <p:extLst>
      <p:ext uri="{BB962C8B-B14F-4D97-AF65-F5344CB8AC3E}">
        <p14:creationId xmlns:p14="http://schemas.microsoft.com/office/powerpoint/2010/main" val="533812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smtClean="0"/>
              <a:t>“Color College Avenue”, Blacksburg, VA, May 2012</a:t>
            </a:r>
            <a:endParaRPr lang="en-US" sz="1200" dirty="0"/>
          </a:p>
        </p:txBody>
      </p:sp>
      <p:sp>
        <p:nvSpPr>
          <p:cNvPr id="2" name="Slide Number Placeholder 1"/>
          <p:cNvSpPr>
            <a:spLocks noGrp="1"/>
          </p:cNvSpPr>
          <p:nvPr>
            <p:ph type="sldNum" sz="quarter" idx="12"/>
          </p:nvPr>
        </p:nvSpPr>
        <p:spPr/>
        <p:txBody>
          <a:bodyPr/>
          <a:lstStyle/>
          <a:p>
            <a:fld id="{C8756881-B0E8-F143-BBCC-9E260CA8BD35}" type="slidenum">
              <a:rPr lang="en-US" smtClean="0"/>
              <a:t>6</a:t>
            </a:fld>
            <a:endParaRPr lang="en-US" dirty="0"/>
          </a:p>
        </p:txBody>
      </p:sp>
      <p:sp>
        <p:nvSpPr>
          <p:cNvPr id="6" name="Rectangle 2"/>
          <p:cNvSpPr txBox="1">
            <a:spLocks noChangeArrowheads="1"/>
          </p:cNvSpPr>
          <p:nvPr/>
        </p:nvSpPr>
        <p:spPr bwMode="auto">
          <a:xfrm>
            <a:off x="0" y="0"/>
            <a:ext cx="9144000" cy="6858000"/>
          </a:xfrm>
          <a:prstGeom prst="rect">
            <a:avLst/>
          </a:prstGeom>
          <a:solidFill>
            <a:schemeClr val="bg1">
              <a:alpha val="77000"/>
            </a:schemeClr>
          </a:solidFill>
          <a:ln w="9525">
            <a:noFill/>
            <a:miter lim="800000"/>
            <a:headEnd/>
            <a:tailEnd/>
          </a:ln>
        </p:spPr>
        <p:txBody>
          <a:bodyPr anchor="ctr">
            <a:prstTxWarp prst="textNoShape">
              <a:avLst/>
            </a:prstTxWarp>
          </a:bodyPr>
          <a:lstStyle/>
          <a:p>
            <a:r>
              <a:rPr lang="en-US" sz="4000" dirty="0" smtClean="0"/>
              <a:t>AI: </a:t>
            </a:r>
            <a:r>
              <a:rPr lang="en-US" sz="4000" dirty="0" smtClean="0">
                <a:solidFill>
                  <a:srgbClr val="FF0000"/>
                </a:solidFill>
              </a:rPr>
              <a:t>What a nice picture! What event was this?</a:t>
            </a:r>
          </a:p>
          <a:p>
            <a:r>
              <a:rPr lang="en-US" sz="4000" dirty="0" smtClean="0">
                <a:solidFill>
                  <a:srgbClr val="000000"/>
                </a:solidFill>
              </a:rPr>
              <a:t>User:</a:t>
            </a:r>
            <a:r>
              <a:rPr lang="en-US" sz="4000" dirty="0" smtClean="0">
                <a:solidFill>
                  <a:srgbClr val="0000FF"/>
                </a:solidFill>
              </a:rPr>
              <a:t> </a:t>
            </a:r>
            <a:r>
              <a:rPr lang="en-US" sz="4000" i="1" dirty="0" smtClean="0">
                <a:solidFill>
                  <a:srgbClr val="0000FF"/>
                </a:solidFill>
              </a:rPr>
              <a:t>“Color College Avenue”. It was a lot of fun!</a:t>
            </a:r>
          </a:p>
          <a:p>
            <a:r>
              <a:rPr lang="en-US" sz="4000" dirty="0" smtClean="0">
                <a:solidFill>
                  <a:srgbClr val="000000"/>
                </a:solidFill>
              </a:rPr>
              <a:t>AI: </a:t>
            </a:r>
            <a:r>
              <a:rPr lang="en-US" sz="4000" dirty="0" smtClean="0">
                <a:solidFill>
                  <a:srgbClr val="FF0000"/>
                </a:solidFill>
              </a:rPr>
              <a:t>I am sure it was! Do they do this every year?</a:t>
            </a:r>
          </a:p>
          <a:p>
            <a:r>
              <a:rPr lang="en-US" sz="4000" dirty="0" smtClean="0">
                <a:solidFill>
                  <a:srgbClr val="000000"/>
                </a:solidFill>
              </a:rPr>
              <a:t>User:</a:t>
            </a:r>
            <a:r>
              <a:rPr lang="en-US" sz="4000" dirty="0" smtClean="0"/>
              <a:t> </a:t>
            </a:r>
            <a:r>
              <a:rPr lang="en-US" sz="4000" i="1" dirty="0" smtClean="0">
                <a:solidFill>
                  <a:srgbClr val="0000FF"/>
                </a:solidFill>
              </a:rPr>
              <a:t>I wish they would. I don’t think they’ve organized it again since 2012. </a:t>
            </a:r>
          </a:p>
          <a:p>
            <a:r>
              <a:rPr lang="en-US" sz="4000" dirty="0" smtClean="0"/>
              <a:t>…</a:t>
            </a:r>
          </a:p>
          <a:p>
            <a:endParaRPr lang="en-US" sz="4000" dirty="0"/>
          </a:p>
        </p:txBody>
      </p:sp>
    </p:spTree>
    <p:extLst>
      <p:ext uri="{BB962C8B-B14F-4D97-AF65-F5344CB8AC3E}">
        <p14:creationId xmlns:p14="http://schemas.microsoft.com/office/powerpoint/2010/main" val="3926385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1143000"/>
          </a:xfrm>
        </p:spPr>
        <p:txBody>
          <a:bodyPr/>
          <a:lstStyle/>
          <a:p>
            <a:r>
              <a:rPr lang="en-US" dirty="0" smtClean="0"/>
              <a:t>CLEVR [</a:t>
            </a:r>
            <a:r>
              <a:rPr lang="en-US" smtClean="0"/>
              <a:t>Johnson 2016</a:t>
            </a:r>
            <a:r>
              <a:rPr lang="en-US" dirty="0" smtClean="0"/>
              <a:t>]</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60</a:t>
            </a:fld>
            <a:endParaRPr lang="en-US" dirty="0"/>
          </a:p>
        </p:txBody>
      </p:sp>
      <p:sp>
        <p:nvSpPr>
          <p:cNvPr id="6" name="Content Placeholder 1"/>
          <p:cNvSpPr>
            <a:spLocks noGrp="1"/>
          </p:cNvSpPr>
          <p:nvPr>
            <p:ph idx="1"/>
          </p:nvPr>
        </p:nvSpPr>
        <p:spPr>
          <a:xfrm>
            <a:off x="457200" y="1600201"/>
            <a:ext cx="8229600" cy="4525963"/>
          </a:xfrm>
        </p:spPr>
        <p:txBody>
          <a:bodyPr/>
          <a:lstStyle/>
          <a:p>
            <a:r>
              <a:rPr lang="en-US" dirty="0" smtClean="0"/>
              <a:t>100,000 images</a:t>
            </a:r>
          </a:p>
          <a:p>
            <a:r>
              <a:rPr lang="en-US" dirty="0" smtClean="0"/>
              <a:t>~1 million automatically generated questions</a:t>
            </a:r>
          </a:p>
          <a:p>
            <a:r>
              <a:rPr lang="en-US" dirty="0" smtClean="0"/>
              <a:t>Minimal overlap between train and test</a:t>
            </a:r>
            <a:endParaRPr lang="en-US" dirty="0"/>
          </a:p>
        </p:txBody>
      </p:sp>
    </p:spTree>
    <p:extLst>
      <p:ext uri="{BB962C8B-B14F-4D97-AF65-F5344CB8AC3E}">
        <p14:creationId xmlns:p14="http://schemas.microsoft.com/office/powerpoint/2010/main" val="10920116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61</a:t>
            </a:fld>
            <a:endParaRPr lang="en-US" dirty="0"/>
          </a:p>
        </p:txBody>
      </p:sp>
      <p:sp>
        <p:nvSpPr>
          <p:cNvPr id="5" name="Title 1"/>
          <p:cNvSpPr>
            <a:spLocks noGrp="1"/>
          </p:cNvSpPr>
          <p:nvPr>
            <p:ph type="title"/>
          </p:nvPr>
        </p:nvSpPr>
        <p:spPr>
          <a:xfrm>
            <a:off x="457200" y="2522"/>
            <a:ext cx="8229600" cy="1143000"/>
          </a:xfrm>
        </p:spPr>
        <p:txBody>
          <a:bodyPr/>
          <a:lstStyle/>
          <a:p>
            <a:r>
              <a:rPr lang="en-US" dirty="0" smtClean="0"/>
              <a:t>VQA Dataset</a:t>
            </a:r>
            <a:endParaRPr lang="en-US" dirty="0"/>
          </a:p>
        </p:txBody>
      </p:sp>
    </p:spTree>
    <p:extLst>
      <p:ext uri="{BB962C8B-B14F-4D97-AF65-F5344CB8AC3E}">
        <p14:creationId xmlns:p14="http://schemas.microsoft.com/office/powerpoint/2010/main" val="26519221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VQA dataset</a:t>
            </a:r>
            <a:endParaRPr lang="en-US" dirty="0"/>
          </a:p>
        </p:txBody>
      </p:sp>
      <p:pic>
        <p:nvPicPr>
          <p:cNvPr id="4" name="Picture 3" descr="Screen Shot 2015-08-18 at 11.24.17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9162428" cy="1222526"/>
          </a:xfrm>
          <a:prstGeom prst="rect">
            <a:avLst/>
          </a:prstGeom>
        </p:spPr>
      </p:pic>
      <p:sp>
        <p:nvSpPr>
          <p:cNvPr id="3" name="Content Placeholder 2"/>
          <p:cNvSpPr>
            <a:spLocks noGrp="1"/>
          </p:cNvSpPr>
          <p:nvPr>
            <p:ph idx="1"/>
          </p:nvPr>
        </p:nvSpPr>
        <p:spPr>
          <a:xfrm>
            <a:off x="152400" y="1417638"/>
            <a:ext cx="8305800" cy="5211761"/>
          </a:xfrm>
        </p:spPr>
        <p:txBody>
          <a:bodyPr>
            <a:normAutofit/>
          </a:bodyPr>
          <a:lstStyle/>
          <a:p>
            <a:endParaRPr lang="en-US" dirty="0" smtClean="0"/>
          </a:p>
          <a:p>
            <a:pPr marL="0" indent="0" algn="ctr">
              <a:buNone/>
            </a:pPr>
            <a:r>
              <a:rPr lang="en-US" dirty="0" smtClean="0"/>
              <a:t>&gt;0.25 million images</a:t>
            </a:r>
          </a:p>
          <a:p>
            <a:pPr marL="0" indent="0" algn="ctr">
              <a:buNone/>
            </a:pPr>
            <a:endParaRPr lang="en-US" dirty="0" smtClean="0"/>
          </a:p>
        </p:txBody>
      </p:sp>
      <p:sp>
        <p:nvSpPr>
          <p:cNvPr id="9"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62</a:t>
            </a:fld>
            <a:endParaRPr lang="en-US" dirty="0"/>
          </a:p>
        </p:txBody>
      </p:sp>
    </p:spTree>
    <p:extLst>
      <p:ext uri="{BB962C8B-B14F-4D97-AF65-F5344CB8AC3E}">
        <p14:creationId xmlns:p14="http://schemas.microsoft.com/office/powerpoint/2010/main" val="314497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1950" y="6111171"/>
            <a:ext cx="8420100" cy="646331"/>
          </a:xfrm>
          <a:prstGeom prst="rect">
            <a:avLst/>
          </a:prstGeom>
          <a:noFill/>
        </p:spPr>
        <p:txBody>
          <a:bodyPr wrap="square" rtlCol="0">
            <a:spAutoFit/>
          </a:bodyPr>
          <a:lstStyle/>
          <a:p>
            <a:pPr algn="ctr"/>
            <a:r>
              <a:rPr lang="en-US" sz="3600" dirty="0" smtClean="0"/>
              <a:t>254,721 images (COCO)</a:t>
            </a:r>
            <a:endParaRPr lang="en-US" sz="3600" dirty="0"/>
          </a:p>
        </p:txBody>
      </p:sp>
      <p:sp>
        <p:nvSpPr>
          <p:cNvPr id="3" name="Slide Number Placeholder 2"/>
          <p:cNvSpPr>
            <a:spLocks noGrp="1"/>
          </p:cNvSpPr>
          <p:nvPr>
            <p:ph type="sldNum" sz="quarter" idx="12"/>
          </p:nvPr>
        </p:nvSpPr>
        <p:spPr/>
        <p:txBody>
          <a:bodyPr/>
          <a:lstStyle/>
          <a:p>
            <a:fld id="{C8756881-B0E8-F143-BBCC-9E260CA8BD35}" type="slidenum">
              <a:rPr lang="en-US" smtClean="0"/>
              <a:t>63</a:t>
            </a:fld>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1950" y="358471"/>
            <a:ext cx="2139305" cy="1600200"/>
          </a:xfrm>
          <a:prstGeom prst="rect">
            <a:avLst/>
          </a:prstGeom>
        </p:spPr>
      </p:pic>
      <p:pic>
        <p:nvPicPr>
          <p:cNvPr id="12" name="Picture 11"/>
          <p:cNvPicPr>
            <a:picLocks/>
          </p:cNvPicPr>
          <p:nvPr/>
        </p:nvPicPr>
        <p:blipFill>
          <a:blip r:embed="rId3" cstate="email">
            <a:extLst>
              <a:ext uri="{28A0092B-C50C-407E-A947-70E740481C1C}">
                <a14:useLocalDpi xmlns:a14="http://schemas.microsoft.com/office/drawing/2010/main"/>
              </a:ext>
            </a:extLst>
          </a:blip>
          <a:stretch>
            <a:fillRect/>
          </a:stretch>
        </p:blipFill>
        <p:spPr>
          <a:xfrm>
            <a:off x="3634679" y="358471"/>
            <a:ext cx="2139696" cy="1600200"/>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11892" y="358471"/>
            <a:ext cx="2133600" cy="1600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11892" y="4237588"/>
            <a:ext cx="2133600" cy="1600200"/>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34679" y="4237588"/>
            <a:ext cx="2133600" cy="1600200"/>
          </a:xfrm>
          <a:prstGeom prst="rect">
            <a:avLst/>
          </a:prstGeom>
        </p:spPr>
      </p:pic>
      <p:pic>
        <p:nvPicPr>
          <p:cNvPr id="16" name="Picture 15"/>
          <p:cNvPicPr>
            <a:picLocks/>
          </p:cNvPicPr>
          <p:nvPr/>
        </p:nvPicPr>
        <p:blipFill>
          <a:blip r:embed="rId7" cstate="email">
            <a:extLst>
              <a:ext uri="{28A0092B-C50C-407E-A947-70E740481C1C}">
                <a14:useLocalDpi xmlns:a14="http://schemas.microsoft.com/office/drawing/2010/main"/>
              </a:ext>
            </a:extLst>
          </a:blip>
          <a:stretch>
            <a:fillRect/>
          </a:stretch>
        </p:blipFill>
        <p:spPr>
          <a:xfrm>
            <a:off x="361950" y="4237588"/>
            <a:ext cx="2139696" cy="1600200"/>
          </a:xfrm>
          <a:prstGeom prst="rect">
            <a:avLst/>
          </a:prstGeom>
        </p:spPr>
      </p:pic>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11892" y="2252141"/>
            <a:ext cx="2133600" cy="1600200"/>
          </a:xfrm>
          <a:prstGeom prst="rect">
            <a:avLst/>
          </a:prstGeom>
        </p:spPr>
      </p:pic>
      <p:pic>
        <p:nvPicPr>
          <p:cNvPr id="19" name="Picture 18"/>
          <p:cNvPicPr>
            <a:picLocks/>
          </p:cNvPicPr>
          <p:nvPr/>
        </p:nvPicPr>
        <p:blipFill>
          <a:blip r:embed="rId9" cstate="email">
            <a:extLst>
              <a:ext uri="{28A0092B-C50C-407E-A947-70E740481C1C}">
                <a14:useLocalDpi xmlns:a14="http://schemas.microsoft.com/office/drawing/2010/main"/>
              </a:ext>
            </a:extLst>
          </a:blip>
          <a:stretch>
            <a:fillRect/>
          </a:stretch>
        </p:blipFill>
        <p:spPr>
          <a:xfrm>
            <a:off x="3634679" y="2252141"/>
            <a:ext cx="2139696" cy="1600200"/>
          </a:xfrm>
          <a:prstGeom prst="rect">
            <a:avLst/>
          </a:prstGeom>
        </p:spPr>
      </p:pic>
      <p:pic>
        <p:nvPicPr>
          <p:cNvPr id="20" name="Picture 19"/>
          <p:cNvPicPr>
            <a:picLocks/>
          </p:cNvPicPr>
          <p:nvPr/>
        </p:nvPicPr>
        <p:blipFill>
          <a:blip r:embed="rId10" cstate="email">
            <a:extLst>
              <a:ext uri="{28A0092B-C50C-407E-A947-70E740481C1C}">
                <a14:useLocalDpi xmlns:a14="http://schemas.microsoft.com/office/drawing/2010/main"/>
              </a:ext>
            </a:extLst>
          </a:blip>
          <a:stretch>
            <a:fillRect/>
          </a:stretch>
        </p:blipFill>
        <p:spPr>
          <a:xfrm>
            <a:off x="361949" y="2252141"/>
            <a:ext cx="2139696" cy="1600200"/>
          </a:xfrm>
          <a:prstGeom prst="rect">
            <a:avLst/>
          </a:prstGeom>
        </p:spPr>
      </p:pic>
    </p:spTree>
    <p:extLst>
      <p:ext uri="{BB962C8B-B14F-4D97-AF65-F5344CB8AC3E}">
        <p14:creationId xmlns:p14="http://schemas.microsoft.com/office/powerpoint/2010/main" val="27279727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55600" y="522204"/>
            <a:ext cx="8432800" cy="5641153"/>
            <a:chOff x="355600" y="522202"/>
            <a:chExt cx="8432800" cy="5641153"/>
          </a:xfrm>
        </p:grpSpPr>
        <p:pic>
          <p:nvPicPr>
            <p:cNvPr id="5" name="Picture 4"/>
            <p:cNvPicPr>
              <a:picLocks noChangeAspect="1"/>
            </p:cNvPicPr>
            <p:nvPr/>
          </p:nvPicPr>
          <p:blipFill>
            <a:blip r:embed="rId2"/>
            <a:stretch>
              <a:fillRect/>
            </a:stretch>
          </p:blipFill>
          <p:spPr>
            <a:xfrm>
              <a:off x="355600" y="626789"/>
              <a:ext cx="5575300" cy="1600200"/>
            </a:xfrm>
            <a:prstGeom prst="rect">
              <a:avLst/>
            </a:prstGeom>
          </p:spPr>
        </p:pic>
        <p:pic>
          <p:nvPicPr>
            <p:cNvPr id="6" name="Picture 5"/>
            <p:cNvPicPr>
              <a:picLocks noChangeAspect="1"/>
            </p:cNvPicPr>
            <p:nvPr/>
          </p:nvPicPr>
          <p:blipFill>
            <a:blip r:embed="rId3"/>
            <a:stretch>
              <a:fillRect/>
            </a:stretch>
          </p:blipFill>
          <p:spPr>
            <a:xfrm>
              <a:off x="355600" y="4406907"/>
              <a:ext cx="8432800" cy="1600200"/>
            </a:xfrm>
            <a:prstGeom prst="rect">
              <a:avLst/>
            </a:prstGeom>
          </p:spPr>
        </p:pic>
        <p:pic>
          <p:nvPicPr>
            <p:cNvPr id="7" name="Picture 6"/>
            <p:cNvPicPr>
              <a:picLocks noChangeAspect="1"/>
            </p:cNvPicPr>
            <p:nvPr/>
          </p:nvPicPr>
          <p:blipFill>
            <a:blip r:embed="rId4"/>
            <a:stretch>
              <a:fillRect/>
            </a:stretch>
          </p:blipFill>
          <p:spPr>
            <a:xfrm>
              <a:off x="361950" y="2590434"/>
              <a:ext cx="8420100" cy="1587500"/>
            </a:xfrm>
            <a:prstGeom prst="rect">
              <a:avLst/>
            </a:prstGeom>
          </p:spPr>
        </p:pic>
        <p:pic>
          <p:nvPicPr>
            <p:cNvPr id="8" name="Picture 7"/>
            <p:cNvPicPr>
              <a:picLocks noChangeAspect="1"/>
            </p:cNvPicPr>
            <p:nvPr/>
          </p:nvPicPr>
          <p:blipFill>
            <a:blip r:embed="rId5"/>
            <a:stretch>
              <a:fillRect/>
            </a:stretch>
          </p:blipFill>
          <p:spPr>
            <a:xfrm>
              <a:off x="6007100" y="626789"/>
              <a:ext cx="2781300" cy="1600200"/>
            </a:xfrm>
            <a:prstGeom prst="rect">
              <a:avLst/>
            </a:prstGeom>
          </p:spPr>
        </p:pic>
        <p:sp>
          <p:nvSpPr>
            <p:cNvPr id="9" name="Rectangle 8"/>
            <p:cNvSpPr/>
            <p:nvPr/>
          </p:nvSpPr>
          <p:spPr>
            <a:xfrm>
              <a:off x="3092823" y="522202"/>
              <a:ext cx="137160" cy="56186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5889270" y="544732"/>
              <a:ext cx="137160" cy="56186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extBox 1"/>
          <p:cNvSpPr txBox="1"/>
          <p:nvPr/>
        </p:nvSpPr>
        <p:spPr>
          <a:xfrm>
            <a:off x="361950" y="6111171"/>
            <a:ext cx="8420100" cy="646331"/>
          </a:xfrm>
          <a:prstGeom prst="rect">
            <a:avLst/>
          </a:prstGeom>
          <a:noFill/>
        </p:spPr>
        <p:txBody>
          <a:bodyPr wrap="square" rtlCol="0">
            <a:spAutoFit/>
          </a:bodyPr>
          <a:lstStyle/>
          <a:p>
            <a:pPr algn="ctr"/>
            <a:r>
              <a:rPr lang="en-US" sz="3600" dirty="0" smtClean="0"/>
              <a:t>50,000 scenes</a:t>
            </a:r>
            <a:endParaRPr lang="en-US" sz="3600" dirty="0"/>
          </a:p>
        </p:txBody>
      </p:sp>
      <p:sp>
        <p:nvSpPr>
          <p:cNvPr id="3" name="Slide Number Placeholder 2"/>
          <p:cNvSpPr>
            <a:spLocks noGrp="1"/>
          </p:cNvSpPr>
          <p:nvPr>
            <p:ph type="sldNum" sz="quarter" idx="12"/>
          </p:nvPr>
        </p:nvSpPr>
        <p:spPr/>
        <p:txBody>
          <a:bodyPr/>
          <a:lstStyle/>
          <a:p>
            <a:fld id="{C8756881-B0E8-F143-BBCC-9E260CA8BD35}" type="slidenum">
              <a:rPr lang="en-US" smtClean="0"/>
              <a:t>64</a:t>
            </a:fld>
            <a:endParaRPr lang="en-US" dirty="0"/>
          </a:p>
        </p:txBody>
      </p:sp>
    </p:spTree>
    <p:extLst>
      <p:ext uri="{BB962C8B-B14F-4D97-AF65-F5344CB8AC3E}">
        <p14:creationId xmlns:p14="http://schemas.microsoft.com/office/powerpoint/2010/main" val="11353209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VQA dataset</a:t>
            </a:r>
            <a:endParaRPr lang="en-US" dirty="0"/>
          </a:p>
        </p:txBody>
      </p:sp>
      <p:pic>
        <p:nvPicPr>
          <p:cNvPr id="4" name="Picture 3" descr="Screen Shot 2015-08-18 at 11.24.17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9162428" cy="1222526"/>
          </a:xfrm>
          <a:prstGeom prst="rect">
            <a:avLst/>
          </a:prstGeom>
        </p:spPr>
      </p:pic>
      <p:sp>
        <p:nvSpPr>
          <p:cNvPr id="3" name="Content Placeholder 2"/>
          <p:cNvSpPr>
            <a:spLocks noGrp="1"/>
          </p:cNvSpPr>
          <p:nvPr>
            <p:ph idx="1"/>
          </p:nvPr>
        </p:nvSpPr>
        <p:spPr>
          <a:xfrm>
            <a:off x="152400" y="1417638"/>
            <a:ext cx="8305800" cy="5211761"/>
          </a:xfrm>
        </p:spPr>
        <p:txBody>
          <a:bodyPr>
            <a:normAutofit/>
          </a:bodyPr>
          <a:lstStyle/>
          <a:p>
            <a:endParaRPr lang="en-US" dirty="0" smtClean="0"/>
          </a:p>
          <a:p>
            <a:pPr marL="0" indent="0" algn="ctr">
              <a:buNone/>
            </a:pPr>
            <a:r>
              <a:rPr lang="en-US" dirty="0" smtClean="0"/>
              <a:t>&gt;0.25 million images</a:t>
            </a:r>
          </a:p>
          <a:p>
            <a:pPr marL="0" indent="0" algn="ctr">
              <a:buNone/>
            </a:pPr>
            <a:endParaRPr lang="en-US" dirty="0" smtClean="0"/>
          </a:p>
          <a:p>
            <a:pPr marL="0" indent="0" algn="ctr">
              <a:buNone/>
            </a:pPr>
            <a:r>
              <a:rPr lang="en-US" dirty="0"/>
              <a:t>&gt;</a:t>
            </a:r>
            <a:r>
              <a:rPr lang="en-US" dirty="0" smtClean="0"/>
              <a:t>0.76 million questions</a:t>
            </a:r>
            <a:endParaRPr lang="en-US" dirty="0"/>
          </a:p>
          <a:p>
            <a:pPr algn="ctr"/>
            <a:endParaRPr lang="en-US" dirty="0" smtClean="0"/>
          </a:p>
          <a:p>
            <a:pPr marL="0" indent="0" algn="ctr">
              <a:buNone/>
            </a:pPr>
            <a:r>
              <a:rPr lang="en-US" dirty="0" smtClean="0"/>
              <a:t>~10 million answers</a:t>
            </a:r>
          </a:p>
          <a:p>
            <a:pPr marL="0" indent="0" algn="ctr">
              <a:buNone/>
            </a:pPr>
            <a:endParaRPr lang="en-US" dirty="0"/>
          </a:p>
          <a:p>
            <a:pPr marL="0" indent="0" algn="ctr">
              <a:buNone/>
            </a:pPr>
            <a:r>
              <a:rPr lang="en-US" dirty="0" smtClean="0"/>
              <a:t> </a:t>
            </a:r>
          </a:p>
        </p:txBody>
      </p:sp>
      <p:sp>
        <p:nvSpPr>
          <p:cNvPr id="9"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65</a:t>
            </a:fld>
            <a:endParaRPr lang="en-US" dirty="0"/>
          </a:p>
        </p:txBody>
      </p:sp>
    </p:spTree>
    <p:extLst>
      <p:ext uri="{BB962C8B-B14F-4D97-AF65-F5344CB8AC3E}">
        <p14:creationId xmlns:p14="http://schemas.microsoft.com/office/powerpoint/2010/main" val="288975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80373"/>
            <a:ext cx="9144000" cy="5403096"/>
          </a:xfrm>
          <a:prstGeom prst="rect">
            <a:avLst/>
          </a:prstGeom>
        </p:spPr>
      </p:pic>
      <p:sp>
        <p:nvSpPr>
          <p:cNvPr id="3" name="Title 2"/>
          <p:cNvSpPr>
            <a:spLocks noGrp="1"/>
          </p:cNvSpPr>
          <p:nvPr>
            <p:ph type="title"/>
          </p:nvPr>
        </p:nvSpPr>
        <p:spPr/>
        <p:txBody>
          <a:bodyPr/>
          <a:lstStyle/>
          <a:p>
            <a:r>
              <a:rPr lang="en-US" dirty="0"/>
              <a:t>Questions</a:t>
            </a:r>
          </a:p>
        </p:txBody>
      </p:sp>
      <p:sp>
        <p:nvSpPr>
          <p:cNvPr id="8" name="TextBox 7"/>
          <p:cNvSpPr txBox="1"/>
          <p:nvPr/>
        </p:nvSpPr>
        <p:spPr>
          <a:xfrm>
            <a:off x="919730" y="1524000"/>
            <a:ext cx="6600184" cy="14773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ctr"/>
            <a:r>
              <a:rPr lang="en-US" sz="3000" dirty="0" smtClean="0"/>
              <a:t>Stump a smart robot! </a:t>
            </a:r>
          </a:p>
          <a:p>
            <a:pPr algn="ctr"/>
            <a:r>
              <a:rPr lang="en-US" sz="3000" dirty="0" smtClean="0"/>
              <a:t>Ask a question that a human can answer,</a:t>
            </a:r>
            <a:br>
              <a:rPr lang="en-US" sz="3000" dirty="0" smtClean="0"/>
            </a:br>
            <a:r>
              <a:rPr lang="en-US" sz="3000" dirty="0" smtClean="0"/>
              <a:t>but a smart robot probably can’t!</a:t>
            </a:r>
          </a:p>
        </p:txBody>
      </p:sp>
      <p:sp>
        <p:nvSpPr>
          <p:cNvPr id="9"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66</a:t>
            </a:fld>
            <a:endParaRPr lang="en-US" dirty="0"/>
          </a:p>
        </p:txBody>
      </p:sp>
    </p:spTree>
    <p:extLst>
      <p:ext uri="{BB962C8B-B14F-4D97-AF65-F5344CB8AC3E}">
        <p14:creationId xmlns:p14="http://schemas.microsoft.com/office/powerpoint/2010/main" val="143260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VQA dataset</a:t>
            </a:r>
            <a:endParaRPr lang="en-US" dirty="0"/>
          </a:p>
        </p:txBody>
      </p:sp>
      <p:pic>
        <p:nvPicPr>
          <p:cNvPr id="4" name="Picture 3" descr="Screen Shot 2015-08-18 at 11.24.17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9162428" cy="1222526"/>
          </a:xfrm>
          <a:prstGeom prst="rect">
            <a:avLst/>
          </a:prstGeom>
        </p:spPr>
      </p:pic>
      <p:sp>
        <p:nvSpPr>
          <p:cNvPr id="3" name="Content Placeholder 2"/>
          <p:cNvSpPr>
            <a:spLocks noGrp="1"/>
          </p:cNvSpPr>
          <p:nvPr>
            <p:ph idx="1"/>
          </p:nvPr>
        </p:nvSpPr>
        <p:spPr>
          <a:xfrm>
            <a:off x="152400" y="1417638"/>
            <a:ext cx="8305800" cy="5211761"/>
          </a:xfrm>
        </p:spPr>
        <p:txBody>
          <a:bodyPr>
            <a:normAutofit/>
          </a:bodyPr>
          <a:lstStyle/>
          <a:p>
            <a:endParaRPr lang="en-US" dirty="0" smtClean="0"/>
          </a:p>
          <a:p>
            <a:pPr marL="0" indent="0" algn="ctr">
              <a:buNone/>
            </a:pPr>
            <a:r>
              <a:rPr lang="en-US" dirty="0" smtClean="0"/>
              <a:t>&gt;0.25 million images</a:t>
            </a:r>
          </a:p>
          <a:p>
            <a:pPr marL="0" indent="0" algn="ctr">
              <a:buNone/>
            </a:pPr>
            <a:endParaRPr lang="en-US" dirty="0" smtClean="0"/>
          </a:p>
          <a:p>
            <a:pPr marL="0" indent="0" algn="ctr">
              <a:buNone/>
            </a:pPr>
            <a:r>
              <a:rPr lang="en-US" dirty="0"/>
              <a:t>&gt;</a:t>
            </a:r>
            <a:r>
              <a:rPr lang="en-US" dirty="0" smtClean="0"/>
              <a:t>0.76 million questions</a:t>
            </a:r>
            <a:endParaRPr lang="en-US" dirty="0"/>
          </a:p>
          <a:p>
            <a:pPr algn="ctr"/>
            <a:endParaRPr lang="en-US" dirty="0" smtClean="0"/>
          </a:p>
          <a:p>
            <a:pPr marL="0" indent="0" algn="ctr">
              <a:buNone/>
            </a:pPr>
            <a:r>
              <a:rPr lang="en-US" dirty="0" smtClean="0"/>
              <a:t>~10 million answers</a:t>
            </a:r>
          </a:p>
          <a:p>
            <a:pPr marL="0" indent="0" algn="ctr">
              <a:buNone/>
            </a:pPr>
            <a:endParaRPr lang="en-US" dirty="0"/>
          </a:p>
          <a:p>
            <a:pPr marL="0" indent="0" algn="ctr">
              <a:buNone/>
            </a:pPr>
            <a:r>
              <a:rPr lang="en-US" dirty="0" smtClean="0"/>
              <a:t>&gt;20 person-job-years</a:t>
            </a:r>
          </a:p>
        </p:txBody>
      </p:sp>
      <p:sp>
        <p:nvSpPr>
          <p:cNvPr id="9"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67</a:t>
            </a:fld>
            <a:endParaRPr lang="en-US" dirty="0"/>
          </a:p>
        </p:txBody>
      </p:sp>
    </p:spTree>
    <p:extLst>
      <p:ext uri="{BB962C8B-B14F-4D97-AF65-F5344CB8AC3E}">
        <p14:creationId xmlns:p14="http://schemas.microsoft.com/office/powerpoint/2010/main" val="365749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Taxing the Turkers</a:t>
            </a:r>
            <a:endParaRPr lang="en-US" dirty="0"/>
          </a:p>
        </p:txBody>
      </p:sp>
      <p:sp>
        <p:nvSpPr>
          <p:cNvPr id="3" name="Content Placeholder 2"/>
          <p:cNvSpPr>
            <a:spLocks noGrp="1"/>
          </p:cNvSpPr>
          <p:nvPr>
            <p:ph idx="1"/>
          </p:nvPr>
        </p:nvSpPr>
        <p:spPr/>
        <p:txBody>
          <a:bodyPr>
            <a:normAutofit fontScale="77500" lnSpcReduction="20000"/>
          </a:bodyPr>
          <a:lstStyle/>
          <a:p>
            <a:endParaRPr lang="en-US" i="1" dirty="0"/>
          </a:p>
          <a:p>
            <a:r>
              <a:rPr lang="en-US" i="1" dirty="0"/>
              <a:t>Beware also the lasting effects of doing too </a:t>
            </a:r>
            <a:r>
              <a:rPr lang="en-US" i="1" dirty="0" smtClean="0"/>
              <a:t>many</a:t>
            </a:r>
            <a:br>
              <a:rPr lang="en-US" i="1" dirty="0" smtClean="0"/>
            </a:br>
            <a:r>
              <a:rPr lang="en-US" i="1" dirty="0" smtClean="0"/>
              <a:t>-</a:t>
            </a:r>
            <a:r>
              <a:rPr lang="en-US" i="1" dirty="0"/>
              <a:t>-for hours after the fact you will not be able to look at any photo without automatically generating a mundane question for it.</a:t>
            </a:r>
            <a:r>
              <a:rPr lang="en-US" i="1" dirty="0" smtClean="0"/>
              <a:t> </a:t>
            </a:r>
          </a:p>
          <a:p>
            <a:endParaRPr lang="en-US" i="1" dirty="0"/>
          </a:p>
          <a:p>
            <a:r>
              <a:rPr lang="en-US" i="1" dirty="0"/>
              <a:t>I</a:t>
            </a:r>
            <a:r>
              <a:rPr lang="en-US" i="1" dirty="0" smtClean="0"/>
              <a:t>f </a:t>
            </a:r>
            <a:r>
              <a:rPr lang="en-US" i="1" dirty="0"/>
              <a:t>I were in possession of state secrets they could be immediately tortured out of me with the threat of being shown images of: skateboards, trains, Indian food and [long string of expletives] giraffes.</a:t>
            </a:r>
          </a:p>
          <a:p>
            <a:endParaRPr lang="en-US" i="1" dirty="0"/>
          </a:p>
          <a:p>
            <a:r>
              <a:rPr lang="en-US" i="1" dirty="0"/>
              <a:t>(Please...I will tell you everything...just no more giraffes...)</a:t>
            </a: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68</a:t>
            </a:fld>
            <a:endParaRPr lang="en-US" dirty="0"/>
          </a:p>
        </p:txBody>
      </p:sp>
    </p:spTree>
    <p:extLst>
      <p:ext uri="{BB962C8B-B14F-4D97-AF65-F5344CB8AC3E}">
        <p14:creationId xmlns:p14="http://schemas.microsoft.com/office/powerpoint/2010/main" val="3785298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t>69</a:t>
            </a:fld>
            <a:endParaRPr lang="en-US" dirty="0"/>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9399"/>
            <a:ext cx="9144000" cy="1044703"/>
          </a:xfrm>
          <a:prstGeom prst="rect">
            <a:avLst/>
          </a:prstGeom>
        </p:spPr>
      </p:pic>
      <p:pic>
        <p:nvPicPr>
          <p:cNvPr id="3" name="sunburst_short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999" r="11001"/>
          <a:stretch/>
        </p:blipFill>
        <p:spPr>
          <a:xfrm>
            <a:off x="0" y="1036636"/>
            <a:ext cx="9144000" cy="5121791"/>
          </a:xfrm>
          <a:prstGeom prst="rect">
            <a:avLst/>
          </a:prstGeom>
        </p:spPr>
      </p:pic>
    </p:spTree>
    <p:extLst>
      <p:ext uri="{BB962C8B-B14F-4D97-AF65-F5344CB8AC3E}">
        <p14:creationId xmlns:p14="http://schemas.microsoft.com/office/powerpoint/2010/main" val="41438325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smtClean="0"/>
              <a:t>“Color College Avenue”, Blacksburg, VA, May 2012</a:t>
            </a:r>
            <a:endParaRPr lang="en-US" sz="1200" dirty="0"/>
          </a:p>
        </p:txBody>
      </p:sp>
      <p:sp>
        <p:nvSpPr>
          <p:cNvPr id="2" name="Slide Number Placeholder 1"/>
          <p:cNvSpPr>
            <a:spLocks noGrp="1"/>
          </p:cNvSpPr>
          <p:nvPr>
            <p:ph type="sldNum" sz="quarter" idx="12"/>
          </p:nvPr>
        </p:nvSpPr>
        <p:spPr/>
        <p:txBody>
          <a:bodyPr/>
          <a:lstStyle/>
          <a:p>
            <a:fld id="{C8756881-B0E8-F143-BBCC-9E260CA8BD35}" type="slidenum">
              <a:rPr lang="en-US" smtClean="0"/>
              <a:t>7</a:t>
            </a:fld>
            <a:endParaRPr lang="en-US" dirty="0"/>
          </a:p>
        </p:txBody>
      </p:sp>
      <p:sp>
        <p:nvSpPr>
          <p:cNvPr id="8" name="Oval 7"/>
          <p:cNvSpPr>
            <a:spLocks noChangeAspect="1"/>
          </p:cNvSpPr>
          <p:nvPr/>
        </p:nvSpPr>
        <p:spPr>
          <a:xfrm>
            <a:off x="4254236" y="82498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306072" y="2180998"/>
            <a:ext cx="3148564" cy="646331"/>
          </a:xfrm>
          <a:prstGeom prst="rect">
            <a:avLst/>
          </a:prstGeom>
        </p:spPr>
        <p:txBody>
          <a:bodyPr wrap="square">
            <a:spAutoFit/>
          </a:bodyPr>
          <a:lstStyle/>
          <a:p>
            <a:pPr algn="ctr"/>
            <a:r>
              <a:rPr lang="en-US" sz="3600" b="1" dirty="0" smtClean="0"/>
              <a:t>Pictures</a:t>
            </a:r>
            <a:endParaRPr lang="en-US" sz="3600" dirty="0"/>
          </a:p>
        </p:txBody>
      </p:sp>
      <p:sp>
        <p:nvSpPr>
          <p:cNvPr id="18" name="Oval 17"/>
          <p:cNvSpPr/>
          <p:nvPr/>
        </p:nvSpPr>
        <p:spPr>
          <a:xfrm>
            <a:off x="4254236"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2441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normAutofit/>
          </a:bodyPr>
          <a:lstStyle/>
          <a:p>
            <a:r>
              <a:rPr lang="en-US" dirty="0" smtClean="0"/>
              <a:t>38% of questions are binary yes/no</a:t>
            </a:r>
          </a:p>
          <a:p>
            <a:endParaRPr lang="en-US" dirty="0" smtClean="0"/>
          </a:p>
          <a:p>
            <a:r>
              <a:rPr lang="en-US" dirty="0" smtClean="0"/>
              <a:t>99% questions have answers &lt;= 3 words</a:t>
            </a:r>
          </a:p>
          <a:p>
            <a:pPr lvl="1"/>
            <a:r>
              <a:rPr lang="en-US" dirty="0" smtClean="0"/>
              <a:t>Evaluation is feasible</a:t>
            </a:r>
          </a:p>
          <a:p>
            <a:pPr lvl="1"/>
            <a:r>
              <a:rPr lang="en-US" dirty="0" smtClean="0"/>
              <a:t>23k unique 1 word answers</a:t>
            </a:r>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70</a:t>
            </a:fld>
            <a:endParaRPr lang="en-US" dirty="0"/>
          </a:p>
        </p:txBody>
      </p:sp>
    </p:spTree>
    <p:extLst>
      <p:ext uri="{BB962C8B-B14F-4D97-AF65-F5344CB8AC3E}">
        <p14:creationId xmlns:p14="http://schemas.microsoft.com/office/powerpoint/2010/main" val="12655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498602"/>
            <a:ext cx="9144000" cy="3858759"/>
          </a:xfrm>
          <a:prstGeom prst="rect">
            <a:avLst/>
          </a:prstGeom>
        </p:spPr>
      </p:pic>
      <p:sp>
        <p:nvSpPr>
          <p:cNvPr id="6"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71</a:t>
            </a:fld>
            <a:endParaRPr lang="en-US" dirty="0"/>
          </a:p>
        </p:txBody>
      </p:sp>
    </p:spTree>
    <p:extLst>
      <p:ext uri="{BB962C8B-B14F-4D97-AF65-F5344CB8AC3E}">
        <p14:creationId xmlns:p14="http://schemas.microsoft.com/office/powerpoint/2010/main" val="38167488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Formats</a:t>
            </a:r>
            <a:endParaRPr lang="en-US" dirty="0"/>
          </a:p>
        </p:txBody>
      </p:sp>
      <p:sp>
        <p:nvSpPr>
          <p:cNvPr id="3" name="Content Placeholder 2"/>
          <p:cNvSpPr>
            <a:spLocks noGrp="1"/>
          </p:cNvSpPr>
          <p:nvPr>
            <p:ph idx="1"/>
          </p:nvPr>
        </p:nvSpPr>
        <p:spPr/>
        <p:txBody>
          <a:bodyPr>
            <a:normAutofit lnSpcReduction="10000"/>
          </a:bodyPr>
          <a:lstStyle/>
          <a:p>
            <a:r>
              <a:rPr lang="en-US" dirty="0" smtClean="0"/>
              <a:t>Open answer</a:t>
            </a:r>
          </a:p>
          <a:p>
            <a:pPr lvl="1"/>
            <a:r>
              <a:rPr lang="en-US" dirty="0" smtClean="0"/>
              <a:t>Input = image, question</a:t>
            </a:r>
          </a:p>
          <a:p>
            <a:endParaRPr lang="en-US" dirty="0" smtClean="0"/>
          </a:p>
          <a:p>
            <a:r>
              <a:rPr lang="en-US" dirty="0" smtClean="0"/>
              <a:t>Multiple choice</a:t>
            </a:r>
          </a:p>
          <a:p>
            <a:pPr lvl="1"/>
            <a:r>
              <a:rPr lang="en-US" dirty="0" smtClean="0"/>
              <a:t>Input = image, question, 18 answer options</a:t>
            </a:r>
          </a:p>
          <a:p>
            <a:pPr lvl="1"/>
            <a:r>
              <a:rPr lang="en-US" dirty="0" smtClean="0"/>
              <a:t>Avoids language generation</a:t>
            </a:r>
          </a:p>
          <a:p>
            <a:pPr lvl="1"/>
            <a:r>
              <a:rPr lang="en-US" dirty="0" smtClean="0"/>
              <a:t>Evaluation (even more) feasible</a:t>
            </a:r>
          </a:p>
          <a:p>
            <a:pPr lvl="1"/>
            <a:r>
              <a:rPr lang="en-US" dirty="0"/>
              <a:t>Options = {correct, plausible, popular, random} </a:t>
            </a:r>
            <a:r>
              <a:rPr lang="en-US" dirty="0" smtClean="0"/>
              <a:t>answers</a:t>
            </a:r>
            <a:endParaRPr lang="en-US" dirty="0"/>
          </a:p>
        </p:txBody>
      </p:sp>
      <p:sp>
        <p:nvSpPr>
          <p:cNvPr id="6" name="Slide Number Placeholder 4"/>
          <p:cNvSpPr>
            <a:spLocks noGrp="1"/>
          </p:cNvSpPr>
          <p:nvPr>
            <p:ph type="sldNum" sz="quarter" idx="12"/>
          </p:nvPr>
        </p:nvSpPr>
        <p:spPr>
          <a:xfrm>
            <a:off x="7010400" y="6515112"/>
            <a:ext cx="2133600" cy="365124"/>
          </a:xfrm>
        </p:spPr>
        <p:txBody>
          <a:bodyPr/>
          <a:lstStyle/>
          <a:p>
            <a:pPr>
              <a:defRPr/>
            </a:pPr>
            <a:fld id="{7134A590-6033-DE48-865B-A0558AEFCBD1}" type="slidenum">
              <a:rPr lang="en-US" smtClean="0"/>
              <a:pPr>
                <a:defRPr/>
              </a:pPr>
              <a:t>72</a:t>
            </a:fld>
            <a:endParaRPr lang="en-US" dirty="0"/>
          </a:p>
        </p:txBody>
      </p:sp>
    </p:spTree>
    <p:extLst>
      <p:ext uri="{BB962C8B-B14F-4D97-AF65-F5344CB8AC3E}">
        <p14:creationId xmlns:p14="http://schemas.microsoft.com/office/powerpoint/2010/main" val="162317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Plausible Answers</a:t>
            </a:r>
            <a:endParaRPr lang="en-US" dirty="0"/>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23486" y="2293558"/>
            <a:ext cx="2238215" cy="3227813"/>
          </a:xfrm>
          <a:prstGeom prst="rect">
            <a:avLst/>
          </a:prstGeom>
        </p:spPr>
      </p:pic>
      <p:sp>
        <p:nvSpPr>
          <p:cNvPr id="6"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73</a:t>
            </a:fld>
            <a:endParaRPr lang="en-US" dirty="0"/>
          </a:p>
        </p:txBody>
      </p:sp>
      <p:sp>
        <p:nvSpPr>
          <p:cNvPr id="3" name="TextBox 2"/>
          <p:cNvSpPr txBox="1"/>
          <p:nvPr/>
        </p:nvSpPr>
        <p:spPr>
          <a:xfrm>
            <a:off x="4457803" y="2241726"/>
            <a:ext cx="3846919" cy="369332"/>
          </a:xfrm>
          <a:prstGeom prst="rect">
            <a:avLst/>
          </a:prstGeom>
          <a:noFill/>
        </p:spPr>
        <p:txBody>
          <a:bodyPr wrap="square" rtlCol="0">
            <a:spAutoFit/>
          </a:bodyPr>
          <a:lstStyle/>
          <a:p>
            <a:r>
              <a:rPr lang="en-US" dirty="0" smtClean="0"/>
              <a:t>Q. What is he playing?</a:t>
            </a:r>
          </a:p>
        </p:txBody>
      </p:sp>
      <p:sp>
        <p:nvSpPr>
          <p:cNvPr id="8" name="TextBox 7"/>
          <p:cNvSpPr txBox="1"/>
          <p:nvPr/>
        </p:nvSpPr>
        <p:spPr>
          <a:xfrm>
            <a:off x="4610203" y="2916700"/>
            <a:ext cx="3846919" cy="923330"/>
          </a:xfrm>
          <a:prstGeom prst="rect">
            <a:avLst/>
          </a:prstGeom>
          <a:noFill/>
        </p:spPr>
        <p:txBody>
          <a:bodyPr wrap="square" rtlCol="0">
            <a:spAutoFit/>
          </a:bodyPr>
          <a:lstStyle/>
          <a:p>
            <a:pPr marL="342900" indent="-342900">
              <a:buAutoNum type="alphaLcParenBoth"/>
            </a:pPr>
            <a:r>
              <a:rPr lang="en-US" dirty="0" smtClean="0"/>
              <a:t>guitar</a:t>
            </a:r>
          </a:p>
          <a:p>
            <a:pPr marL="342900" indent="-342900">
              <a:buAutoNum type="alphaLcParenBoth"/>
            </a:pPr>
            <a:r>
              <a:rPr lang="en-US" dirty="0" smtClean="0"/>
              <a:t>drums</a:t>
            </a:r>
          </a:p>
          <a:p>
            <a:pPr marL="342900" indent="-342900">
              <a:buAutoNum type="alphaLcParenBoth"/>
            </a:pPr>
            <a:r>
              <a:rPr lang="en-US" dirty="0" smtClean="0"/>
              <a:t>baseball</a:t>
            </a:r>
            <a:endParaRPr lang="en-US" dirty="0"/>
          </a:p>
        </p:txBody>
      </p:sp>
      <p:sp>
        <p:nvSpPr>
          <p:cNvPr id="9" name="Rectangle 8"/>
          <p:cNvSpPr/>
          <p:nvPr/>
        </p:nvSpPr>
        <p:spPr>
          <a:xfrm>
            <a:off x="1675322" y="2241726"/>
            <a:ext cx="2238215" cy="3343154"/>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87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Metric</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74</a:t>
            </a:fld>
            <a:endParaRPr lang="en-US" dirty="0"/>
          </a:p>
        </p:txBody>
      </p:sp>
      <p:pic>
        <p:nvPicPr>
          <p:cNvPr id="7" name="Picture 6" descr="Screen Shot 2015-07-20 at 12.05.19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963561"/>
            <a:ext cx="9144000" cy="3665839"/>
          </a:xfrm>
          <a:prstGeom prst="rect">
            <a:avLst/>
          </a:prstGeom>
        </p:spPr>
      </p:pic>
      <p:pic>
        <p:nvPicPr>
          <p:cNvPr id="12" name="Picture 11"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1350567"/>
            <a:ext cx="8534400" cy="1029812"/>
          </a:xfrm>
          <a:prstGeom prst="rect">
            <a:avLst/>
          </a:prstGeom>
        </p:spPr>
      </p:pic>
    </p:spTree>
    <p:extLst>
      <p:ext uri="{BB962C8B-B14F-4D97-AF65-F5344CB8AC3E}">
        <p14:creationId xmlns:p14="http://schemas.microsoft.com/office/powerpoint/2010/main" val="16968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39900"/>
            <a:ext cx="9144000" cy="3373438"/>
          </a:xfrm>
          <a:prstGeom prst="rect">
            <a:avLst/>
          </a:prstGeom>
        </p:spPr>
      </p:pic>
      <p:sp>
        <p:nvSpPr>
          <p:cNvPr id="2" name="Title 1"/>
          <p:cNvSpPr>
            <a:spLocks noGrp="1"/>
          </p:cNvSpPr>
          <p:nvPr>
            <p:ph type="title"/>
          </p:nvPr>
        </p:nvSpPr>
        <p:spPr>
          <a:xfrm>
            <a:off x="0" y="228600"/>
            <a:ext cx="9144000" cy="685800"/>
          </a:xfrm>
        </p:spPr>
        <p:txBody>
          <a:bodyPr>
            <a:normAutofit fontScale="90000"/>
          </a:bodyPr>
          <a:lstStyle/>
          <a:p>
            <a:r>
              <a:rPr lang="en-US" dirty="0" smtClean="0"/>
              <a:t>Human Accuracy, Inter-Human Agreement</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75</a:t>
            </a:fld>
            <a:endParaRPr lang="en-US" dirty="0"/>
          </a:p>
        </p:txBody>
      </p:sp>
      <p:sp>
        <p:nvSpPr>
          <p:cNvPr id="8" name="Rectangle 7"/>
          <p:cNvSpPr/>
          <p:nvPr/>
        </p:nvSpPr>
        <p:spPr bwMode="auto">
          <a:xfrm>
            <a:off x="1309133" y="2882274"/>
            <a:ext cx="7834866" cy="723304"/>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ectangle 8"/>
          <p:cNvSpPr/>
          <p:nvPr/>
        </p:nvSpPr>
        <p:spPr bwMode="auto">
          <a:xfrm>
            <a:off x="1385332" y="4199232"/>
            <a:ext cx="7758667" cy="813328"/>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3773228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39900"/>
            <a:ext cx="9144000" cy="3373438"/>
          </a:xfrm>
          <a:prstGeom prst="rect">
            <a:avLst/>
          </a:prstGeom>
        </p:spPr>
      </p:pic>
      <p:sp>
        <p:nvSpPr>
          <p:cNvPr id="2" name="Title 1"/>
          <p:cNvSpPr>
            <a:spLocks noGrp="1"/>
          </p:cNvSpPr>
          <p:nvPr>
            <p:ph type="title"/>
          </p:nvPr>
        </p:nvSpPr>
        <p:spPr>
          <a:xfrm>
            <a:off x="0" y="228600"/>
            <a:ext cx="9144000" cy="685800"/>
          </a:xfrm>
        </p:spPr>
        <p:txBody>
          <a:bodyPr>
            <a:normAutofit fontScale="90000"/>
          </a:bodyPr>
          <a:lstStyle/>
          <a:p>
            <a:r>
              <a:rPr lang="en-US" dirty="0" smtClean="0"/>
              <a:t>Human Accuracy, Inter-Human Agreement</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76</a:t>
            </a:fld>
            <a:endParaRPr lang="en-US" dirty="0"/>
          </a:p>
        </p:txBody>
      </p:sp>
      <p:sp>
        <p:nvSpPr>
          <p:cNvPr id="7" name="Rectangle 6"/>
          <p:cNvSpPr/>
          <p:nvPr/>
        </p:nvSpPr>
        <p:spPr bwMode="auto">
          <a:xfrm>
            <a:off x="1430072" y="2452791"/>
            <a:ext cx="7713928" cy="468049"/>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ectangle 9"/>
          <p:cNvSpPr/>
          <p:nvPr/>
        </p:nvSpPr>
        <p:spPr bwMode="auto">
          <a:xfrm>
            <a:off x="1430072" y="3747767"/>
            <a:ext cx="7713928" cy="468049"/>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3773228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39900"/>
            <a:ext cx="9144000" cy="3373438"/>
          </a:xfrm>
          <a:prstGeom prst="rect">
            <a:avLst/>
          </a:prstGeom>
        </p:spPr>
      </p:pic>
      <p:sp>
        <p:nvSpPr>
          <p:cNvPr id="2" name="Title 1"/>
          <p:cNvSpPr>
            <a:spLocks noGrp="1"/>
          </p:cNvSpPr>
          <p:nvPr>
            <p:ph type="title"/>
          </p:nvPr>
        </p:nvSpPr>
        <p:spPr>
          <a:xfrm>
            <a:off x="0" y="228600"/>
            <a:ext cx="9144000" cy="685800"/>
          </a:xfrm>
        </p:spPr>
        <p:txBody>
          <a:bodyPr>
            <a:normAutofit fontScale="90000"/>
          </a:bodyPr>
          <a:lstStyle/>
          <a:p>
            <a:r>
              <a:rPr lang="en-US" dirty="0" smtClean="0"/>
              <a:t>VQA Common Sense</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77</a:t>
            </a:fld>
            <a:endParaRPr lang="en-US" dirty="0"/>
          </a:p>
        </p:txBody>
      </p:sp>
      <p:sp>
        <p:nvSpPr>
          <p:cNvPr id="8" name="Rectangle 7"/>
          <p:cNvSpPr/>
          <p:nvPr/>
        </p:nvSpPr>
        <p:spPr bwMode="auto">
          <a:xfrm>
            <a:off x="1409924" y="2429554"/>
            <a:ext cx="7657876" cy="838200"/>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ectangle 8"/>
          <p:cNvSpPr/>
          <p:nvPr/>
        </p:nvSpPr>
        <p:spPr bwMode="auto">
          <a:xfrm>
            <a:off x="15726" y="3780996"/>
            <a:ext cx="8991600" cy="1295400"/>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7" name="Picture 6" descr="Screen Shot 2015-07-20 at 12.44.18 A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01190"/>
            <a:ext cx="9144000" cy="5299610"/>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5091" y="2690601"/>
            <a:ext cx="4626265" cy="3566160"/>
          </a:xfrm>
          <a:prstGeom prst="rect">
            <a:avLst/>
          </a:prstGeom>
        </p:spPr>
      </p:pic>
    </p:spTree>
    <p:extLst>
      <p:ext uri="{BB962C8B-B14F-4D97-AF65-F5344CB8AC3E}">
        <p14:creationId xmlns:p14="http://schemas.microsoft.com/office/powerpoint/2010/main" val="22636554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2750"/>
            <a:ext cx="8229600" cy="5413998"/>
          </a:xfrm>
        </p:spPr>
        <p:txBody>
          <a:bodyPr>
            <a:normAutofit fontScale="92500" lnSpcReduction="10000"/>
          </a:bodyPr>
          <a:lstStyle/>
          <a:p>
            <a:r>
              <a:rPr lang="en-US" dirty="0" smtClean="0"/>
              <a:t>The baseline algorithm has* 17% common sense!</a:t>
            </a:r>
          </a:p>
          <a:p>
            <a:r>
              <a:rPr lang="en-US" dirty="0" smtClean="0"/>
              <a:t>Average common sense required = 31%.</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pPr marL="0" indent="0">
              <a:buNone/>
            </a:pPr>
            <a:r>
              <a:rPr lang="en-US" sz="1900" dirty="0" smtClean="0"/>
              <a:t>* as estimated by untrained crowd-sourced workers in uncontrolled environment</a:t>
            </a:r>
            <a:endParaRPr lang="en-US" sz="1900"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78</a:t>
            </a:fld>
            <a:endParaRPr lang="en-US" dirty="0"/>
          </a:p>
        </p:txBody>
      </p:sp>
      <p:pic>
        <p:nvPicPr>
          <p:cNvPr id="4" name="Picture 3"/>
          <p:cNvPicPr>
            <a:picLocks noChangeAspect="1"/>
          </p:cNvPicPr>
          <p:nvPr/>
        </p:nvPicPr>
        <p:blipFill>
          <a:blip r:embed="rId2"/>
          <a:stretch>
            <a:fillRect/>
          </a:stretch>
        </p:blipFill>
        <p:spPr>
          <a:xfrm>
            <a:off x="2459623" y="2171700"/>
            <a:ext cx="4051300" cy="3158100"/>
          </a:xfrm>
          <a:prstGeom prst="rect">
            <a:avLst/>
          </a:prstGeom>
        </p:spPr>
      </p:pic>
      <p:sp>
        <p:nvSpPr>
          <p:cNvPr id="7" name="Title 1"/>
          <p:cNvSpPr>
            <a:spLocks noGrp="1"/>
          </p:cNvSpPr>
          <p:nvPr>
            <p:ph type="title"/>
          </p:nvPr>
        </p:nvSpPr>
        <p:spPr>
          <a:xfrm>
            <a:off x="0" y="228600"/>
            <a:ext cx="9144000" cy="685800"/>
          </a:xfrm>
        </p:spPr>
        <p:txBody>
          <a:bodyPr>
            <a:normAutofit fontScale="90000"/>
          </a:bodyPr>
          <a:lstStyle/>
          <a:p>
            <a:r>
              <a:rPr lang="en-US" dirty="0" smtClean="0"/>
              <a:t>VQA Common Sense</a:t>
            </a:r>
            <a:endParaRPr lang="en-US" dirty="0"/>
          </a:p>
        </p:txBody>
      </p:sp>
    </p:spTree>
    <p:extLst>
      <p:ext uri="{BB962C8B-B14F-4D97-AF65-F5344CB8AC3E}">
        <p14:creationId xmlns:p14="http://schemas.microsoft.com/office/powerpoint/2010/main" val="3402002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79</a:t>
            </a:fld>
            <a:endParaRPr lang="en-US" dirty="0"/>
          </a:p>
        </p:txBody>
      </p:sp>
      <p:pic>
        <p:nvPicPr>
          <p:cNvPr id="7" name="Picture 6" descr="Screen Shot 2015-07-20 at 12.47.27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76041"/>
            <a:ext cx="9144000" cy="4719962"/>
          </a:xfrm>
          <a:prstGeom prst="rect">
            <a:avLst/>
          </a:prstGeom>
        </p:spPr>
      </p:pic>
      <p:sp>
        <p:nvSpPr>
          <p:cNvPr id="6" name="Title 1"/>
          <p:cNvSpPr txBox="1">
            <a:spLocks/>
          </p:cNvSpPr>
          <p:nvPr/>
        </p:nvSpPr>
        <p:spPr>
          <a:xfrm>
            <a:off x="45720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VQA Age</a:t>
            </a:r>
            <a:endParaRPr lang="en-US" dirty="0"/>
          </a:p>
        </p:txBody>
      </p:sp>
      <p:pic>
        <p:nvPicPr>
          <p:cNvPr id="8" name="Picture 7"/>
          <p:cNvPicPr>
            <a:picLocks/>
          </p:cNvPicPr>
          <p:nvPr/>
        </p:nvPicPr>
        <p:blipFill>
          <a:blip r:embed="rId3"/>
          <a:stretch>
            <a:fillRect/>
          </a:stretch>
        </p:blipFill>
        <p:spPr>
          <a:xfrm>
            <a:off x="161967" y="2340736"/>
            <a:ext cx="4757705" cy="3650575"/>
          </a:xfrm>
          <a:prstGeom prst="rect">
            <a:avLst/>
          </a:prstGeom>
        </p:spPr>
      </p:pic>
    </p:spTree>
    <p:extLst>
      <p:ext uri="{BB962C8B-B14F-4D97-AF65-F5344CB8AC3E}">
        <p14:creationId xmlns:p14="http://schemas.microsoft.com/office/powerpoint/2010/main" val="4253101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smtClean="0"/>
              <a:t>“Color College Avenue”, Blacksburg, VA, May 2012</a:t>
            </a:r>
            <a:endParaRPr lang="en-US" sz="1200" dirty="0"/>
          </a:p>
        </p:txBody>
      </p:sp>
      <p:sp>
        <p:nvSpPr>
          <p:cNvPr id="2" name="Slide Number Placeholder 1"/>
          <p:cNvSpPr>
            <a:spLocks noGrp="1"/>
          </p:cNvSpPr>
          <p:nvPr>
            <p:ph type="sldNum" sz="quarter" idx="12"/>
          </p:nvPr>
        </p:nvSpPr>
        <p:spPr/>
        <p:txBody>
          <a:bodyPr/>
          <a:lstStyle/>
          <a:p>
            <a:fld id="{C8756881-B0E8-F143-BBCC-9E260CA8BD35}" type="slidenum">
              <a:rPr lang="en-US" smtClean="0"/>
              <a:t>8</a:t>
            </a:fld>
            <a:endParaRPr lang="en-US" dirty="0"/>
          </a:p>
        </p:txBody>
      </p:sp>
      <p:sp>
        <p:nvSpPr>
          <p:cNvPr id="3" name="Oval 2"/>
          <p:cNvSpPr>
            <a:spLocks noChangeAspect="1"/>
          </p:cNvSpPr>
          <p:nvPr/>
        </p:nvSpPr>
        <p:spPr>
          <a:xfrm>
            <a:off x="1762385" y="824983"/>
            <a:ext cx="3200400" cy="3200400"/>
          </a:xfrm>
          <a:prstGeom prst="ellipse">
            <a:avLst/>
          </a:prstGeom>
          <a:solidFill>
            <a:schemeClr val="bg1">
              <a:lumMod val="75000"/>
              <a:alpha val="90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Oval 7"/>
          <p:cNvSpPr>
            <a:spLocks noChangeAspect="1"/>
          </p:cNvSpPr>
          <p:nvPr/>
        </p:nvSpPr>
        <p:spPr>
          <a:xfrm>
            <a:off x="4254236" y="82498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1805529" y="2180998"/>
            <a:ext cx="3157256" cy="646331"/>
          </a:xfrm>
          <a:prstGeom prst="rect">
            <a:avLst/>
          </a:prstGeom>
        </p:spPr>
        <p:txBody>
          <a:bodyPr wrap="square">
            <a:spAutoFit/>
          </a:bodyPr>
          <a:lstStyle/>
          <a:p>
            <a:pPr algn="ctr"/>
            <a:r>
              <a:rPr lang="en-US" sz="3600" b="1" dirty="0"/>
              <a:t>Words</a:t>
            </a:r>
            <a:endParaRPr lang="en-US" sz="3600" dirty="0"/>
          </a:p>
        </p:txBody>
      </p:sp>
      <p:sp>
        <p:nvSpPr>
          <p:cNvPr id="11" name="Rectangle 10"/>
          <p:cNvSpPr/>
          <p:nvPr/>
        </p:nvSpPr>
        <p:spPr>
          <a:xfrm>
            <a:off x="4306072" y="2180998"/>
            <a:ext cx="3148564" cy="646331"/>
          </a:xfrm>
          <a:prstGeom prst="rect">
            <a:avLst/>
          </a:prstGeom>
        </p:spPr>
        <p:txBody>
          <a:bodyPr wrap="square">
            <a:spAutoFit/>
          </a:bodyPr>
          <a:lstStyle/>
          <a:p>
            <a:pPr algn="ctr"/>
            <a:r>
              <a:rPr lang="en-US" sz="3600" b="1" dirty="0" smtClean="0"/>
              <a:t>Pictures</a:t>
            </a:r>
            <a:endParaRPr lang="en-US" sz="3600" dirty="0"/>
          </a:p>
        </p:txBody>
      </p:sp>
      <p:sp>
        <p:nvSpPr>
          <p:cNvPr id="17" name="Oval 16"/>
          <p:cNvSpPr/>
          <p:nvPr/>
        </p:nvSpPr>
        <p:spPr>
          <a:xfrm>
            <a:off x="1766652"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54236"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97284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80</a:t>
            </a:fld>
            <a:endParaRPr lang="en-US" dirty="0"/>
          </a:p>
        </p:txBody>
      </p:sp>
      <p:pic>
        <p:nvPicPr>
          <p:cNvPr id="6" name="Picture 5" descr="age.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000632"/>
            <a:ext cx="9144000" cy="2409568"/>
          </a:xfrm>
          <a:prstGeom prst="rect">
            <a:avLst/>
          </a:prstGeom>
        </p:spPr>
      </p:pic>
      <p:pic>
        <p:nvPicPr>
          <p:cNvPr id="10" name="Picture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33938" y="1171832"/>
            <a:ext cx="589513" cy="1828800"/>
          </a:xfrm>
          <a:prstGeom prst="rect">
            <a:avLst/>
          </a:prstGeom>
        </p:spPr>
      </p:pic>
      <p:grpSp>
        <p:nvGrpSpPr>
          <p:cNvPr id="20" name="Group 19"/>
          <p:cNvGrpSpPr/>
          <p:nvPr/>
        </p:nvGrpSpPr>
        <p:grpSpPr>
          <a:xfrm>
            <a:off x="335592" y="228600"/>
            <a:ext cx="734053" cy="2743200"/>
            <a:chOff x="2286000" y="228600"/>
            <a:chExt cx="734053" cy="274320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38400" y="228600"/>
              <a:ext cx="581653" cy="2743200"/>
            </a:xfrm>
            <a:prstGeom prst="rect">
              <a:avLst/>
            </a:prstGeom>
          </p:spPr>
        </p:pic>
        <p:sp>
          <p:nvSpPr>
            <p:cNvPr id="14" name="Rectangle 13"/>
            <p:cNvSpPr/>
            <p:nvPr/>
          </p:nvSpPr>
          <p:spPr bwMode="auto">
            <a:xfrm>
              <a:off x="2286000" y="2667000"/>
              <a:ext cx="228600" cy="1524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7" name="Group 16"/>
          <p:cNvGrpSpPr/>
          <p:nvPr/>
        </p:nvGrpSpPr>
        <p:grpSpPr>
          <a:xfrm>
            <a:off x="7391400" y="228600"/>
            <a:ext cx="1323566" cy="2743200"/>
            <a:chOff x="7391400" y="228600"/>
            <a:chExt cx="1323566" cy="2743200"/>
          </a:xfrm>
        </p:grpSpPr>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543800" y="228600"/>
              <a:ext cx="1171166" cy="2743200"/>
            </a:xfrm>
            <a:prstGeom prst="rect">
              <a:avLst/>
            </a:prstGeom>
          </p:spPr>
        </p:pic>
        <p:sp>
          <p:nvSpPr>
            <p:cNvPr id="15" name="Rectangle 14"/>
            <p:cNvSpPr/>
            <p:nvPr/>
          </p:nvSpPr>
          <p:spPr bwMode="auto">
            <a:xfrm>
              <a:off x="7391400" y="1752600"/>
              <a:ext cx="228600" cy="11430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8" name="Group 17"/>
          <p:cNvGrpSpPr/>
          <p:nvPr/>
        </p:nvGrpSpPr>
        <p:grpSpPr>
          <a:xfrm>
            <a:off x="3980643" y="274639"/>
            <a:ext cx="914400" cy="2743200"/>
            <a:chOff x="5791200" y="228600"/>
            <a:chExt cx="914400" cy="2743200"/>
          </a:xfrm>
        </p:grpSpPr>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791200" y="228600"/>
              <a:ext cx="746716" cy="2743200"/>
            </a:xfrm>
            <a:prstGeom prst="rect">
              <a:avLst/>
            </a:prstGeom>
          </p:spPr>
        </p:pic>
        <p:sp>
          <p:nvSpPr>
            <p:cNvPr id="16" name="Rectangle 15"/>
            <p:cNvSpPr/>
            <p:nvPr/>
          </p:nvSpPr>
          <p:spPr bwMode="auto">
            <a:xfrm>
              <a:off x="6400800" y="685800"/>
              <a:ext cx="304800" cy="6858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grpSp>
      <p:pic>
        <p:nvPicPr>
          <p:cNvPr id="23" name="Picture 2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9772" y="512064"/>
            <a:ext cx="900071" cy="2459736"/>
          </a:xfrm>
          <a:prstGeom prst="rect">
            <a:avLst/>
          </a:prstGeom>
        </p:spPr>
      </p:pic>
    </p:spTree>
    <p:extLst>
      <p:ext uri="{BB962C8B-B14F-4D97-AF65-F5344CB8AC3E}">
        <p14:creationId xmlns:p14="http://schemas.microsoft.com/office/powerpoint/2010/main" val="24261916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81</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177825945"/>
              </p:ext>
            </p:extLst>
          </p:nvPr>
        </p:nvGraphicFramePr>
        <p:xfrm>
          <a:off x="2609648" y="-2672"/>
          <a:ext cx="4114800" cy="6861876"/>
        </p:xfrm>
        <a:graphic>
          <a:graphicData uri="http://schemas.openxmlformats.org/drawingml/2006/table">
            <a:tbl>
              <a:tblPr firstRow="1">
                <a:tableStyleId>{5C22544A-7EE6-4342-B048-85BDC9FD1C3A}</a:tableStyleId>
              </a:tblPr>
              <a:tblGrid>
                <a:gridCol w="2057400"/>
                <a:gridCol w="2057400"/>
              </a:tblGrid>
              <a:tr h="491288">
                <a:tc>
                  <a:txBody>
                    <a:bodyPr/>
                    <a:lstStyle/>
                    <a:p>
                      <a:pPr algn="ctr" fontAlgn="b"/>
                      <a:r>
                        <a:rPr lang="en-US" sz="1900" u="none" strike="noStrike" dirty="0">
                          <a:effectLst/>
                        </a:rPr>
                        <a:t>Question</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Average Age</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what brand</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12.5</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why</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11.18</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what type</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11.04</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what kind</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10.55</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is this</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10.13</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what does</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10.06</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what time</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9.81</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who</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9.58</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where</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9.54</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which</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9.32</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does</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9.29</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do</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9.23</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what is</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9.11</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what are</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9.04</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are</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8.65</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is the</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8.52</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is there</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8.24</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what sport</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8.06</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how many</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7.67</a:t>
                      </a:r>
                      <a:endParaRPr lang="en-US" sz="1900" b="0" i="0" u="none" strike="noStrike" dirty="0">
                        <a:solidFill>
                          <a:srgbClr val="000000"/>
                        </a:solidFill>
                        <a:effectLst/>
                        <a:latin typeface="Calibri"/>
                      </a:endParaRPr>
                    </a:p>
                  </a:txBody>
                  <a:tcPr marL="12700" marR="12700" marT="12699" marB="0" anchor="ctr"/>
                </a:tc>
              </a:tr>
              <a:tr h="325408">
                <a:tc>
                  <a:txBody>
                    <a:bodyPr/>
                    <a:lstStyle/>
                    <a:p>
                      <a:pPr algn="ctr" fontAlgn="b"/>
                      <a:r>
                        <a:rPr lang="en-US" sz="1900" u="none" strike="noStrike" dirty="0">
                          <a:effectLst/>
                        </a:rPr>
                        <a:t>what animal</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6.74</a:t>
                      </a:r>
                      <a:endParaRPr lang="en-US" sz="1900" b="0" i="0" u="none" strike="noStrike" dirty="0">
                        <a:solidFill>
                          <a:srgbClr val="000000"/>
                        </a:solidFill>
                        <a:effectLst/>
                        <a:latin typeface="Calibri"/>
                      </a:endParaRPr>
                    </a:p>
                  </a:txBody>
                  <a:tcPr marL="12700" marR="12700" marT="12699" marB="0" anchor="ctr"/>
                </a:tc>
              </a:tr>
              <a:tr h="298449">
                <a:tc>
                  <a:txBody>
                    <a:bodyPr/>
                    <a:lstStyle/>
                    <a:p>
                      <a:pPr algn="ctr" fontAlgn="b"/>
                      <a:r>
                        <a:rPr lang="en-US" sz="1900" u="none" strike="noStrike" dirty="0">
                          <a:effectLst/>
                        </a:rPr>
                        <a:t>what color</a:t>
                      </a:r>
                      <a:endParaRPr lang="en-US" sz="1900" b="0" i="0" u="none" strike="noStrike" dirty="0">
                        <a:solidFill>
                          <a:srgbClr val="000000"/>
                        </a:solidFill>
                        <a:effectLst/>
                        <a:latin typeface="Calibri"/>
                      </a:endParaRPr>
                    </a:p>
                  </a:txBody>
                  <a:tcPr marL="12700" marR="12700" marT="12699" marB="0" anchor="ctr"/>
                </a:tc>
                <a:tc>
                  <a:txBody>
                    <a:bodyPr/>
                    <a:lstStyle/>
                    <a:p>
                      <a:pPr algn="ctr" fontAlgn="b"/>
                      <a:r>
                        <a:rPr lang="en-US" sz="1900" u="none" strike="noStrike" dirty="0">
                          <a:effectLst/>
                        </a:rPr>
                        <a:t>6.6</a:t>
                      </a:r>
                      <a:endParaRPr lang="en-US" sz="1900" b="0" i="0" u="none" strike="noStrike" dirty="0">
                        <a:solidFill>
                          <a:srgbClr val="000000"/>
                        </a:solidFill>
                        <a:effectLst/>
                        <a:latin typeface="Calibri"/>
                      </a:endParaRPr>
                    </a:p>
                  </a:txBody>
                  <a:tcPr marL="12700" marR="12700" marT="12699" marB="0" anchor="ctr"/>
                </a:tc>
              </a:tr>
            </a:tbl>
          </a:graphicData>
        </a:graphic>
      </p:graphicFrame>
    </p:spTree>
    <p:extLst>
      <p:ext uri="{BB962C8B-B14F-4D97-AF65-F5344CB8AC3E}">
        <p14:creationId xmlns:p14="http://schemas.microsoft.com/office/powerpoint/2010/main" val="169004622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VQA Age</a:t>
            </a:r>
            <a:endParaRPr lang="en-US" dirty="0"/>
          </a:p>
        </p:txBody>
      </p:sp>
      <p:sp>
        <p:nvSpPr>
          <p:cNvPr id="3" name="Content Placeholder 2"/>
          <p:cNvSpPr>
            <a:spLocks noGrp="1"/>
          </p:cNvSpPr>
          <p:nvPr>
            <p:ph idx="1"/>
          </p:nvPr>
        </p:nvSpPr>
        <p:spPr>
          <a:xfrm>
            <a:off x="457200" y="1021948"/>
            <a:ext cx="8229600" cy="5384799"/>
          </a:xfrm>
        </p:spPr>
        <p:txBody>
          <a:bodyPr>
            <a:normAutofit fontScale="92500"/>
          </a:bodyPr>
          <a:lstStyle/>
          <a:p>
            <a:r>
              <a:rPr lang="en-US" dirty="0" smtClean="0"/>
              <a:t>The baseline algorithm =* 4.84 years old!</a:t>
            </a:r>
          </a:p>
          <a:p>
            <a:r>
              <a:rPr lang="en-US" dirty="0" smtClean="0"/>
              <a:t>Average “age of questions” = 8.98 years.</a:t>
            </a:r>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pPr marL="0" indent="0">
              <a:buNone/>
            </a:pPr>
            <a:r>
              <a:rPr lang="en-US" sz="1900" dirty="0" smtClean="0"/>
              <a:t>* age as estimated by untrained crowd-sourced workers in uncontrolled environment</a:t>
            </a:r>
            <a:endParaRPr lang="en-US" sz="1900"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82</a:t>
            </a:fld>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7400" y="2220103"/>
            <a:ext cx="5105400" cy="3397586"/>
          </a:xfrm>
          <a:prstGeom prst="rect">
            <a:avLst/>
          </a:prstGeom>
        </p:spPr>
      </p:pic>
    </p:spTree>
    <p:extLst>
      <p:ext uri="{BB962C8B-B14F-4D97-AF65-F5344CB8AC3E}">
        <p14:creationId xmlns:p14="http://schemas.microsoft.com/office/powerpoint/2010/main" val="3053116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7"/>
            <a:ext cx="8229600" cy="1143000"/>
          </a:xfrm>
        </p:spPr>
        <p:txBody>
          <a:bodyPr/>
          <a:lstStyle/>
          <a:p>
            <a:r>
              <a:rPr lang="en-US" dirty="0" smtClean="0"/>
              <a:t>Most “commonsense” questions</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83</a:t>
            </a:fld>
            <a:endParaRPr lang="en-US" dirty="0"/>
          </a:p>
        </p:txBody>
      </p:sp>
      <p:grpSp>
        <p:nvGrpSpPr>
          <p:cNvPr id="14" name="Group 13"/>
          <p:cNvGrpSpPr/>
          <p:nvPr/>
        </p:nvGrpSpPr>
        <p:grpSpPr>
          <a:xfrm>
            <a:off x="0" y="4009567"/>
            <a:ext cx="9144000" cy="2315033"/>
            <a:chOff x="0" y="4009566"/>
            <a:chExt cx="9144000" cy="2315033"/>
          </a:xfrm>
        </p:grpSpPr>
        <p:pic>
          <p:nvPicPr>
            <p:cNvPr id="12" name="Picture 11" descr="Screen Shot 2015-07-20 at 12.58.34 AM.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4009566"/>
              <a:ext cx="9144000" cy="2315033"/>
            </a:xfrm>
            <a:prstGeom prst="rect">
              <a:avLst/>
            </a:prstGeom>
          </p:spPr>
        </p:pic>
        <p:sp>
          <p:nvSpPr>
            <p:cNvPr id="7" name="Rectangle 6"/>
            <p:cNvSpPr/>
            <p:nvPr/>
          </p:nvSpPr>
          <p:spPr>
            <a:xfrm>
              <a:off x="4217163" y="4323483"/>
              <a:ext cx="4926837" cy="11415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6338" y="4366290"/>
              <a:ext cx="2000545" cy="94858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45705" y="4366290"/>
              <a:ext cx="2082089" cy="1207008"/>
            </a:xfrm>
            <a:prstGeom prst="rect">
              <a:avLst/>
            </a:prstGeom>
          </p:spPr>
        </p:pic>
      </p:grpSp>
      <p:grpSp>
        <p:nvGrpSpPr>
          <p:cNvPr id="13" name="Group 12"/>
          <p:cNvGrpSpPr/>
          <p:nvPr/>
        </p:nvGrpSpPr>
        <p:grpSpPr>
          <a:xfrm>
            <a:off x="0" y="1284202"/>
            <a:ext cx="9144000" cy="2373398"/>
            <a:chOff x="0" y="1284203"/>
            <a:chExt cx="9144000" cy="2373397"/>
          </a:xfrm>
        </p:grpSpPr>
        <p:pic>
          <p:nvPicPr>
            <p:cNvPr id="10" name="Picture 9" descr="Screen Shot 2015-07-20 at 12.57.46 AM.pn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284203"/>
              <a:ext cx="9144000" cy="2373397"/>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59152" y="1341279"/>
              <a:ext cx="142935" cy="246888"/>
            </a:xfrm>
            <a:prstGeom prst="rect">
              <a:avLst/>
            </a:prstGeom>
          </p:spPr>
        </p:pic>
      </p:grpSp>
    </p:spTree>
    <p:extLst>
      <p:ext uri="{BB962C8B-B14F-4D97-AF65-F5344CB8AC3E}">
        <p14:creationId xmlns:p14="http://schemas.microsoft.com/office/powerpoint/2010/main" val="822649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7"/>
            <a:ext cx="8229600" cy="1143000"/>
          </a:xfrm>
        </p:spPr>
        <p:txBody>
          <a:bodyPr/>
          <a:lstStyle/>
          <a:p>
            <a:r>
              <a:rPr lang="en-US" dirty="0" smtClean="0"/>
              <a:t>Least “commonsense” questions</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84</a:t>
            </a:fld>
            <a:endParaRPr lang="en-US" dirty="0"/>
          </a:p>
        </p:txBody>
      </p:sp>
      <p:pic>
        <p:nvPicPr>
          <p:cNvPr id="7" name="Picture 6" descr="Screen Shot 2015-07-20 at 12.55.46 AM.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4038106"/>
            <a:ext cx="9144000" cy="2287554"/>
          </a:xfrm>
          <a:prstGeom prst="rect">
            <a:avLst/>
          </a:prstGeom>
        </p:spPr>
      </p:pic>
      <p:pic>
        <p:nvPicPr>
          <p:cNvPr id="10" name="Picture 9" descr="Screen Shot 2015-07-20 at 12.56.09 A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369817"/>
            <a:ext cx="9144000" cy="2277563"/>
          </a:xfrm>
          <a:prstGeom prst="rect">
            <a:avLst/>
          </a:prstGeom>
        </p:spPr>
      </p:pic>
    </p:spTree>
    <p:extLst>
      <p:ext uri="{BB962C8B-B14F-4D97-AF65-F5344CB8AC3E}">
        <p14:creationId xmlns:p14="http://schemas.microsoft.com/office/powerpoint/2010/main" val="777878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A0204A8-AFB4-894B-B7A1-210E55B1E886}" type="slidenum">
              <a:rPr lang="en-US" smtClean="0"/>
              <a:t>85</a:t>
            </a:fld>
            <a:endParaRPr lang="en-US" dirty="0"/>
          </a:p>
        </p:txBody>
      </p:sp>
      <p:grpSp>
        <p:nvGrpSpPr>
          <p:cNvPr id="5" name="Group 4"/>
          <p:cNvGrpSpPr/>
          <p:nvPr/>
        </p:nvGrpSpPr>
        <p:grpSpPr>
          <a:xfrm>
            <a:off x="1856743" y="823926"/>
            <a:ext cx="5486403" cy="954097"/>
            <a:chOff x="1142998" y="5132"/>
            <a:chExt cx="5486403" cy="954097"/>
          </a:xfrm>
        </p:grpSpPr>
        <p:sp>
          <p:nvSpPr>
            <p:cNvPr id="6" name="Rounded Rectangle 5"/>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Datasets</a:t>
              </a:r>
              <a:endParaRPr lang="en-US" sz="3000" kern="1200" dirty="0"/>
            </a:p>
          </p:txBody>
        </p:sp>
      </p:grpSp>
      <p:grpSp>
        <p:nvGrpSpPr>
          <p:cNvPr id="8" name="Group 7"/>
          <p:cNvGrpSpPr/>
          <p:nvPr/>
        </p:nvGrpSpPr>
        <p:grpSpPr>
          <a:xfrm>
            <a:off x="1843228" y="2968889"/>
            <a:ext cx="5486403" cy="954097"/>
            <a:chOff x="1142998" y="5132"/>
            <a:chExt cx="5486403" cy="954097"/>
          </a:xfrm>
        </p:grpSpPr>
        <p:sp>
          <p:nvSpPr>
            <p:cNvPr id="9" name="Rounded Rectangle 8"/>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Current Status</a:t>
              </a:r>
              <a:endParaRPr lang="en-US" sz="3000" kern="1200" dirty="0"/>
            </a:p>
          </p:txBody>
        </p:sp>
      </p:grpSp>
      <p:grpSp>
        <p:nvGrpSpPr>
          <p:cNvPr id="11" name="Group 10"/>
          <p:cNvGrpSpPr/>
          <p:nvPr/>
        </p:nvGrpSpPr>
        <p:grpSpPr>
          <a:xfrm>
            <a:off x="1871173" y="4028549"/>
            <a:ext cx="5486403" cy="954097"/>
            <a:chOff x="1142998" y="5132"/>
            <a:chExt cx="5486403" cy="954097"/>
          </a:xfrm>
        </p:grpSpPr>
        <p:sp>
          <p:nvSpPr>
            <p:cNvPr id="12" name="Rounded Rectangle 11"/>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3"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Ongoing Efforts</a:t>
              </a:r>
              <a:endParaRPr lang="en-US" sz="3000" kern="1200" dirty="0"/>
            </a:p>
          </p:txBody>
        </p:sp>
      </p:grpSp>
      <p:grpSp>
        <p:nvGrpSpPr>
          <p:cNvPr id="17" name="Group 16"/>
          <p:cNvGrpSpPr/>
          <p:nvPr/>
        </p:nvGrpSpPr>
        <p:grpSpPr>
          <a:xfrm>
            <a:off x="1843228" y="1900620"/>
            <a:ext cx="5486403" cy="954097"/>
            <a:chOff x="1142998" y="5132"/>
            <a:chExt cx="5486403" cy="954097"/>
          </a:xfrm>
        </p:grpSpPr>
        <p:sp>
          <p:nvSpPr>
            <p:cNvPr id="18" name="Rounded Rectangle 17"/>
            <p:cNvSpPr/>
            <p:nvPr/>
          </p:nvSpPr>
          <p:spPr>
            <a:xfrm>
              <a:off x="1142998" y="5132"/>
              <a:ext cx="5486403" cy="954097"/>
            </a:xfrm>
            <a:prstGeom prst="roundRect">
              <a:avLst>
                <a:gd name="adj" fmla="val 100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Rounded Rectangle 4"/>
            <p:cNvSpPr/>
            <p:nvPr/>
          </p:nvSpPr>
          <p:spPr>
            <a:xfrm>
              <a:off x="1170943" y="33077"/>
              <a:ext cx="5430513" cy="89820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dirty="0" smtClean="0"/>
                <a:t>Models</a:t>
              </a:r>
              <a:endParaRPr lang="en-US" sz="3000" kern="1200" dirty="0"/>
            </a:p>
          </p:txBody>
        </p:sp>
      </p:grpSp>
      <p:sp>
        <p:nvSpPr>
          <p:cNvPr id="20" name="Rectangle 19"/>
          <p:cNvSpPr/>
          <p:nvPr/>
        </p:nvSpPr>
        <p:spPr>
          <a:xfrm>
            <a:off x="961571" y="521740"/>
            <a:ext cx="7384143" cy="136073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961571" y="2932603"/>
            <a:ext cx="7384143" cy="330854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8211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 in VQA</a:t>
            </a:r>
            <a:endParaRPr lang="en-US" dirty="0"/>
          </a:p>
        </p:txBody>
      </p:sp>
      <p:sp>
        <p:nvSpPr>
          <p:cNvPr id="4" name="Content Placeholder 3"/>
          <p:cNvSpPr>
            <a:spLocks noGrp="1"/>
          </p:cNvSpPr>
          <p:nvPr>
            <p:ph idx="1"/>
          </p:nvPr>
        </p:nvSpPr>
        <p:spPr/>
        <p:txBody>
          <a:bodyPr/>
          <a:lstStyle/>
          <a:p>
            <a:r>
              <a:rPr lang="en-US" dirty="0" smtClean="0"/>
              <a:t>Image representation</a:t>
            </a:r>
          </a:p>
          <a:p>
            <a:r>
              <a:rPr lang="en-US" dirty="0" smtClean="0"/>
              <a:t>Language representation</a:t>
            </a:r>
          </a:p>
          <a:p>
            <a:r>
              <a:rPr lang="en-US" dirty="0" smtClean="0"/>
              <a:t>Combining the modalities</a:t>
            </a:r>
          </a:p>
          <a:p>
            <a:r>
              <a:rPr lang="en-US" dirty="0" smtClean="0"/>
              <a:t>Attention</a:t>
            </a:r>
          </a:p>
          <a:p>
            <a:r>
              <a:rPr lang="en-US" dirty="0" smtClean="0"/>
              <a:t>Question-specific reasoning</a:t>
            </a:r>
          </a:p>
          <a:p>
            <a:r>
              <a:rPr lang="en-US" dirty="0" smtClean="0"/>
              <a:t>External knowledge</a:t>
            </a:r>
            <a:endParaRPr lang="en-US" dirty="0"/>
          </a:p>
        </p:txBody>
      </p:sp>
      <p:sp>
        <p:nvSpPr>
          <p:cNvPr id="2" name="Slide Number Placeholder 1"/>
          <p:cNvSpPr>
            <a:spLocks noGrp="1"/>
          </p:cNvSpPr>
          <p:nvPr>
            <p:ph type="sldNum" sz="quarter" idx="12"/>
          </p:nvPr>
        </p:nvSpPr>
        <p:spPr/>
        <p:txBody>
          <a:bodyPr/>
          <a:lstStyle/>
          <a:p>
            <a:fld id="{9A0204A8-AFB4-894B-B7A1-210E55B1E886}" type="slidenum">
              <a:rPr lang="en-US" smtClean="0"/>
              <a:t>86</a:t>
            </a:fld>
            <a:endParaRPr lang="en-US" dirty="0"/>
          </a:p>
        </p:txBody>
      </p:sp>
    </p:spTree>
    <p:extLst>
      <p:ext uri="{BB962C8B-B14F-4D97-AF65-F5344CB8AC3E}">
        <p14:creationId xmlns:p14="http://schemas.microsoft.com/office/powerpoint/2010/main" val="102755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195"/>
            <a:ext cx="9144000" cy="1143000"/>
          </a:xfrm>
        </p:spPr>
        <p:txBody>
          <a:bodyPr/>
          <a:lstStyle/>
          <a:p>
            <a:r>
              <a:rPr lang="en-US" dirty="0" smtClean="0"/>
              <a:t>[Lu 2015]</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Input: Image, Question</a:t>
            </a:r>
          </a:p>
          <a:p>
            <a:r>
              <a:rPr lang="en-US" dirty="0" smtClean="0"/>
              <a:t>Output: Answer</a:t>
            </a:r>
          </a:p>
          <a:p>
            <a:endParaRPr lang="en-US" dirty="0"/>
          </a:p>
          <a:p>
            <a:r>
              <a:rPr lang="en-US" dirty="0" smtClean="0"/>
              <a:t>Image: </a:t>
            </a:r>
          </a:p>
          <a:p>
            <a:pPr lvl="1"/>
            <a:r>
              <a:rPr lang="en-US" dirty="0" smtClean="0"/>
              <a:t>Convolutional Neural Network (CNN)</a:t>
            </a:r>
          </a:p>
          <a:p>
            <a:pPr marL="457200" lvl="1" indent="0">
              <a:buNone/>
            </a:pPr>
            <a:r>
              <a:rPr lang="en-US" dirty="0" smtClean="0">
                <a:solidFill>
                  <a:schemeClr val="bg1">
                    <a:lumMod val="65000"/>
                  </a:schemeClr>
                </a:solidFill>
              </a:rPr>
              <a:t>   [Fukushima 1980, LeCun et al. 1989]</a:t>
            </a:r>
          </a:p>
          <a:p>
            <a:r>
              <a:rPr lang="en-US" dirty="0" smtClean="0"/>
              <a:t>Question: </a:t>
            </a:r>
          </a:p>
          <a:p>
            <a:pPr lvl="1"/>
            <a:r>
              <a:rPr lang="en-US" dirty="0" smtClean="0"/>
              <a:t>Recurrent Neural Network</a:t>
            </a:r>
          </a:p>
          <a:p>
            <a:pPr lvl="1"/>
            <a:r>
              <a:rPr lang="en-US" dirty="0" smtClean="0"/>
              <a:t>Specifically, a Long Short-Term Memory (LSTM)</a:t>
            </a:r>
          </a:p>
          <a:p>
            <a:pPr marL="457200" lvl="1" indent="0">
              <a:buNone/>
            </a:pPr>
            <a:r>
              <a:rPr lang="en-US" dirty="0">
                <a:solidFill>
                  <a:srgbClr val="A6A6A6"/>
                </a:solidFill>
              </a:rPr>
              <a:t> </a:t>
            </a:r>
            <a:r>
              <a:rPr lang="en-US" dirty="0" smtClean="0">
                <a:solidFill>
                  <a:srgbClr val="A6A6A6"/>
                </a:solidFill>
              </a:rPr>
              <a:t>   [Hochreiter </a:t>
            </a:r>
            <a:r>
              <a:rPr lang="en-US" dirty="0">
                <a:solidFill>
                  <a:srgbClr val="A6A6A6"/>
                </a:solidFill>
              </a:rPr>
              <a:t>&amp; Schmidhuber, </a:t>
            </a:r>
            <a:r>
              <a:rPr lang="en-US" dirty="0" smtClean="0">
                <a:solidFill>
                  <a:srgbClr val="A6A6A6"/>
                </a:solidFill>
              </a:rPr>
              <a:t>1997]</a:t>
            </a:r>
          </a:p>
          <a:p>
            <a:r>
              <a:rPr lang="en-US" dirty="0" smtClean="0"/>
              <a:t>Output: 1 of K most common answers</a:t>
            </a:r>
          </a:p>
        </p:txBody>
      </p:sp>
      <p:sp>
        <p:nvSpPr>
          <p:cNvPr id="4" name="Slide Number Placeholder 3"/>
          <p:cNvSpPr>
            <a:spLocks noGrp="1"/>
          </p:cNvSpPr>
          <p:nvPr>
            <p:ph type="sldNum" sz="quarter" idx="12"/>
          </p:nvPr>
        </p:nvSpPr>
        <p:spPr/>
        <p:txBody>
          <a:bodyPr/>
          <a:lstStyle/>
          <a:p>
            <a:fld id="{9A0204A8-AFB4-894B-B7A1-210E55B1E886}" type="slidenum">
              <a:rPr lang="en-US" smtClean="0"/>
              <a:t>87</a:t>
            </a:fld>
            <a:endParaRPr lang="en-US" dirty="0"/>
          </a:p>
        </p:txBody>
      </p:sp>
    </p:spTree>
    <p:extLst>
      <p:ext uri="{BB962C8B-B14F-4D97-AF65-F5344CB8AC3E}">
        <p14:creationId xmlns:p14="http://schemas.microsoft.com/office/powerpoint/2010/main" val="3232222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223"/>
          <p:cNvSpPr/>
          <p:nvPr/>
        </p:nvSpPr>
        <p:spPr bwMode="auto">
          <a:xfrm>
            <a:off x="5479274" y="3435959"/>
            <a:ext cx="215900" cy="7349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25" name="Rectangle 224"/>
          <p:cNvSpPr/>
          <p:nvPr/>
        </p:nvSpPr>
        <p:spPr>
          <a:xfrm>
            <a:off x="5099068" y="4187023"/>
            <a:ext cx="1002934" cy="246221"/>
          </a:xfrm>
          <a:prstGeom prst="rect">
            <a:avLst/>
          </a:prstGeom>
        </p:spPr>
        <p:txBody>
          <a:bodyPr wrap="square" lIns="0" rIns="0">
            <a:spAutoFit/>
          </a:bodyPr>
          <a:lstStyle/>
          <a:p>
            <a:pPr algn="ctr"/>
            <a:r>
              <a:rPr lang="en-US" altLang="zh-CN" sz="1000" dirty="0"/>
              <a:t>Fully-Connected</a:t>
            </a:r>
            <a:endParaRPr lang="en-US" sz="1000" dirty="0"/>
          </a:p>
        </p:txBody>
      </p:sp>
      <p:sp>
        <p:nvSpPr>
          <p:cNvPr id="226" name="Rectangle 225"/>
          <p:cNvSpPr/>
          <p:nvPr/>
        </p:nvSpPr>
        <p:spPr>
          <a:xfrm>
            <a:off x="5338899" y="3138455"/>
            <a:ext cx="496650" cy="276999"/>
          </a:xfrm>
          <a:prstGeom prst="rect">
            <a:avLst/>
          </a:prstGeom>
        </p:spPr>
        <p:txBody>
          <a:bodyPr wrap="none">
            <a:spAutoFit/>
          </a:bodyPr>
          <a:lstStyle/>
          <a:p>
            <a:pPr algn="ctr"/>
            <a:r>
              <a:rPr lang="en-US" altLang="zh-CN" sz="1200" dirty="0"/>
              <a:t>1024</a:t>
            </a:r>
            <a:endParaRPr lang="en-US" sz="1200" dirty="0"/>
          </a:p>
        </p:txBody>
      </p:sp>
      <p:sp>
        <p:nvSpPr>
          <p:cNvPr id="227" name="Rectangle 226"/>
          <p:cNvSpPr/>
          <p:nvPr/>
        </p:nvSpPr>
        <p:spPr>
          <a:xfrm>
            <a:off x="5338899" y="1268697"/>
            <a:ext cx="496650" cy="276999"/>
          </a:xfrm>
          <a:prstGeom prst="rect">
            <a:avLst/>
          </a:prstGeom>
        </p:spPr>
        <p:txBody>
          <a:bodyPr wrap="none">
            <a:spAutoFit/>
          </a:bodyPr>
          <a:lstStyle/>
          <a:p>
            <a:pPr algn="ctr"/>
            <a:r>
              <a:rPr lang="en-US" altLang="zh-CN" sz="1200" dirty="0"/>
              <a:t>1024</a:t>
            </a:r>
            <a:endParaRPr lang="en-US" sz="1200" dirty="0"/>
          </a:p>
        </p:txBody>
      </p:sp>
      <p:cxnSp>
        <p:nvCxnSpPr>
          <p:cNvPr id="228" name="Straight Arrow Connector 227"/>
          <p:cNvCxnSpPr>
            <a:stCxn id="214" idx="3"/>
            <a:endCxn id="224" idx="1"/>
          </p:cNvCxnSpPr>
          <p:nvPr/>
        </p:nvCxnSpPr>
        <p:spPr bwMode="auto">
          <a:xfrm>
            <a:off x="4960742" y="3803456"/>
            <a:ext cx="518532"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64" name="Group 63"/>
          <p:cNvGrpSpPr/>
          <p:nvPr/>
        </p:nvGrpSpPr>
        <p:grpSpPr>
          <a:xfrm>
            <a:off x="5695177" y="1974321"/>
            <a:ext cx="749197" cy="1829138"/>
            <a:chOff x="5695177" y="1974321"/>
            <a:chExt cx="749197" cy="1829138"/>
          </a:xfrm>
        </p:grpSpPr>
        <p:cxnSp>
          <p:nvCxnSpPr>
            <p:cNvPr id="229" name="Straight Arrow Connector 228"/>
            <p:cNvCxnSpPr>
              <a:stCxn id="223" idx="3"/>
            </p:cNvCxnSpPr>
            <p:nvPr/>
          </p:nvCxnSpPr>
          <p:spPr bwMode="auto">
            <a:xfrm>
              <a:off x="5695177" y="1974321"/>
              <a:ext cx="749197" cy="70522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230" name="Straight Arrow Connector 229"/>
            <p:cNvCxnSpPr>
              <a:stCxn id="224" idx="3"/>
            </p:cNvCxnSpPr>
            <p:nvPr/>
          </p:nvCxnSpPr>
          <p:spPr bwMode="auto">
            <a:xfrm flipV="1">
              <a:off x="5695177" y="3021494"/>
              <a:ext cx="749197" cy="78196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
        <p:nvSpPr>
          <p:cNvPr id="232" name="Rectangle 231"/>
          <p:cNvSpPr/>
          <p:nvPr/>
        </p:nvSpPr>
        <p:spPr>
          <a:xfrm>
            <a:off x="6087212" y="3309363"/>
            <a:ext cx="903700" cy="400110"/>
          </a:xfrm>
          <a:prstGeom prst="rect">
            <a:avLst/>
          </a:prstGeom>
        </p:spPr>
        <p:txBody>
          <a:bodyPr wrap="none">
            <a:spAutoFit/>
          </a:bodyPr>
          <a:lstStyle/>
          <a:p>
            <a:pPr algn="ctr"/>
            <a:r>
              <a:rPr lang="en-US" altLang="zh-CN" sz="1000" dirty="0"/>
              <a:t>Point-wise</a:t>
            </a:r>
            <a:r>
              <a:rPr lang="zh-CN" altLang="en-US" sz="1000" dirty="0"/>
              <a:t> </a:t>
            </a:r>
            <a:endParaRPr lang="en-US" altLang="zh-CN" sz="1000" dirty="0"/>
          </a:p>
          <a:p>
            <a:pPr algn="ctr"/>
            <a:r>
              <a:rPr lang="en-US" altLang="zh-CN" sz="1000" dirty="0"/>
              <a:t>multiplication</a:t>
            </a:r>
            <a:endParaRPr lang="en-US" sz="1000" dirty="0"/>
          </a:p>
        </p:txBody>
      </p:sp>
      <p:grpSp>
        <p:nvGrpSpPr>
          <p:cNvPr id="66" name="Group 65"/>
          <p:cNvGrpSpPr/>
          <p:nvPr/>
        </p:nvGrpSpPr>
        <p:grpSpPr>
          <a:xfrm>
            <a:off x="6660271" y="2132101"/>
            <a:ext cx="1157535" cy="1477804"/>
            <a:chOff x="6660271" y="2132101"/>
            <a:chExt cx="1157535" cy="1477804"/>
          </a:xfrm>
        </p:grpSpPr>
        <p:sp>
          <p:nvSpPr>
            <p:cNvPr id="233" name="Rectangle 232"/>
            <p:cNvSpPr/>
            <p:nvPr/>
          </p:nvSpPr>
          <p:spPr bwMode="auto">
            <a:xfrm>
              <a:off x="7191089" y="2426429"/>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34" name="Straight Arrow Connector 233"/>
            <p:cNvCxnSpPr>
              <a:stCxn id="231" idx="3"/>
              <a:endCxn id="233" idx="1"/>
            </p:cNvCxnSpPr>
            <p:nvPr/>
          </p:nvCxnSpPr>
          <p:spPr bwMode="auto">
            <a:xfrm>
              <a:off x="6660271" y="2855054"/>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35" name="Rectangle 234"/>
            <p:cNvSpPr/>
            <p:nvPr/>
          </p:nvSpPr>
          <p:spPr>
            <a:xfrm>
              <a:off x="6787744" y="3363684"/>
              <a:ext cx="1030062" cy="246221"/>
            </a:xfrm>
            <a:prstGeom prst="rect">
              <a:avLst/>
            </a:prstGeom>
          </p:spPr>
          <p:txBody>
            <a:bodyPr wrap="none">
              <a:spAutoFit/>
            </a:bodyPr>
            <a:lstStyle/>
            <a:p>
              <a:pPr algn="ctr"/>
              <a:r>
                <a:rPr lang="en-US" altLang="zh-CN" sz="1000" dirty="0"/>
                <a:t>Fully-Connected</a:t>
              </a:r>
              <a:endParaRPr lang="en-US" sz="1000" dirty="0"/>
            </a:p>
          </p:txBody>
        </p:sp>
        <p:sp>
          <p:nvSpPr>
            <p:cNvPr id="236" name="Rectangle 235"/>
            <p:cNvSpPr/>
            <p:nvPr/>
          </p:nvSpPr>
          <p:spPr>
            <a:xfrm>
              <a:off x="7054450" y="2132101"/>
              <a:ext cx="496650" cy="276999"/>
            </a:xfrm>
            <a:prstGeom prst="rect">
              <a:avLst/>
            </a:prstGeom>
          </p:spPr>
          <p:txBody>
            <a:bodyPr wrap="none">
              <a:spAutoFit/>
            </a:bodyPr>
            <a:lstStyle/>
            <a:p>
              <a:pPr algn="ctr"/>
              <a:r>
                <a:rPr lang="en-US" altLang="zh-CN" sz="1200" dirty="0"/>
                <a:t>1000</a:t>
              </a:r>
              <a:endParaRPr lang="en-US" sz="1200" dirty="0"/>
            </a:p>
          </p:txBody>
        </p:sp>
      </p:grpSp>
      <p:grpSp>
        <p:nvGrpSpPr>
          <p:cNvPr id="68" name="Group 67"/>
          <p:cNvGrpSpPr/>
          <p:nvPr/>
        </p:nvGrpSpPr>
        <p:grpSpPr>
          <a:xfrm>
            <a:off x="8152178" y="2670388"/>
            <a:ext cx="991822" cy="369332"/>
            <a:chOff x="8152178" y="2670388"/>
            <a:chExt cx="991822" cy="369332"/>
          </a:xfrm>
        </p:grpSpPr>
        <p:cxnSp>
          <p:nvCxnSpPr>
            <p:cNvPr id="240" name="Straight Arrow Connector 239"/>
            <p:cNvCxnSpPr>
              <a:stCxn id="237" idx="3"/>
              <a:endCxn id="241" idx="1"/>
            </p:cNvCxnSpPr>
            <p:nvPr/>
          </p:nvCxnSpPr>
          <p:spPr bwMode="auto">
            <a:xfrm>
              <a:off x="8152178" y="2855054"/>
              <a:ext cx="500985"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41" name="Rectangle 240"/>
            <p:cNvSpPr/>
            <p:nvPr/>
          </p:nvSpPr>
          <p:spPr>
            <a:xfrm>
              <a:off x="8653160" y="2670388"/>
              <a:ext cx="490840" cy="369332"/>
            </a:xfrm>
            <a:prstGeom prst="rect">
              <a:avLst/>
            </a:prstGeom>
          </p:spPr>
          <p:txBody>
            <a:bodyPr wrap="none">
              <a:spAutoFit/>
            </a:bodyPr>
            <a:lstStyle/>
            <a:p>
              <a:r>
                <a:rPr lang="en-US" altLang="zh-CN" dirty="0"/>
                <a:t>“2”</a:t>
              </a:r>
              <a:endParaRPr lang="en-US" dirty="0"/>
            </a:p>
          </p:txBody>
        </p:sp>
      </p:grpSp>
      <p:grpSp>
        <p:nvGrpSpPr>
          <p:cNvPr id="65" name="Group 64"/>
          <p:cNvGrpSpPr/>
          <p:nvPr/>
        </p:nvGrpSpPr>
        <p:grpSpPr>
          <a:xfrm>
            <a:off x="6303996" y="2141930"/>
            <a:ext cx="496650" cy="1141749"/>
            <a:chOff x="6303996" y="2141930"/>
            <a:chExt cx="496650" cy="1141749"/>
          </a:xfrm>
        </p:grpSpPr>
        <p:sp>
          <p:nvSpPr>
            <p:cNvPr id="231" name="Rectangle 230"/>
            <p:cNvSpPr/>
            <p:nvPr/>
          </p:nvSpPr>
          <p:spPr bwMode="auto">
            <a:xfrm>
              <a:off x="6444371" y="2426429"/>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42" name="Rectangle 241"/>
            <p:cNvSpPr/>
            <p:nvPr/>
          </p:nvSpPr>
          <p:spPr>
            <a:xfrm>
              <a:off x="6303996" y="2141930"/>
              <a:ext cx="496650" cy="276999"/>
            </a:xfrm>
            <a:prstGeom prst="rect">
              <a:avLst/>
            </a:prstGeom>
          </p:spPr>
          <p:txBody>
            <a:bodyPr wrap="none">
              <a:spAutoFit/>
            </a:bodyPr>
            <a:lstStyle/>
            <a:p>
              <a:pPr algn="ctr"/>
              <a:r>
                <a:rPr lang="en-US" altLang="zh-CN" sz="1200" dirty="0"/>
                <a:t>1024</a:t>
              </a:r>
              <a:endParaRPr lang="en-US" sz="1200" dirty="0"/>
            </a:p>
          </p:txBody>
        </p:sp>
      </p:grpSp>
      <p:grpSp>
        <p:nvGrpSpPr>
          <p:cNvPr id="67" name="Group 66"/>
          <p:cNvGrpSpPr/>
          <p:nvPr/>
        </p:nvGrpSpPr>
        <p:grpSpPr>
          <a:xfrm>
            <a:off x="7348394" y="2144400"/>
            <a:ext cx="1391677" cy="1764434"/>
            <a:chOff x="7348394" y="2144400"/>
            <a:chExt cx="1391677" cy="1764434"/>
          </a:xfrm>
        </p:grpSpPr>
        <p:sp>
          <p:nvSpPr>
            <p:cNvPr id="237" name="Rectangle 236"/>
            <p:cNvSpPr/>
            <p:nvPr/>
          </p:nvSpPr>
          <p:spPr bwMode="auto">
            <a:xfrm>
              <a:off x="7936275" y="2426429"/>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38" name="Straight Arrow Connector 237"/>
            <p:cNvCxnSpPr>
              <a:stCxn id="233" idx="3"/>
              <a:endCxn id="237" idx="1"/>
            </p:cNvCxnSpPr>
            <p:nvPr/>
          </p:nvCxnSpPr>
          <p:spPr bwMode="auto">
            <a:xfrm>
              <a:off x="7406989" y="2855054"/>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39" name="Rectangle 238"/>
            <p:cNvSpPr/>
            <p:nvPr/>
          </p:nvSpPr>
          <p:spPr>
            <a:xfrm>
              <a:off x="7348394" y="3354836"/>
              <a:ext cx="1391677" cy="553998"/>
            </a:xfrm>
            <a:prstGeom prst="rect">
              <a:avLst/>
            </a:prstGeom>
          </p:spPr>
          <p:txBody>
            <a:bodyPr wrap="none">
              <a:spAutoFit/>
            </a:bodyPr>
            <a:lstStyle/>
            <a:p>
              <a:pPr algn="ctr"/>
              <a:r>
                <a:rPr lang="en-US" altLang="zh-CN" sz="1000" dirty="0" smtClean="0"/>
                <a:t>Softmax</a:t>
              </a:r>
            </a:p>
            <a:p>
              <a:pPr algn="ctr"/>
              <a:r>
                <a:rPr lang="en-US" sz="1000" dirty="0" smtClean="0"/>
                <a:t>over  1000</a:t>
              </a:r>
            </a:p>
            <a:p>
              <a:pPr algn="ctr"/>
              <a:r>
                <a:rPr lang="en-US" sz="1000" dirty="0" smtClean="0"/>
                <a:t>most frequent answers</a:t>
              </a:r>
              <a:endParaRPr lang="en-US" sz="1000" dirty="0"/>
            </a:p>
          </p:txBody>
        </p:sp>
        <p:sp>
          <p:nvSpPr>
            <p:cNvPr id="246" name="Rectangle 245"/>
            <p:cNvSpPr/>
            <p:nvPr/>
          </p:nvSpPr>
          <p:spPr>
            <a:xfrm>
              <a:off x="7795899" y="2144400"/>
              <a:ext cx="496650" cy="276999"/>
            </a:xfrm>
            <a:prstGeom prst="rect">
              <a:avLst/>
            </a:prstGeom>
          </p:spPr>
          <p:txBody>
            <a:bodyPr wrap="none">
              <a:spAutoFit/>
            </a:bodyPr>
            <a:lstStyle/>
            <a:p>
              <a:pPr algn="ctr"/>
              <a:r>
                <a:rPr lang="en-US" altLang="zh-CN" sz="1200" dirty="0"/>
                <a:t>1000</a:t>
              </a:r>
              <a:endParaRPr lang="en-US" sz="1200" dirty="0"/>
            </a:p>
          </p:txBody>
        </p:sp>
      </p:grpSp>
      <p:sp>
        <p:nvSpPr>
          <p:cNvPr id="327"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t>88</a:t>
            </a:fld>
            <a:endParaRPr lang="en-US" dirty="0"/>
          </a:p>
        </p:txBody>
      </p:sp>
      <p:grpSp>
        <p:nvGrpSpPr>
          <p:cNvPr id="31" name="Group 30"/>
          <p:cNvGrpSpPr/>
          <p:nvPr/>
        </p:nvGrpSpPr>
        <p:grpSpPr>
          <a:xfrm>
            <a:off x="4894948" y="1545693"/>
            <a:ext cx="1002934" cy="1254368"/>
            <a:chOff x="4894948" y="1545693"/>
            <a:chExt cx="1002934" cy="1254368"/>
          </a:xfrm>
        </p:grpSpPr>
        <p:sp>
          <p:nvSpPr>
            <p:cNvPr id="223" name="Rectangle 222"/>
            <p:cNvSpPr/>
            <p:nvPr/>
          </p:nvSpPr>
          <p:spPr bwMode="auto">
            <a:xfrm>
              <a:off x="5479274" y="1545693"/>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43" name="Straight Arrow Connector 242"/>
            <p:cNvCxnSpPr/>
            <p:nvPr/>
          </p:nvCxnSpPr>
          <p:spPr bwMode="auto">
            <a:xfrm>
              <a:off x="4934146" y="1981474"/>
              <a:ext cx="518532"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30" name="Group 29"/>
            <p:cNvGrpSpPr/>
            <p:nvPr/>
          </p:nvGrpSpPr>
          <p:grpSpPr>
            <a:xfrm>
              <a:off x="4894948" y="2434669"/>
              <a:ext cx="1002934" cy="365392"/>
              <a:chOff x="4894948" y="2434669"/>
              <a:chExt cx="1002934" cy="365392"/>
            </a:xfrm>
          </p:grpSpPr>
          <p:sp>
            <p:nvSpPr>
              <p:cNvPr id="244" name="Rectangle 243"/>
              <p:cNvSpPr/>
              <p:nvPr/>
            </p:nvSpPr>
            <p:spPr>
              <a:xfrm>
                <a:off x="4894948" y="2553840"/>
                <a:ext cx="1002934" cy="246221"/>
              </a:xfrm>
              <a:prstGeom prst="rect">
                <a:avLst/>
              </a:prstGeom>
            </p:spPr>
            <p:txBody>
              <a:bodyPr wrap="square" lIns="0" rIns="0">
                <a:spAutoFit/>
              </a:bodyPr>
              <a:lstStyle/>
              <a:p>
                <a:pPr algn="ctr"/>
                <a:r>
                  <a:rPr lang="en-US" altLang="zh-CN" sz="1000" dirty="0"/>
                  <a:t>Fully-Connected</a:t>
                </a:r>
                <a:endParaRPr lang="en-US" sz="1000" dirty="0"/>
              </a:p>
            </p:txBody>
          </p:sp>
          <p:sp>
            <p:nvSpPr>
              <p:cNvPr id="328" name="Left Brace 327"/>
              <p:cNvSpPr/>
              <p:nvPr/>
            </p:nvSpPr>
            <p:spPr bwMode="auto">
              <a:xfrm rot="16200000">
                <a:off x="5215301" y="2192507"/>
                <a:ext cx="82769" cy="567093"/>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grpSp>
      </p:grpSp>
      <p:grpSp>
        <p:nvGrpSpPr>
          <p:cNvPr id="6" name="Group 5"/>
          <p:cNvGrpSpPr/>
          <p:nvPr/>
        </p:nvGrpSpPr>
        <p:grpSpPr>
          <a:xfrm>
            <a:off x="-49058" y="3021494"/>
            <a:ext cx="5589290" cy="1759114"/>
            <a:chOff x="-49058" y="3021494"/>
            <a:chExt cx="5589290" cy="1759114"/>
          </a:xfrm>
        </p:grpSpPr>
        <p:sp>
          <p:nvSpPr>
            <p:cNvPr id="208" name="TextBox 207"/>
            <p:cNvSpPr txBox="1"/>
            <p:nvPr/>
          </p:nvSpPr>
          <p:spPr>
            <a:xfrm>
              <a:off x="-49058" y="4411276"/>
              <a:ext cx="5589290" cy="369332"/>
            </a:xfrm>
            <a:prstGeom prst="rect">
              <a:avLst/>
            </a:prstGeom>
            <a:noFill/>
          </p:spPr>
          <p:txBody>
            <a:bodyPr wrap="none" rtlCol="0">
              <a:spAutoFit/>
            </a:bodyPr>
            <a:lstStyle/>
            <a:p>
              <a:r>
                <a:rPr lang="en-US" i="1" dirty="0"/>
                <a:t>“How    many </a:t>
              </a:r>
              <a:r>
                <a:rPr lang="zh-CN" altLang="en-US" i="1" dirty="0"/>
                <a:t> </a:t>
              </a:r>
              <a:r>
                <a:rPr lang="en-US" i="1" dirty="0"/>
                <a:t>  horses   </a:t>
              </a:r>
              <a:r>
                <a:rPr lang="zh-CN" altLang="en-US" i="1" dirty="0"/>
                <a:t>   </a:t>
              </a:r>
              <a:r>
                <a:rPr lang="en-US" i="1" dirty="0"/>
                <a:t>are      </a:t>
              </a:r>
              <a:r>
                <a:rPr lang="zh-CN" altLang="en-US" i="1" dirty="0"/>
                <a:t>    </a:t>
              </a:r>
              <a:r>
                <a:rPr lang="en-US" i="1" dirty="0"/>
                <a:t>in      </a:t>
              </a:r>
              <a:r>
                <a:rPr lang="zh-CN" altLang="en-US" i="1" dirty="0"/>
                <a:t>   </a:t>
              </a:r>
              <a:r>
                <a:rPr lang="en-US" i="1" dirty="0"/>
                <a:t> this    </a:t>
              </a:r>
              <a:r>
                <a:rPr lang="zh-CN" altLang="en-US" i="1" dirty="0"/>
                <a:t> </a:t>
              </a:r>
              <a:r>
                <a:rPr lang="en-US" i="1" dirty="0"/>
                <a:t> image?”</a:t>
              </a:r>
            </a:p>
          </p:txBody>
        </p:sp>
        <p:grpSp>
          <p:nvGrpSpPr>
            <p:cNvPr id="4" name="Group 3"/>
            <p:cNvGrpSpPr/>
            <p:nvPr/>
          </p:nvGrpSpPr>
          <p:grpSpPr>
            <a:xfrm>
              <a:off x="172842" y="3021494"/>
              <a:ext cx="4806107" cy="1544731"/>
              <a:chOff x="172842" y="3021494"/>
              <a:chExt cx="4806107" cy="1544731"/>
            </a:xfrm>
          </p:grpSpPr>
          <p:sp>
            <p:nvSpPr>
              <p:cNvPr id="210" name="Rectangle 209"/>
              <p:cNvSpPr/>
              <p:nvPr/>
            </p:nvSpPr>
            <p:spPr bwMode="auto">
              <a:xfrm>
                <a:off x="934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6" name="Straight Arrow Connector 215"/>
              <p:cNvCxnSpPr>
                <a:stCxn id="209" idx="3"/>
                <a:endCxn id="210" idx="1"/>
              </p:cNvCxnSpPr>
              <p:nvPr/>
            </p:nvCxnSpPr>
            <p:spPr bwMode="auto">
              <a:xfrm>
                <a:off x="388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25" name="Group 24"/>
              <p:cNvGrpSpPr/>
              <p:nvPr/>
            </p:nvGrpSpPr>
            <p:grpSpPr>
              <a:xfrm>
                <a:off x="178349" y="3021494"/>
                <a:ext cx="4800600" cy="368557"/>
                <a:chOff x="178349" y="3021494"/>
                <a:chExt cx="4800600" cy="368557"/>
              </a:xfrm>
            </p:grpSpPr>
            <p:sp>
              <p:nvSpPr>
                <p:cNvPr id="222" name="Rectangle 221"/>
                <p:cNvSpPr/>
                <p:nvPr/>
              </p:nvSpPr>
              <p:spPr>
                <a:xfrm>
                  <a:off x="1991504" y="3021494"/>
                  <a:ext cx="1174296" cy="276999"/>
                </a:xfrm>
                <a:prstGeom prst="rect">
                  <a:avLst/>
                </a:prstGeom>
              </p:spPr>
              <p:txBody>
                <a:bodyPr wrap="none">
                  <a:spAutoFit/>
                </a:bodyPr>
                <a:lstStyle/>
                <a:p>
                  <a:pPr algn="ctr"/>
                  <a:r>
                    <a:rPr lang="en-US" altLang="zh-CN" sz="1200" dirty="0" smtClean="0"/>
                    <a:t>2</a:t>
                  </a:r>
                  <a:r>
                    <a:rPr lang="en-US" altLang="zh-CN" sz="1200" dirty="0" smtClean="0">
                      <a:latin typeface="Cambria Math"/>
                      <a:ea typeface="Cambria Math"/>
                    </a:rPr>
                    <a:t>×</a:t>
                  </a:r>
                  <a:r>
                    <a:rPr lang="en-US" altLang="zh-CN" sz="1200" dirty="0"/>
                    <a:t>2</a:t>
                  </a:r>
                  <a:r>
                    <a:rPr lang="en-US" altLang="zh-CN" sz="1200" dirty="0">
                      <a:latin typeface="Cambria Math"/>
                      <a:ea typeface="Cambria Math"/>
                    </a:rPr>
                    <a:t>×</a:t>
                  </a:r>
                  <a:r>
                    <a:rPr lang="en-US" altLang="zh-CN" sz="1200" dirty="0" smtClean="0"/>
                    <a:t>512</a:t>
                  </a:r>
                  <a:r>
                    <a:rPr lang="zh-CN" altLang="en-US" sz="1200" dirty="0" smtClean="0"/>
                    <a:t> </a:t>
                  </a:r>
                  <a:r>
                    <a:rPr lang="en-US" altLang="zh-CN" sz="1200" dirty="0"/>
                    <a:t>LSTM</a:t>
                  </a:r>
                  <a:endParaRPr lang="en-US" sz="1200" dirty="0"/>
                </a:p>
              </p:txBody>
            </p:sp>
            <p:sp>
              <p:nvSpPr>
                <p:cNvPr id="245" name="Left Brace 244"/>
                <p:cNvSpPr/>
                <p:nvPr/>
              </p:nvSpPr>
              <p:spPr bwMode="auto">
                <a:xfrm rot="5400000">
                  <a:off x="2539211" y="950313"/>
                  <a:ext cx="78876" cy="48006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grpSp>
          <p:grpSp>
            <p:nvGrpSpPr>
              <p:cNvPr id="17" name="Group 16"/>
              <p:cNvGrpSpPr/>
              <p:nvPr/>
            </p:nvGrpSpPr>
            <p:grpSpPr>
              <a:xfrm>
                <a:off x="172842" y="3435959"/>
                <a:ext cx="215900" cy="1110447"/>
                <a:chOff x="172842" y="3435959"/>
                <a:chExt cx="215900" cy="1110447"/>
              </a:xfrm>
            </p:grpSpPr>
            <p:sp>
              <p:nvSpPr>
                <p:cNvPr id="209" name="Rectangle 208"/>
                <p:cNvSpPr/>
                <p:nvPr/>
              </p:nvSpPr>
              <p:spPr bwMode="auto">
                <a:xfrm>
                  <a:off x="172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329" name="Straight Arrow Connector 328"/>
                <p:cNvCxnSpPr/>
                <p:nvPr/>
              </p:nvCxnSpPr>
              <p:spPr bwMode="auto">
                <a:xfrm flipV="1">
                  <a:off x="266822" y="4187023"/>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cxnSp>
            <p:nvCxnSpPr>
              <p:cNvPr id="330" name="Straight Arrow Connector 329"/>
              <p:cNvCxnSpPr/>
              <p:nvPr/>
            </p:nvCxnSpPr>
            <p:spPr bwMode="auto">
              <a:xfrm flipV="1">
                <a:off x="1035172" y="4195746"/>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18" name="Group 17"/>
              <p:cNvGrpSpPr/>
              <p:nvPr/>
            </p:nvGrpSpPr>
            <p:grpSpPr>
              <a:xfrm>
                <a:off x="1150742" y="3435959"/>
                <a:ext cx="762000" cy="1119170"/>
                <a:chOff x="1150742" y="3435959"/>
                <a:chExt cx="762000" cy="1119170"/>
              </a:xfrm>
            </p:grpSpPr>
            <p:sp>
              <p:nvSpPr>
                <p:cNvPr id="211" name="Rectangle 210"/>
                <p:cNvSpPr/>
                <p:nvPr/>
              </p:nvSpPr>
              <p:spPr bwMode="auto">
                <a:xfrm>
                  <a:off x="1696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7" name="Straight Arrow Connector 216"/>
                <p:cNvCxnSpPr>
                  <a:stCxn id="210" idx="3"/>
                  <a:endCxn id="211" idx="1"/>
                </p:cNvCxnSpPr>
                <p:nvPr/>
              </p:nvCxnSpPr>
              <p:spPr bwMode="auto">
                <a:xfrm>
                  <a:off x="1150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1" name="Straight Arrow Connector 330"/>
                <p:cNvCxnSpPr/>
                <p:nvPr/>
              </p:nvCxnSpPr>
              <p:spPr bwMode="auto">
                <a:xfrm flipV="1">
                  <a:off x="1819109" y="4195746"/>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9" name="Group 18"/>
              <p:cNvGrpSpPr/>
              <p:nvPr/>
            </p:nvGrpSpPr>
            <p:grpSpPr>
              <a:xfrm>
                <a:off x="1912742" y="3435959"/>
                <a:ext cx="762000" cy="1107082"/>
                <a:chOff x="1912742" y="3435959"/>
                <a:chExt cx="762000" cy="1107082"/>
              </a:xfrm>
            </p:grpSpPr>
            <p:sp>
              <p:nvSpPr>
                <p:cNvPr id="212" name="Rectangle 211"/>
                <p:cNvSpPr/>
                <p:nvPr/>
              </p:nvSpPr>
              <p:spPr bwMode="auto">
                <a:xfrm>
                  <a:off x="2458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8" name="Straight Arrow Connector 217"/>
                <p:cNvCxnSpPr>
                  <a:stCxn id="211" idx="3"/>
                  <a:endCxn id="212" idx="1"/>
                </p:cNvCxnSpPr>
                <p:nvPr/>
              </p:nvCxnSpPr>
              <p:spPr bwMode="auto">
                <a:xfrm>
                  <a:off x="1912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2" name="Straight Arrow Connector 331"/>
                <p:cNvCxnSpPr/>
                <p:nvPr/>
              </p:nvCxnSpPr>
              <p:spPr bwMode="auto">
                <a:xfrm flipV="1">
                  <a:off x="2558174" y="4183658"/>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21" name="Group 20"/>
              <p:cNvGrpSpPr/>
              <p:nvPr/>
            </p:nvGrpSpPr>
            <p:grpSpPr>
              <a:xfrm>
                <a:off x="2674742" y="3435959"/>
                <a:ext cx="762000" cy="1130266"/>
                <a:chOff x="2674742" y="3435959"/>
                <a:chExt cx="762000" cy="1130266"/>
              </a:xfrm>
            </p:grpSpPr>
            <p:sp>
              <p:nvSpPr>
                <p:cNvPr id="213" name="Rectangle 212"/>
                <p:cNvSpPr/>
                <p:nvPr/>
              </p:nvSpPr>
              <p:spPr bwMode="auto">
                <a:xfrm>
                  <a:off x="3220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9" name="Straight Arrow Connector 218"/>
                <p:cNvCxnSpPr>
                  <a:stCxn id="212" idx="3"/>
                  <a:endCxn id="213" idx="1"/>
                </p:cNvCxnSpPr>
                <p:nvPr/>
              </p:nvCxnSpPr>
              <p:spPr bwMode="auto">
                <a:xfrm>
                  <a:off x="2674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3" name="Straight Arrow Connector 332"/>
                <p:cNvCxnSpPr/>
                <p:nvPr/>
              </p:nvCxnSpPr>
              <p:spPr bwMode="auto">
                <a:xfrm flipV="1">
                  <a:off x="3311869" y="4206842"/>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22" name="Group 21"/>
              <p:cNvGrpSpPr/>
              <p:nvPr/>
            </p:nvGrpSpPr>
            <p:grpSpPr>
              <a:xfrm>
                <a:off x="3436742" y="3435959"/>
                <a:ext cx="762000" cy="1119170"/>
                <a:chOff x="3436742" y="3435959"/>
                <a:chExt cx="762000" cy="1119170"/>
              </a:xfrm>
            </p:grpSpPr>
            <p:sp>
              <p:nvSpPr>
                <p:cNvPr id="215" name="Rectangle 214"/>
                <p:cNvSpPr/>
                <p:nvPr/>
              </p:nvSpPr>
              <p:spPr bwMode="auto">
                <a:xfrm>
                  <a:off x="3982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20" name="Straight Arrow Connector 219"/>
                <p:cNvCxnSpPr>
                  <a:stCxn id="213" idx="3"/>
                  <a:endCxn id="215" idx="1"/>
                </p:cNvCxnSpPr>
                <p:nvPr/>
              </p:nvCxnSpPr>
              <p:spPr bwMode="auto">
                <a:xfrm>
                  <a:off x="3436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4" name="Straight Arrow Connector 333"/>
                <p:cNvCxnSpPr/>
                <p:nvPr/>
              </p:nvCxnSpPr>
              <p:spPr bwMode="auto">
                <a:xfrm flipV="1">
                  <a:off x="4084057" y="4195746"/>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23" name="Group 22"/>
              <p:cNvGrpSpPr/>
              <p:nvPr/>
            </p:nvGrpSpPr>
            <p:grpSpPr>
              <a:xfrm>
                <a:off x="4198742" y="3435959"/>
                <a:ext cx="762000" cy="1130266"/>
                <a:chOff x="4198742" y="3435959"/>
                <a:chExt cx="762000" cy="1130266"/>
              </a:xfrm>
            </p:grpSpPr>
            <p:sp>
              <p:nvSpPr>
                <p:cNvPr id="214" name="Rectangle 213"/>
                <p:cNvSpPr/>
                <p:nvPr/>
              </p:nvSpPr>
              <p:spPr bwMode="auto">
                <a:xfrm>
                  <a:off x="4744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21" name="Straight Arrow Connector 220"/>
                <p:cNvCxnSpPr>
                  <a:stCxn id="215" idx="3"/>
                  <a:endCxn id="214" idx="1"/>
                </p:cNvCxnSpPr>
                <p:nvPr/>
              </p:nvCxnSpPr>
              <p:spPr bwMode="auto">
                <a:xfrm>
                  <a:off x="4198742" y="3803456"/>
                  <a:ext cx="5461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5" name="Straight Arrow Connector 334"/>
                <p:cNvCxnSpPr/>
                <p:nvPr/>
              </p:nvCxnSpPr>
              <p:spPr bwMode="auto">
                <a:xfrm flipV="1">
                  <a:off x="4860428" y="4206842"/>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grpSp>
      <p:grpSp>
        <p:nvGrpSpPr>
          <p:cNvPr id="2" name="Group 1"/>
          <p:cNvGrpSpPr/>
          <p:nvPr/>
        </p:nvGrpSpPr>
        <p:grpSpPr>
          <a:xfrm>
            <a:off x="763393" y="1235989"/>
            <a:ext cx="4289874" cy="1728355"/>
            <a:chOff x="763393" y="1235989"/>
            <a:chExt cx="4289874" cy="1728355"/>
          </a:xfrm>
        </p:grpSpPr>
        <p:grpSp>
          <p:nvGrpSpPr>
            <p:cNvPr id="248" name="Group 206"/>
            <p:cNvGrpSpPr/>
            <p:nvPr/>
          </p:nvGrpSpPr>
          <p:grpSpPr>
            <a:xfrm>
              <a:off x="3100254" y="1682691"/>
              <a:ext cx="571361" cy="563612"/>
              <a:chOff x="8773045" y="1214694"/>
              <a:chExt cx="1645920" cy="1645920"/>
            </a:xfrm>
          </p:grpSpPr>
          <p:sp>
            <p:nvSpPr>
              <p:cNvPr id="307" name="Rectangle 306"/>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8" name="Rectangle 307"/>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9" name="Rectangle 308"/>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0" name="Rectangle 309"/>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1" name="Rectangle 310"/>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2" name="Rectangle 311"/>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3" name="Rectangle 312"/>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06" name="Picture 205" descr="2007_00490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393" y="1724145"/>
              <a:ext cx="643669" cy="640080"/>
            </a:xfrm>
            <a:prstGeom prst="rect">
              <a:avLst/>
            </a:prstGeom>
            <a:ln w="12700">
              <a:solidFill>
                <a:schemeClr val="tx1"/>
              </a:solidFill>
            </a:ln>
          </p:spPr>
        </p:pic>
        <p:grpSp>
          <p:nvGrpSpPr>
            <p:cNvPr id="247" name="Group 246"/>
            <p:cNvGrpSpPr/>
            <p:nvPr/>
          </p:nvGrpSpPr>
          <p:grpSpPr>
            <a:xfrm>
              <a:off x="2558174" y="1867230"/>
              <a:ext cx="974555" cy="328768"/>
              <a:chOff x="3310521" y="2510342"/>
              <a:chExt cx="1277574" cy="436917"/>
            </a:xfrm>
          </p:grpSpPr>
          <p:sp>
            <p:nvSpPr>
              <p:cNvPr id="314" name="Rectangle 313"/>
              <p:cNvSpPr>
                <a:spLocks noChangeAspect="1"/>
              </p:cNvSpPr>
              <p:nvPr/>
            </p:nvSpPr>
            <p:spPr>
              <a:xfrm>
                <a:off x="4504871" y="2864035"/>
                <a:ext cx="83224" cy="83224"/>
              </a:xfrm>
              <a:prstGeom prst="rect">
                <a:avLst/>
              </a:prstGeom>
              <a:blipFill rotWithShape="1">
                <a:blip r:embed="rId4" cstate="email">
                  <a:extLst>
                    <a:ext uri="{28A0092B-C50C-407E-A947-70E740481C1C}">
                      <a14:useLocalDpi xmlns:a14="http://schemas.microsoft.com/office/drawing/2010/main"/>
                    </a:ext>
                  </a:extLst>
                </a:blip>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Rectangle 314"/>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6" name="Straight Connector 315"/>
              <p:cNvCxnSpPr>
                <a:stCxn id="315" idx="0"/>
                <a:endCxn id="314"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a:stCxn id="321" idx="0"/>
                <a:endCxn id="314"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a:stCxn id="321" idx="2"/>
                <a:endCxn id="314"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19" name="Rectangle 318"/>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0" name="Rectangle 319"/>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1" name="Rectangle 320"/>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22" name="Straight Connector 321"/>
              <p:cNvCxnSpPr>
                <a:stCxn id="320" idx="0"/>
                <a:endCxn id="314"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a:stCxn id="319" idx="0"/>
                <a:endCxn id="314"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2532298" y="1729318"/>
              <a:ext cx="423230" cy="417491"/>
              <a:chOff x="2532298" y="1729318"/>
              <a:chExt cx="423230" cy="417491"/>
            </a:xfrm>
          </p:grpSpPr>
          <p:sp>
            <p:nvSpPr>
              <p:cNvPr id="249" name="Rectangle 248"/>
              <p:cNvSpPr>
                <a:spLocks noChangeAspect="1"/>
              </p:cNvSpPr>
              <p:nvPr/>
            </p:nvSpPr>
            <p:spPr>
              <a:xfrm>
                <a:off x="2532298" y="1729318"/>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0" name="Rectangle 249"/>
              <p:cNvSpPr>
                <a:spLocks noChangeAspect="1"/>
              </p:cNvSpPr>
              <p:nvPr/>
            </p:nvSpPr>
            <p:spPr>
              <a:xfrm>
                <a:off x="2585202" y="1781504"/>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1" name="Rectangle 250"/>
              <p:cNvSpPr>
                <a:spLocks noChangeAspect="1"/>
              </p:cNvSpPr>
              <p:nvPr/>
            </p:nvSpPr>
            <p:spPr>
              <a:xfrm>
                <a:off x="2638105" y="1833691"/>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1660398" y="1572759"/>
              <a:ext cx="740654" cy="730608"/>
              <a:chOff x="1660398" y="1572759"/>
              <a:chExt cx="740654" cy="730608"/>
            </a:xfrm>
          </p:grpSpPr>
          <p:sp>
            <p:nvSpPr>
              <p:cNvPr id="303" name="Rectangle 302"/>
              <p:cNvSpPr>
                <a:spLocks noChangeAspect="1"/>
              </p:cNvSpPr>
              <p:nvPr/>
            </p:nvSpPr>
            <p:spPr>
              <a:xfrm>
                <a:off x="1660398" y="1572759"/>
                <a:ext cx="634846" cy="6262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4" name="Rectangle 303"/>
              <p:cNvSpPr>
                <a:spLocks noChangeAspect="1"/>
              </p:cNvSpPr>
              <p:nvPr/>
            </p:nvSpPr>
            <p:spPr>
              <a:xfrm>
                <a:off x="1713302" y="1624945"/>
                <a:ext cx="634846" cy="6262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5" name="Rectangle 304"/>
              <p:cNvSpPr>
                <a:spLocks noChangeAspect="1"/>
              </p:cNvSpPr>
              <p:nvPr/>
            </p:nvSpPr>
            <p:spPr>
              <a:xfrm>
                <a:off x="1766206" y="1677132"/>
                <a:ext cx="634846" cy="6262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6" name="Rectangle 255"/>
            <p:cNvSpPr>
              <a:spLocks noChangeAspect="1"/>
            </p:cNvSpPr>
            <p:nvPr/>
          </p:nvSpPr>
          <p:spPr>
            <a:xfrm>
              <a:off x="1149986" y="1782954"/>
              <a:ext cx="85435" cy="84276"/>
            </a:xfrm>
            <a:prstGeom prst="rect">
              <a:avLst/>
            </a:prstGeom>
            <a:solidFill>
              <a:schemeClr val="accent2">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1192704" y="1729318"/>
              <a:ext cx="1261251" cy="626235"/>
              <a:chOff x="1192704" y="1729318"/>
              <a:chExt cx="1261251" cy="626235"/>
            </a:xfrm>
          </p:grpSpPr>
          <p:grpSp>
            <p:nvGrpSpPr>
              <p:cNvPr id="3" name="Group 2"/>
              <p:cNvGrpSpPr/>
              <p:nvPr/>
            </p:nvGrpSpPr>
            <p:grpSpPr>
              <a:xfrm>
                <a:off x="1192704" y="1729318"/>
                <a:ext cx="1261251" cy="626235"/>
                <a:chOff x="1192704" y="1729318"/>
                <a:chExt cx="1261251" cy="626235"/>
              </a:xfrm>
            </p:grpSpPr>
            <p:sp>
              <p:nvSpPr>
                <p:cNvPr id="306" name="Rectangle 305"/>
                <p:cNvSpPr>
                  <a:spLocks noChangeAspect="1"/>
                </p:cNvSpPr>
                <p:nvPr/>
              </p:nvSpPr>
              <p:spPr>
                <a:xfrm>
                  <a:off x="1819109" y="1729318"/>
                  <a:ext cx="634846" cy="626235"/>
                </a:xfrm>
                <a:prstGeom prst="rect">
                  <a:avLst/>
                </a:prstGeom>
                <a:blipFill rotWithShape="1">
                  <a:blip r:embed="rId5" cstate="email">
                    <a:extLst>
                      <a:ext uri="{28A0092B-C50C-407E-A947-70E740481C1C}">
                        <a14:useLocalDpi xmlns:a14="http://schemas.microsoft.com/office/drawing/2010/main"/>
                      </a:ext>
                    </a:extLst>
                  </a:blip>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57" name="Straight Connector 256"/>
                <p:cNvCxnSpPr>
                  <a:stCxn id="256" idx="0"/>
                  <a:endCxn id="259" idx="0"/>
                </p:cNvCxnSpPr>
                <p:nvPr/>
              </p:nvCxnSpPr>
              <p:spPr>
                <a:xfrm>
                  <a:off x="1192704" y="1782954"/>
                  <a:ext cx="1124022" cy="4696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256" idx="2"/>
                  <a:endCxn id="259" idx="2"/>
                </p:cNvCxnSpPr>
                <p:nvPr/>
              </p:nvCxnSpPr>
              <p:spPr>
                <a:xfrm>
                  <a:off x="1192704" y="1867230"/>
                  <a:ext cx="1124022" cy="54131"/>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259" name="Rectangle 258"/>
              <p:cNvSpPr>
                <a:spLocks noChangeAspect="1"/>
              </p:cNvSpPr>
              <p:nvPr/>
            </p:nvSpPr>
            <p:spPr>
              <a:xfrm>
                <a:off x="2270377" y="1829921"/>
                <a:ext cx="92697" cy="91440"/>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912740" y="1885877"/>
              <a:ext cx="1095692" cy="380959"/>
              <a:chOff x="1912740" y="1885877"/>
              <a:chExt cx="1095692" cy="380959"/>
            </a:xfrm>
          </p:grpSpPr>
          <p:sp>
            <p:nvSpPr>
              <p:cNvPr id="252" name="Rectangle 251"/>
              <p:cNvSpPr>
                <a:spLocks noChangeAspect="1"/>
              </p:cNvSpPr>
              <p:nvPr/>
            </p:nvSpPr>
            <p:spPr>
              <a:xfrm>
                <a:off x="2691009" y="1885877"/>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0" name="Rectangle 259"/>
              <p:cNvSpPr>
                <a:spLocks noChangeAspect="1"/>
              </p:cNvSpPr>
              <p:nvPr/>
            </p:nvSpPr>
            <p:spPr>
              <a:xfrm>
                <a:off x="1912740" y="2141589"/>
                <a:ext cx="126969" cy="125247"/>
              </a:xfrm>
              <a:prstGeom prst="rect">
                <a:avLst/>
              </a:prstGeom>
              <a:solidFill>
                <a:schemeClr val="bg1">
                  <a:lumMod val="9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1" name="Rectangle 260"/>
              <p:cNvSpPr>
                <a:spLocks noChangeAspect="1"/>
              </p:cNvSpPr>
              <p:nvPr/>
            </p:nvSpPr>
            <p:spPr>
              <a:xfrm>
                <a:off x="2742546" y="2086505"/>
                <a:ext cx="63484" cy="626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2" name="Straight Connector 261"/>
              <p:cNvCxnSpPr>
                <a:stCxn id="260" idx="0"/>
                <a:endCxn id="261" idx="0"/>
              </p:cNvCxnSpPr>
              <p:nvPr/>
            </p:nvCxnSpPr>
            <p:spPr>
              <a:xfrm flipV="1">
                <a:off x="1976225" y="2086505"/>
                <a:ext cx="798063" cy="5508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260" idx="2"/>
                <a:endCxn id="261" idx="2"/>
              </p:cNvCxnSpPr>
              <p:nvPr/>
            </p:nvCxnSpPr>
            <p:spPr>
              <a:xfrm flipV="1">
                <a:off x="1976225" y="2149128"/>
                <a:ext cx="798063" cy="117708"/>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727542" y="1743813"/>
              <a:ext cx="760977" cy="438365"/>
              <a:chOff x="3727542" y="1743813"/>
              <a:chExt cx="760977" cy="438365"/>
            </a:xfrm>
          </p:grpSpPr>
          <p:cxnSp>
            <p:nvCxnSpPr>
              <p:cNvPr id="254" name="Straight Connector 253"/>
              <p:cNvCxnSpPr>
                <a:stCxn id="296" idx="0"/>
                <a:endCxn id="269" idx="2"/>
              </p:cNvCxnSpPr>
              <p:nvPr/>
            </p:nvCxnSpPr>
            <p:spPr>
              <a:xfrm>
                <a:off x="3727542" y="1743813"/>
                <a:ext cx="409153" cy="56158"/>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302" idx="2"/>
                <a:endCxn id="273" idx="3"/>
              </p:cNvCxnSpPr>
              <p:nvPr/>
            </p:nvCxnSpPr>
            <p:spPr>
              <a:xfrm flipV="1">
                <a:off x="4044964" y="2101134"/>
                <a:ext cx="382129" cy="8104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69" name="Oval 268"/>
              <p:cNvSpPr>
                <a:spLocks noChangeAspect="1"/>
              </p:cNvSpPr>
              <p:nvPr/>
            </p:nvSpPr>
            <p:spPr bwMode="auto">
              <a:xfrm>
                <a:off x="4136695" y="1764477"/>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0" name="Oval 269"/>
              <p:cNvSpPr>
                <a:spLocks noChangeAspect="1"/>
              </p:cNvSpPr>
              <p:nvPr/>
            </p:nvSpPr>
            <p:spPr bwMode="auto">
              <a:xfrm>
                <a:off x="4210809" y="1834865"/>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1" name="Oval 270"/>
              <p:cNvSpPr>
                <a:spLocks noChangeAspect="1"/>
              </p:cNvSpPr>
              <p:nvPr/>
            </p:nvSpPr>
            <p:spPr bwMode="auto">
              <a:xfrm>
                <a:off x="4279078" y="1900088"/>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2" name="Oval 271"/>
              <p:cNvSpPr>
                <a:spLocks noChangeAspect="1"/>
              </p:cNvSpPr>
              <p:nvPr/>
            </p:nvSpPr>
            <p:spPr bwMode="auto">
              <a:xfrm>
                <a:off x="4348285" y="1967432"/>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3" name="Oval 272"/>
              <p:cNvSpPr>
                <a:spLocks noChangeAspect="1"/>
              </p:cNvSpPr>
              <p:nvPr/>
            </p:nvSpPr>
            <p:spPr bwMode="auto">
              <a:xfrm>
                <a:off x="4416555" y="2040542"/>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74" name="Straight Connector 273"/>
              <p:cNvCxnSpPr>
                <a:stCxn id="302" idx="2"/>
                <a:endCxn id="269" idx="3"/>
              </p:cNvCxnSpPr>
              <p:nvPr/>
            </p:nvCxnSpPr>
            <p:spPr>
              <a:xfrm flipV="1">
                <a:off x="4044964" y="1825069"/>
                <a:ext cx="102269" cy="3571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stCxn id="296" idx="0"/>
                <a:endCxn id="273" idx="2"/>
              </p:cNvCxnSpPr>
              <p:nvPr/>
            </p:nvCxnSpPr>
            <p:spPr>
              <a:xfrm>
                <a:off x="3727542" y="1743813"/>
                <a:ext cx="689013" cy="33222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208659" y="1768121"/>
              <a:ext cx="651769" cy="347052"/>
              <a:chOff x="4208659" y="1768121"/>
              <a:chExt cx="651769" cy="347052"/>
            </a:xfrm>
          </p:grpSpPr>
          <p:sp>
            <p:nvSpPr>
              <p:cNvPr id="276" name="Oval 275"/>
              <p:cNvSpPr>
                <a:spLocks noChangeAspect="1"/>
              </p:cNvSpPr>
              <p:nvPr/>
            </p:nvSpPr>
            <p:spPr bwMode="auto">
              <a:xfrm>
                <a:off x="4508604" y="1768121"/>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7" name="Oval 276"/>
              <p:cNvSpPr>
                <a:spLocks noChangeAspect="1"/>
              </p:cNvSpPr>
              <p:nvPr/>
            </p:nvSpPr>
            <p:spPr bwMode="auto">
              <a:xfrm>
                <a:off x="4582719" y="1838509"/>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8" name="Oval 277"/>
              <p:cNvSpPr>
                <a:spLocks noChangeAspect="1"/>
              </p:cNvSpPr>
              <p:nvPr/>
            </p:nvSpPr>
            <p:spPr bwMode="auto">
              <a:xfrm>
                <a:off x="4650988" y="1903731"/>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9" name="Oval 278"/>
              <p:cNvSpPr>
                <a:spLocks noChangeAspect="1"/>
              </p:cNvSpPr>
              <p:nvPr/>
            </p:nvSpPr>
            <p:spPr bwMode="auto">
              <a:xfrm>
                <a:off x="4720195" y="1971075"/>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80" name="Oval 279"/>
              <p:cNvSpPr>
                <a:spLocks noChangeAspect="1"/>
              </p:cNvSpPr>
              <p:nvPr/>
            </p:nvSpPr>
            <p:spPr bwMode="auto">
              <a:xfrm>
                <a:off x="4788464" y="2044185"/>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81" name="Straight Connector 280"/>
              <p:cNvCxnSpPr>
                <a:stCxn id="273" idx="6"/>
                <a:endCxn id="280" idx="2"/>
              </p:cNvCxnSpPr>
              <p:nvPr/>
            </p:nvCxnSpPr>
            <p:spPr>
              <a:xfrm>
                <a:off x="4488519" y="2076036"/>
                <a:ext cx="299946" cy="364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69" idx="6"/>
                <a:endCxn id="276" idx="2"/>
              </p:cNvCxnSpPr>
              <p:nvPr/>
            </p:nvCxnSpPr>
            <p:spPr>
              <a:xfrm>
                <a:off x="4208659" y="1799972"/>
                <a:ext cx="299946" cy="364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269" idx="6"/>
                <a:endCxn id="280" idx="2"/>
              </p:cNvCxnSpPr>
              <p:nvPr/>
            </p:nvCxnSpPr>
            <p:spPr>
              <a:xfrm>
                <a:off x="4208659" y="1799972"/>
                <a:ext cx="579806" cy="279708"/>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73" idx="6"/>
                <a:endCxn id="276" idx="2"/>
              </p:cNvCxnSpPr>
              <p:nvPr/>
            </p:nvCxnSpPr>
            <p:spPr>
              <a:xfrm flipV="1">
                <a:off x="4488519" y="1803615"/>
                <a:ext cx="20086" cy="2724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808037" y="2447358"/>
              <a:ext cx="1220660" cy="516986"/>
              <a:chOff x="808037" y="2574358"/>
              <a:chExt cx="1220660" cy="516986"/>
            </a:xfrm>
          </p:grpSpPr>
          <p:sp>
            <p:nvSpPr>
              <p:cNvPr id="285" name="Left Brace 284"/>
              <p:cNvSpPr/>
              <p:nvPr/>
            </p:nvSpPr>
            <p:spPr bwMode="auto">
              <a:xfrm rot="16200000">
                <a:off x="1378929" y="2003466"/>
                <a:ext cx="78876" cy="122066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000" dirty="0">
                  <a:solidFill>
                    <a:schemeClr val="tx1"/>
                  </a:solidFill>
                  <a:latin typeface="Arial" pitchFamily="-112" charset="0"/>
                  <a:ea typeface="ＭＳ Ｐゴシック" pitchFamily="-112" charset="-128"/>
                  <a:cs typeface="ＭＳ Ｐゴシック" pitchFamily="-112" charset="-128"/>
                </a:endParaRPr>
              </a:p>
            </p:txBody>
          </p:sp>
          <p:sp>
            <p:nvSpPr>
              <p:cNvPr id="286" name="TextBox 285"/>
              <p:cNvSpPr txBox="1"/>
              <p:nvPr/>
            </p:nvSpPr>
            <p:spPr>
              <a:xfrm>
                <a:off x="851545" y="2691234"/>
                <a:ext cx="1133644" cy="400110"/>
              </a:xfrm>
              <a:prstGeom prst="rect">
                <a:avLst/>
              </a:prstGeom>
              <a:noFill/>
            </p:spPr>
            <p:txBody>
              <a:bodyPr wrap="none" rtlCol="0">
                <a:spAutoFit/>
              </a:bodyPr>
              <a:lstStyle/>
              <a:p>
                <a:pPr algn="ctr"/>
                <a:r>
                  <a:rPr lang="en-US" sz="1000" dirty="0"/>
                  <a:t>Convolution Layer</a:t>
                </a:r>
                <a:br>
                  <a:rPr lang="en-US" sz="1000" dirty="0"/>
                </a:br>
                <a:r>
                  <a:rPr lang="en-US" sz="1000" dirty="0"/>
                  <a:t>+ Non-Linearity</a:t>
                </a:r>
              </a:p>
            </p:txBody>
          </p:sp>
        </p:grpSp>
        <p:grpSp>
          <p:nvGrpSpPr>
            <p:cNvPr id="26" name="Group 25"/>
            <p:cNvGrpSpPr/>
            <p:nvPr/>
          </p:nvGrpSpPr>
          <p:grpSpPr>
            <a:xfrm>
              <a:off x="2115536" y="2438563"/>
              <a:ext cx="697520" cy="524468"/>
              <a:chOff x="2115536" y="2438563"/>
              <a:chExt cx="697520" cy="524468"/>
            </a:xfrm>
          </p:grpSpPr>
          <p:sp>
            <p:nvSpPr>
              <p:cNvPr id="287" name="Left Brace 286"/>
              <p:cNvSpPr/>
              <p:nvPr/>
            </p:nvSpPr>
            <p:spPr bwMode="auto">
              <a:xfrm rot="16200000">
                <a:off x="2424858" y="2129241"/>
                <a:ext cx="78876" cy="697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88" name="TextBox 287"/>
              <p:cNvSpPr txBox="1"/>
              <p:nvPr/>
            </p:nvSpPr>
            <p:spPr>
              <a:xfrm>
                <a:off x="2153134" y="2562921"/>
                <a:ext cx="638866" cy="400110"/>
              </a:xfrm>
              <a:prstGeom prst="rect">
                <a:avLst/>
              </a:prstGeom>
              <a:noFill/>
            </p:spPr>
            <p:txBody>
              <a:bodyPr wrap="square" rtlCol="0">
                <a:spAutoFit/>
              </a:bodyPr>
              <a:lstStyle/>
              <a:p>
                <a:pPr algn="ctr"/>
                <a:r>
                  <a:rPr lang="en-US" sz="1000" dirty="0"/>
                  <a:t>Pooling Layer</a:t>
                </a:r>
              </a:p>
            </p:txBody>
          </p:sp>
        </p:grpSp>
        <p:grpSp>
          <p:nvGrpSpPr>
            <p:cNvPr id="27" name="Group 26"/>
            <p:cNvGrpSpPr/>
            <p:nvPr/>
          </p:nvGrpSpPr>
          <p:grpSpPr>
            <a:xfrm>
              <a:off x="2631613" y="2438563"/>
              <a:ext cx="1133644" cy="515658"/>
              <a:chOff x="2631613" y="2438563"/>
              <a:chExt cx="1133644" cy="515658"/>
            </a:xfrm>
          </p:grpSpPr>
          <p:sp>
            <p:nvSpPr>
              <p:cNvPr id="289" name="Left Brace 288"/>
              <p:cNvSpPr/>
              <p:nvPr/>
            </p:nvSpPr>
            <p:spPr bwMode="auto">
              <a:xfrm rot="16200000">
                <a:off x="3147255" y="2198993"/>
                <a:ext cx="78876" cy="558016"/>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90" name="TextBox 289"/>
              <p:cNvSpPr txBox="1"/>
              <p:nvPr/>
            </p:nvSpPr>
            <p:spPr>
              <a:xfrm>
                <a:off x="2631613" y="2554111"/>
                <a:ext cx="1133644" cy="400110"/>
              </a:xfrm>
              <a:prstGeom prst="rect">
                <a:avLst/>
              </a:prstGeom>
              <a:noFill/>
            </p:spPr>
            <p:txBody>
              <a:bodyPr wrap="none" rtlCol="0">
                <a:spAutoFit/>
              </a:bodyPr>
              <a:lstStyle/>
              <a:p>
                <a:pPr algn="ctr"/>
                <a:r>
                  <a:rPr lang="en-US" sz="1000" dirty="0"/>
                  <a:t>Convolution Layer</a:t>
                </a:r>
                <a:br>
                  <a:rPr lang="en-US" sz="1000" dirty="0"/>
                </a:br>
                <a:r>
                  <a:rPr lang="en-US" sz="1000" dirty="0"/>
                  <a:t>+ Non-Linearity</a:t>
                </a:r>
              </a:p>
            </p:txBody>
          </p:sp>
        </p:grpSp>
        <p:grpSp>
          <p:nvGrpSpPr>
            <p:cNvPr id="28" name="Group 27"/>
            <p:cNvGrpSpPr/>
            <p:nvPr/>
          </p:nvGrpSpPr>
          <p:grpSpPr>
            <a:xfrm>
              <a:off x="3559533" y="2438563"/>
              <a:ext cx="620395" cy="511488"/>
              <a:chOff x="3559533" y="2438563"/>
              <a:chExt cx="620395" cy="511488"/>
            </a:xfrm>
          </p:grpSpPr>
          <p:sp>
            <p:nvSpPr>
              <p:cNvPr id="291" name="Left Brace 290"/>
              <p:cNvSpPr/>
              <p:nvPr/>
            </p:nvSpPr>
            <p:spPr bwMode="auto">
              <a:xfrm rot="16200000">
                <a:off x="3800486" y="2233869"/>
                <a:ext cx="78876" cy="488264"/>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92" name="TextBox 291"/>
              <p:cNvSpPr txBox="1"/>
              <p:nvPr/>
            </p:nvSpPr>
            <p:spPr>
              <a:xfrm>
                <a:off x="3559533" y="2549941"/>
                <a:ext cx="620395" cy="400110"/>
              </a:xfrm>
              <a:prstGeom prst="rect">
                <a:avLst/>
              </a:prstGeom>
              <a:noFill/>
            </p:spPr>
            <p:txBody>
              <a:bodyPr wrap="square" rtlCol="0">
                <a:spAutoFit/>
              </a:bodyPr>
              <a:lstStyle/>
              <a:p>
                <a:pPr algn="ctr"/>
                <a:r>
                  <a:rPr lang="en-US" sz="1000" dirty="0"/>
                  <a:t>Pooling  Layer</a:t>
                </a:r>
              </a:p>
            </p:txBody>
          </p:sp>
        </p:grpSp>
        <p:grpSp>
          <p:nvGrpSpPr>
            <p:cNvPr id="29" name="Group 28"/>
            <p:cNvGrpSpPr/>
            <p:nvPr/>
          </p:nvGrpSpPr>
          <p:grpSpPr>
            <a:xfrm>
              <a:off x="4023205" y="2441424"/>
              <a:ext cx="1030062" cy="354766"/>
              <a:chOff x="4023205" y="2441424"/>
              <a:chExt cx="1030062" cy="354766"/>
            </a:xfrm>
          </p:grpSpPr>
          <p:sp>
            <p:nvSpPr>
              <p:cNvPr id="293" name="Left Brace 292"/>
              <p:cNvSpPr/>
              <p:nvPr/>
            </p:nvSpPr>
            <p:spPr bwMode="auto">
              <a:xfrm rot="16200000">
                <a:off x="4496058" y="2112240"/>
                <a:ext cx="7315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94" name="TextBox 293"/>
              <p:cNvSpPr txBox="1"/>
              <p:nvPr/>
            </p:nvSpPr>
            <p:spPr>
              <a:xfrm>
                <a:off x="4023205" y="2549969"/>
                <a:ext cx="1030062" cy="246221"/>
              </a:xfrm>
              <a:prstGeom prst="rect">
                <a:avLst/>
              </a:prstGeom>
              <a:noFill/>
            </p:spPr>
            <p:txBody>
              <a:bodyPr wrap="none" rtlCol="0">
                <a:spAutoFit/>
              </a:bodyPr>
              <a:lstStyle/>
              <a:p>
                <a:pPr algn="ctr"/>
                <a:r>
                  <a:rPr lang="en-US" sz="1000" dirty="0"/>
                  <a:t>Fully-</a:t>
                </a:r>
                <a:r>
                  <a:rPr lang="en-US" sz="1000" dirty="0" smtClean="0"/>
                  <a:t>Connected</a:t>
                </a:r>
                <a:endParaRPr lang="en-US" sz="1000" dirty="0"/>
              </a:p>
            </p:txBody>
          </p:sp>
        </p:grpSp>
        <p:sp>
          <p:nvSpPr>
            <p:cNvPr id="295" name="TextBox 294"/>
            <p:cNvSpPr txBox="1"/>
            <p:nvPr/>
          </p:nvSpPr>
          <p:spPr>
            <a:xfrm>
              <a:off x="2063435" y="1235989"/>
              <a:ext cx="2952412" cy="461665"/>
            </a:xfrm>
            <a:prstGeom prst="rect">
              <a:avLst/>
            </a:prstGeom>
            <a:noFill/>
          </p:spPr>
          <p:txBody>
            <a:bodyPr wrap="square" rtlCol="0">
              <a:spAutoFit/>
            </a:bodyPr>
            <a:lstStyle/>
            <a:p>
              <a:pPr algn="ctr"/>
              <a:r>
                <a:rPr lang="en-US" altLang="zh-CN" sz="1200" dirty="0"/>
                <a:t>4096</a:t>
              </a:r>
              <a:r>
                <a:rPr lang="zh-CN" altLang="en-US" sz="1200" dirty="0"/>
                <a:t> </a:t>
              </a:r>
              <a:r>
                <a:rPr lang="en-US" sz="1200" dirty="0"/>
                <a:t>output </a:t>
              </a:r>
              <a:r>
                <a:rPr lang="zh-CN" altLang="en-US" sz="1200" dirty="0"/>
                <a:t> </a:t>
              </a:r>
              <a:r>
                <a:rPr lang="en-US" sz="1200" dirty="0"/>
                <a:t>units</a:t>
              </a:r>
              <a:r>
                <a:rPr lang="zh-CN" altLang="en-US" sz="1200" dirty="0"/>
                <a:t> </a:t>
              </a:r>
              <a:r>
                <a:rPr lang="en-US" altLang="zh-CN" sz="1200" dirty="0"/>
                <a:t>from</a:t>
              </a:r>
              <a:r>
                <a:rPr lang="zh-CN" altLang="en-US" sz="1200" dirty="0"/>
                <a:t> </a:t>
              </a:r>
              <a:r>
                <a:rPr lang="en-US" altLang="zh-CN" sz="1200" dirty="0"/>
                <a:t>last</a:t>
              </a:r>
              <a:r>
                <a:rPr lang="zh-CN" altLang="en-US" sz="1200" dirty="0"/>
                <a:t> </a:t>
              </a:r>
              <a:r>
                <a:rPr lang="en-US" altLang="zh-CN" sz="1200" dirty="0"/>
                <a:t>hidden</a:t>
              </a:r>
              <a:r>
                <a:rPr lang="zh-CN" altLang="en-US" sz="1200" dirty="0"/>
                <a:t> </a:t>
              </a:r>
              <a:r>
                <a:rPr lang="en-US" altLang="zh-CN" sz="1200" dirty="0"/>
                <a:t>layer</a:t>
              </a:r>
              <a:r>
                <a:rPr lang="zh-CN" altLang="en-US" sz="1200" dirty="0"/>
                <a:t> </a:t>
              </a:r>
              <a:r>
                <a:rPr lang="en-US" altLang="zh-CN" sz="1200" dirty="0"/>
                <a:t>(</a:t>
              </a:r>
              <a:r>
                <a:rPr lang="en-US" altLang="zh-CN" sz="1200" dirty="0" smtClean="0"/>
                <a:t>VGG-19</a:t>
              </a:r>
              <a:r>
                <a:rPr lang="zh-CN" altLang="en-US" sz="1200" dirty="0" smtClean="0"/>
                <a:t>, </a:t>
              </a:r>
              <a:r>
                <a:rPr lang="en-US" altLang="zh-CN" sz="1200" dirty="0"/>
                <a:t>Normalized)</a:t>
              </a:r>
              <a:endParaRPr lang="en-US" sz="1200" dirty="0"/>
            </a:p>
          </p:txBody>
        </p:sp>
        <p:grpSp>
          <p:nvGrpSpPr>
            <p:cNvPr id="24" name="Group 23"/>
            <p:cNvGrpSpPr/>
            <p:nvPr/>
          </p:nvGrpSpPr>
          <p:grpSpPr>
            <a:xfrm>
              <a:off x="3552288" y="1743813"/>
              <a:ext cx="556160" cy="438365"/>
              <a:chOff x="3552288" y="1743813"/>
              <a:chExt cx="556160" cy="438365"/>
            </a:xfrm>
          </p:grpSpPr>
          <p:grpSp>
            <p:nvGrpSpPr>
              <p:cNvPr id="12" name="Group 11"/>
              <p:cNvGrpSpPr/>
              <p:nvPr/>
            </p:nvGrpSpPr>
            <p:grpSpPr>
              <a:xfrm>
                <a:off x="3552288" y="1743813"/>
                <a:ext cx="556160" cy="438365"/>
                <a:chOff x="3552288" y="1743813"/>
                <a:chExt cx="556160" cy="438365"/>
              </a:xfrm>
            </p:grpSpPr>
            <p:grpSp>
              <p:nvGrpSpPr>
                <p:cNvPr id="264" name="Group 226"/>
                <p:cNvGrpSpPr/>
                <p:nvPr/>
              </p:nvGrpSpPr>
              <p:grpSpPr>
                <a:xfrm>
                  <a:off x="3664057" y="1743813"/>
                  <a:ext cx="444391" cy="438365"/>
                  <a:chOff x="11541722" y="1891905"/>
                  <a:chExt cx="1280160" cy="1280160"/>
                </a:xfrm>
              </p:grpSpPr>
              <p:sp>
                <p:nvSpPr>
                  <p:cNvPr id="296" name="Rectangle 295"/>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7" name="Rectangle 296"/>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8" name="Rectangle 297"/>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9" name="Rectangle 298"/>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0" name="Rectangle 299"/>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1" name="Rectangle 300"/>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2" name="Rectangle 301"/>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5" name="Rectangle 264"/>
                <p:cNvSpPr>
                  <a:spLocks noChangeAspect="1"/>
                </p:cNvSpPr>
                <p:nvPr/>
              </p:nvSpPr>
              <p:spPr>
                <a:xfrm>
                  <a:off x="3552288" y="2018953"/>
                  <a:ext cx="95227" cy="939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7" name="Straight Connector 266"/>
                <p:cNvCxnSpPr>
                  <a:stCxn id="265" idx="2"/>
                  <a:endCxn id="266" idx="2"/>
                </p:cNvCxnSpPr>
                <p:nvPr/>
              </p:nvCxnSpPr>
              <p:spPr>
                <a:xfrm>
                  <a:off x="3599902" y="2112889"/>
                  <a:ext cx="472020" cy="347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a:stCxn id="265" idx="0"/>
                  <a:endCxn id="266" idx="0"/>
                </p:cNvCxnSpPr>
                <p:nvPr/>
              </p:nvCxnSpPr>
              <p:spPr>
                <a:xfrm>
                  <a:off x="3599902" y="2018953"/>
                  <a:ext cx="472020" cy="5044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
            <p:nvSpPr>
              <p:cNvPr id="266" name="Rectangle 265"/>
              <p:cNvSpPr>
                <a:spLocks noChangeAspect="1"/>
              </p:cNvSpPr>
              <p:nvPr/>
            </p:nvSpPr>
            <p:spPr>
              <a:xfrm>
                <a:off x="4048115" y="2069401"/>
                <a:ext cx="47614" cy="4696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pic>
        <p:nvPicPr>
          <p:cNvPr id="11" name="Picture 10" descr="latex-image-1.pdf"/>
          <p:cNvPicPr>
            <a:picLocks noChangeAspect="1"/>
          </p:cNvPicPr>
          <p:nvPr/>
        </p:nvPicPr>
        <p:blipFill>
          <a:blip>
            <a:extLst>
              <a:ext uri="{28A0092B-C50C-407E-A947-70E740481C1C}">
                <a14:useLocalDpi xmlns:a14="http://schemas.microsoft.com/office/drawing/2010/main" val="0"/>
              </a:ext>
            </a:extLst>
          </a:blip>
          <a:stretch>
            <a:fillRect/>
          </a:stretch>
        </p:blipFill>
        <p:spPr>
          <a:xfrm>
            <a:off x="5480051" y="849598"/>
            <a:ext cx="257175" cy="314325"/>
          </a:xfrm>
          <a:prstGeom prst="rect">
            <a:avLst/>
          </a:prstGeom>
        </p:spPr>
      </p:pic>
      <p:pic>
        <p:nvPicPr>
          <p:cNvPr id="16" name="Picture 15" descr="latex-image-1.pdf"/>
          <p:cNvPicPr>
            <a:picLocks noChangeAspect="1"/>
          </p:cNvPicPr>
          <p:nvPr/>
        </p:nvPicPr>
        <p:blipFill>
          <a:blip>
            <a:extLst>
              <a:ext uri="{28A0092B-C50C-407E-A947-70E740481C1C}">
                <a14:useLocalDpi xmlns:a14="http://schemas.microsoft.com/office/drawing/2010/main" val="0"/>
              </a:ext>
            </a:extLst>
          </a:blip>
          <a:stretch>
            <a:fillRect/>
          </a:stretch>
        </p:blipFill>
        <p:spPr>
          <a:xfrm>
            <a:off x="5479275" y="4470349"/>
            <a:ext cx="295275" cy="257175"/>
          </a:xfrm>
          <a:prstGeom prst="rect">
            <a:avLst/>
          </a:prstGeom>
        </p:spPr>
      </p:pic>
      <p:pic>
        <p:nvPicPr>
          <p:cNvPr id="69" name="Picture 68" descr="latex-image-1.pdf"/>
          <p:cNvPicPr>
            <a:picLocks noChangeAspect="1"/>
          </p:cNvPicPr>
          <p:nvPr/>
        </p:nvPicPr>
        <p:blipFill>
          <a:blip>
            <a:extLst>
              <a:ext uri="{28A0092B-C50C-407E-A947-70E740481C1C}">
                <a14:useLocalDpi xmlns:a14="http://schemas.microsoft.com/office/drawing/2010/main" val="0"/>
              </a:ext>
            </a:extLst>
          </a:blip>
          <a:stretch>
            <a:fillRect/>
          </a:stretch>
        </p:blipFill>
        <p:spPr>
          <a:xfrm>
            <a:off x="6303996" y="3699285"/>
            <a:ext cx="400050" cy="314325"/>
          </a:xfrm>
          <a:prstGeom prst="rect">
            <a:avLst/>
          </a:prstGeom>
        </p:spPr>
      </p:pic>
      <p:pic>
        <p:nvPicPr>
          <p:cNvPr id="70" name="Picture 69" descr="latex-image-1.pdf"/>
          <p:cNvPicPr>
            <a:picLocks noChangeAspect="1"/>
          </p:cNvPicPr>
          <p:nvPr/>
        </p:nvPicPr>
        <p:blipFill>
          <a:blip>
            <a:extLst>
              <a:ext uri="{28A0092B-C50C-407E-A947-70E740481C1C}">
                <a14:useLocalDpi xmlns:a14="http://schemas.microsoft.com/office/drawing/2010/main" val="0"/>
              </a:ext>
            </a:extLst>
          </a:blip>
          <a:stretch>
            <a:fillRect/>
          </a:stretch>
        </p:blipFill>
        <p:spPr>
          <a:xfrm>
            <a:off x="7157895" y="3862918"/>
            <a:ext cx="142875" cy="161925"/>
          </a:xfrm>
          <a:prstGeom prst="rect">
            <a:avLst/>
          </a:prstGeom>
        </p:spPr>
      </p:pic>
      <p:pic>
        <p:nvPicPr>
          <p:cNvPr id="71" name="Picture 70" descr="latex-image-1.pdf"/>
          <p:cNvPicPr>
            <a:picLocks noChangeAspect="1"/>
          </p:cNvPicPr>
          <p:nvPr/>
        </p:nvPicPr>
        <p:blipFill>
          <a:blip>
            <a:extLst>
              <a:ext uri="{28A0092B-C50C-407E-A947-70E740481C1C}">
                <a14:useLocalDpi xmlns:a14="http://schemas.microsoft.com/office/drawing/2010/main" val="0"/>
              </a:ext>
            </a:extLst>
          </a:blip>
          <a:stretch>
            <a:fillRect/>
          </a:stretch>
        </p:blipFill>
        <p:spPr>
          <a:xfrm>
            <a:off x="7882467" y="3894667"/>
            <a:ext cx="190500" cy="228600"/>
          </a:xfrm>
          <a:prstGeom prst="rect">
            <a:avLst/>
          </a:prstGeom>
        </p:spPr>
      </p:pic>
      <p:sp>
        <p:nvSpPr>
          <p:cNvPr id="169" name="Title 1"/>
          <p:cNvSpPr txBox="1">
            <a:spLocks/>
          </p:cNvSpPr>
          <p:nvPr/>
        </p:nvSpPr>
        <p:spPr>
          <a:xfrm>
            <a:off x="0" y="14195"/>
            <a:ext cx="9144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[Lu 2015]</a:t>
            </a:r>
            <a:endParaRPr lang="en-US" dirty="0"/>
          </a:p>
        </p:txBody>
      </p:sp>
    </p:spTree>
    <p:extLst>
      <p:ext uri="{BB962C8B-B14F-4D97-AF65-F5344CB8AC3E}">
        <p14:creationId xmlns:p14="http://schemas.microsoft.com/office/powerpoint/2010/main" val="25301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p:bldP spid="226" grpId="0"/>
      <p:bldP spid="227" grpId="0"/>
      <p:bldP spid="23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Picture 205" descr="2007_00490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393" y="1724145"/>
            <a:ext cx="643669" cy="640080"/>
          </a:xfrm>
          <a:prstGeom prst="rect">
            <a:avLst/>
          </a:prstGeom>
          <a:ln w="12700">
            <a:solidFill>
              <a:schemeClr val="tx1"/>
            </a:solidFill>
          </a:ln>
        </p:spPr>
      </p:pic>
      <p:grpSp>
        <p:nvGrpSpPr>
          <p:cNvPr id="247" name="Group 246"/>
          <p:cNvGrpSpPr/>
          <p:nvPr/>
        </p:nvGrpSpPr>
        <p:grpSpPr>
          <a:xfrm>
            <a:off x="2558174" y="1867230"/>
            <a:ext cx="974555" cy="328768"/>
            <a:chOff x="3310521" y="2510342"/>
            <a:chExt cx="1277574" cy="436917"/>
          </a:xfrm>
        </p:grpSpPr>
        <p:sp>
          <p:nvSpPr>
            <p:cNvPr id="314" name="Rectangle 313"/>
            <p:cNvSpPr>
              <a:spLocks noChangeAspect="1"/>
            </p:cNvSpPr>
            <p:nvPr/>
          </p:nvSpPr>
          <p:spPr>
            <a:xfrm>
              <a:off x="4504871" y="2864035"/>
              <a:ext cx="83224" cy="83224"/>
            </a:xfrm>
            <a:prstGeom prst="rect">
              <a:avLst/>
            </a:prstGeom>
            <a:blipFill rotWithShape="1">
              <a:blip r:embed="rId4" cstate="email">
                <a:extLst>
                  <a:ext uri="{28A0092B-C50C-407E-A947-70E740481C1C}">
                    <a14:useLocalDpi xmlns:a14="http://schemas.microsoft.com/office/drawing/2010/main"/>
                  </a:ext>
                </a:extLst>
              </a:blip>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Rectangle 314"/>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6" name="Straight Connector 315"/>
            <p:cNvCxnSpPr>
              <a:stCxn id="315" idx="0"/>
              <a:endCxn id="314"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a:stCxn id="321" idx="0"/>
              <a:endCxn id="314"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a:stCxn id="321" idx="2"/>
              <a:endCxn id="314"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19" name="Rectangle 318"/>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0" name="Rectangle 319"/>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1" name="Rectangle 320"/>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22" name="Straight Connector 321"/>
            <p:cNvCxnSpPr>
              <a:stCxn id="320" idx="0"/>
              <a:endCxn id="314"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a:stCxn id="319" idx="0"/>
              <a:endCxn id="314"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248" name="Group 206"/>
          <p:cNvGrpSpPr/>
          <p:nvPr/>
        </p:nvGrpSpPr>
        <p:grpSpPr>
          <a:xfrm>
            <a:off x="3100254" y="1682691"/>
            <a:ext cx="571361" cy="563612"/>
            <a:chOff x="8773045" y="1214694"/>
            <a:chExt cx="1645920" cy="1645920"/>
          </a:xfrm>
        </p:grpSpPr>
        <p:sp>
          <p:nvSpPr>
            <p:cNvPr id="307" name="Rectangle 306"/>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8" name="Rectangle 307"/>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9" name="Rectangle 308"/>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0" name="Rectangle 309"/>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1" name="Rectangle 310"/>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2" name="Rectangle 311"/>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3" name="Rectangle 312"/>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9" name="Group 8"/>
          <p:cNvGrpSpPr/>
          <p:nvPr/>
        </p:nvGrpSpPr>
        <p:grpSpPr>
          <a:xfrm>
            <a:off x="2532298" y="1729318"/>
            <a:ext cx="423230" cy="417491"/>
            <a:chOff x="2532298" y="1729318"/>
            <a:chExt cx="423230" cy="417491"/>
          </a:xfrm>
        </p:grpSpPr>
        <p:sp>
          <p:nvSpPr>
            <p:cNvPr id="249" name="Rectangle 248"/>
            <p:cNvSpPr>
              <a:spLocks noChangeAspect="1"/>
            </p:cNvSpPr>
            <p:nvPr/>
          </p:nvSpPr>
          <p:spPr>
            <a:xfrm>
              <a:off x="2532298" y="1729318"/>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0" name="Rectangle 249"/>
            <p:cNvSpPr>
              <a:spLocks noChangeAspect="1"/>
            </p:cNvSpPr>
            <p:nvPr/>
          </p:nvSpPr>
          <p:spPr>
            <a:xfrm>
              <a:off x="2585202" y="1781504"/>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1" name="Rectangle 250"/>
            <p:cNvSpPr>
              <a:spLocks noChangeAspect="1"/>
            </p:cNvSpPr>
            <p:nvPr/>
          </p:nvSpPr>
          <p:spPr>
            <a:xfrm>
              <a:off x="2638105" y="1833691"/>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1660398" y="1572759"/>
            <a:ext cx="740654" cy="730608"/>
            <a:chOff x="1660398" y="1572759"/>
            <a:chExt cx="740654" cy="730608"/>
          </a:xfrm>
        </p:grpSpPr>
        <p:sp>
          <p:nvSpPr>
            <p:cNvPr id="303" name="Rectangle 302"/>
            <p:cNvSpPr>
              <a:spLocks noChangeAspect="1"/>
            </p:cNvSpPr>
            <p:nvPr/>
          </p:nvSpPr>
          <p:spPr>
            <a:xfrm>
              <a:off x="1660398" y="1572759"/>
              <a:ext cx="634846" cy="6262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4" name="Rectangle 303"/>
            <p:cNvSpPr>
              <a:spLocks noChangeAspect="1"/>
            </p:cNvSpPr>
            <p:nvPr/>
          </p:nvSpPr>
          <p:spPr>
            <a:xfrm>
              <a:off x="1713302" y="1624945"/>
              <a:ext cx="634846" cy="6262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5" name="Rectangle 304"/>
            <p:cNvSpPr>
              <a:spLocks noChangeAspect="1"/>
            </p:cNvSpPr>
            <p:nvPr/>
          </p:nvSpPr>
          <p:spPr>
            <a:xfrm>
              <a:off x="1766206" y="1677132"/>
              <a:ext cx="634846" cy="6262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6" name="Rectangle 255"/>
          <p:cNvSpPr>
            <a:spLocks noChangeAspect="1"/>
          </p:cNvSpPr>
          <p:nvPr/>
        </p:nvSpPr>
        <p:spPr>
          <a:xfrm>
            <a:off x="1149986" y="1782954"/>
            <a:ext cx="85435" cy="84276"/>
          </a:xfrm>
          <a:prstGeom prst="rect">
            <a:avLst/>
          </a:prstGeom>
          <a:solidFill>
            <a:schemeClr val="accent2">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1192704" y="1729318"/>
            <a:ext cx="1261251" cy="626235"/>
            <a:chOff x="1192704" y="1729318"/>
            <a:chExt cx="1261251" cy="626235"/>
          </a:xfrm>
        </p:grpSpPr>
        <p:grpSp>
          <p:nvGrpSpPr>
            <p:cNvPr id="3" name="Group 2"/>
            <p:cNvGrpSpPr/>
            <p:nvPr/>
          </p:nvGrpSpPr>
          <p:grpSpPr>
            <a:xfrm>
              <a:off x="1192704" y="1729318"/>
              <a:ext cx="1261251" cy="626235"/>
              <a:chOff x="1192704" y="1729318"/>
              <a:chExt cx="1261251" cy="626235"/>
            </a:xfrm>
          </p:grpSpPr>
          <p:sp>
            <p:nvSpPr>
              <p:cNvPr id="306" name="Rectangle 305"/>
              <p:cNvSpPr>
                <a:spLocks noChangeAspect="1"/>
              </p:cNvSpPr>
              <p:nvPr/>
            </p:nvSpPr>
            <p:spPr>
              <a:xfrm>
                <a:off x="1819109" y="1729318"/>
                <a:ext cx="634846" cy="626235"/>
              </a:xfrm>
              <a:prstGeom prst="rect">
                <a:avLst/>
              </a:prstGeom>
              <a:blipFill rotWithShape="1">
                <a:blip r:embed="rId5" cstate="email">
                  <a:extLst>
                    <a:ext uri="{28A0092B-C50C-407E-A947-70E740481C1C}">
                      <a14:useLocalDpi xmlns:a14="http://schemas.microsoft.com/office/drawing/2010/main"/>
                    </a:ext>
                  </a:extLst>
                </a:blip>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57" name="Straight Connector 256"/>
              <p:cNvCxnSpPr>
                <a:stCxn id="256" idx="0"/>
                <a:endCxn id="259" idx="0"/>
              </p:cNvCxnSpPr>
              <p:nvPr/>
            </p:nvCxnSpPr>
            <p:spPr>
              <a:xfrm>
                <a:off x="1192704" y="1782954"/>
                <a:ext cx="1124022" cy="4696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256" idx="2"/>
                <a:endCxn id="259" idx="2"/>
              </p:cNvCxnSpPr>
              <p:nvPr/>
            </p:nvCxnSpPr>
            <p:spPr>
              <a:xfrm>
                <a:off x="1192704" y="1867230"/>
                <a:ext cx="1124022" cy="54131"/>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259" name="Rectangle 258"/>
            <p:cNvSpPr>
              <a:spLocks noChangeAspect="1"/>
            </p:cNvSpPr>
            <p:nvPr/>
          </p:nvSpPr>
          <p:spPr>
            <a:xfrm>
              <a:off x="2270377" y="1829921"/>
              <a:ext cx="92697" cy="91440"/>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912740" y="1885877"/>
            <a:ext cx="1095692" cy="380959"/>
            <a:chOff x="1912740" y="1885877"/>
            <a:chExt cx="1095692" cy="380959"/>
          </a:xfrm>
        </p:grpSpPr>
        <p:sp>
          <p:nvSpPr>
            <p:cNvPr id="252" name="Rectangle 251"/>
            <p:cNvSpPr>
              <a:spLocks noChangeAspect="1"/>
            </p:cNvSpPr>
            <p:nvPr/>
          </p:nvSpPr>
          <p:spPr>
            <a:xfrm>
              <a:off x="2691009" y="1885877"/>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0" name="Rectangle 259"/>
            <p:cNvSpPr>
              <a:spLocks noChangeAspect="1"/>
            </p:cNvSpPr>
            <p:nvPr/>
          </p:nvSpPr>
          <p:spPr>
            <a:xfrm>
              <a:off x="1912740" y="2141589"/>
              <a:ext cx="126969" cy="125247"/>
            </a:xfrm>
            <a:prstGeom prst="rect">
              <a:avLst/>
            </a:prstGeom>
            <a:solidFill>
              <a:schemeClr val="bg1">
                <a:lumMod val="9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1" name="Rectangle 260"/>
            <p:cNvSpPr>
              <a:spLocks noChangeAspect="1"/>
            </p:cNvSpPr>
            <p:nvPr/>
          </p:nvSpPr>
          <p:spPr>
            <a:xfrm>
              <a:off x="2742546" y="2086505"/>
              <a:ext cx="63484" cy="626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2" name="Straight Connector 261"/>
            <p:cNvCxnSpPr>
              <a:stCxn id="260" idx="0"/>
              <a:endCxn id="261" idx="0"/>
            </p:cNvCxnSpPr>
            <p:nvPr/>
          </p:nvCxnSpPr>
          <p:spPr>
            <a:xfrm flipV="1">
              <a:off x="1976225" y="2086505"/>
              <a:ext cx="798063" cy="5508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260" idx="2"/>
              <a:endCxn id="261" idx="2"/>
            </p:cNvCxnSpPr>
            <p:nvPr/>
          </p:nvCxnSpPr>
          <p:spPr>
            <a:xfrm flipV="1">
              <a:off x="1976225" y="2149128"/>
              <a:ext cx="798063" cy="117708"/>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727542" y="1743813"/>
            <a:ext cx="760977" cy="438365"/>
            <a:chOff x="3727542" y="1743813"/>
            <a:chExt cx="760977" cy="438365"/>
          </a:xfrm>
        </p:grpSpPr>
        <p:cxnSp>
          <p:nvCxnSpPr>
            <p:cNvPr id="254" name="Straight Connector 253"/>
            <p:cNvCxnSpPr>
              <a:stCxn id="296" idx="0"/>
              <a:endCxn id="269" idx="2"/>
            </p:cNvCxnSpPr>
            <p:nvPr/>
          </p:nvCxnSpPr>
          <p:spPr>
            <a:xfrm>
              <a:off x="3727542" y="1743813"/>
              <a:ext cx="409153" cy="56158"/>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302" idx="2"/>
              <a:endCxn id="273" idx="3"/>
            </p:cNvCxnSpPr>
            <p:nvPr/>
          </p:nvCxnSpPr>
          <p:spPr>
            <a:xfrm flipV="1">
              <a:off x="4044964" y="2101134"/>
              <a:ext cx="382129" cy="8104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69" name="Oval 268"/>
            <p:cNvSpPr>
              <a:spLocks noChangeAspect="1"/>
            </p:cNvSpPr>
            <p:nvPr/>
          </p:nvSpPr>
          <p:spPr bwMode="auto">
            <a:xfrm>
              <a:off x="4136695" y="1764477"/>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0" name="Oval 269"/>
            <p:cNvSpPr>
              <a:spLocks noChangeAspect="1"/>
            </p:cNvSpPr>
            <p:nvPr/>
          </p:nvSpPr>
          <p:spPr bwMode="auto">
            <a:xfrm>
              <a:off x="4210809" y="1834865"/>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1" name="Oval 270"/>
            <p:cNvSpPr>
              <a:spLocks noChangeAspect="1"/>
            </p:cNvSpPr>
            <p:nvPr/>
          </p:nvSpPr>
          <p:spPr bwMode="auto">
            <a:xfrm>
              <a:off x="4279078" y="1900088"/>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2" name="Oval 271"/>
            <p:cNvSpPr>
              <a:spLocks noChangeAspect="1"/>
            </p:cNvSpPr>
            <p:nvPr/>
          </p:nvSpPr>
          <p:spPr bwMode="auto">
            <a:xfrm>
              <a:off x="4348285" y="1967432"/>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3" name="Oval 272"/>
            <p:cNvSpPr>
              <a:spLocks noChangeAspect="1"/>
            </p:cNvSpPr>
            <p:nvPr/>
          </p:nvSpPr>
          <p:spPr bwMode="auto">
            <a:xfrm>
              <a:off x="4416555" y="2040542"/>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74" name="Straight Connector 273"/>
            <p:cNvCxnSpPr>
              <a:stCxn id="302" idx="2"/>
              <a:endCxn id="269" idx="3"/>
            </p:cNvCxnSpPr>
            <p:nvPr/>
          </p:nvCxnSpPr>
          <p:spPr>
            <a:xfrm flipV="1">
              <a:off x="4044964" y="1825069"/>
              <a:ext cx="102269" cy="3571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stCxn id="296" idx="0"/>
              <a:endCxn id="273" idx="2"/>
            </p:cNvCxnSpPr>
            <p:nvPr/>
          </p:nvCxnSpPr>
          <p:spPr>
            <a:xfrm>
              <a:off x="3727542" y="1743813"/>
              <a:ext cx="689013" cy="33222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208659" y="1768121"/>
            <a:ext cx="651769" cy="347052"/>
            <a:chOff x="4208659" y="1768121"/>
            <a:chExt cx="651769" cy="347052"/>
          </a:xfrm>
        </p:grpSpPr>
        <p:sp>
          <p:nvSpPr>
            <p:cNvPr id="276" name="Oval 275"/>
            <p:cNvSpPr>
              <a:spLocks noChangeAspect="1"/>
            </p:cNvSpPr>
            <p:nvPr/>
          </p:nvSpPr>
          <p:spPr bwMode="auto">
            <a:xfrm>
              <a:off x="4508604" y="1768121"/>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7" name="Oval 276"/>
            <p:cNvSpPr>
              <a:spLocks noChangeAspect="1"/>
            </p:cNvSpPr>
            <p:nvPr/>
          </p:nvSpPr>
          <p:spPr bwMode="auto">
            <a:xfrm>
              <a:off x="4582719" y="1838509"/>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8" name="Oval 277"/>
            <p:cNvSpPr>
              <a:spLocks noChangeAspect="1"/>
            </p:cNvSpPr>
            <p:nvPr/>
          </p:nvSpPr>
          <p:spPr bwMode="auto">
            <a:xfrm>
              <a:off x="4650988" y="1903731"/>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9" name="Oval 278"/>
            <p:cNvSpPr>
              <a:spLocks noChangeAspect="1"/>
            </p:cNvSpPr>
            <p:nvPr/>
          </p:nvSpPr>
          <p:spPr bwMode="auto">
            <a:xfrm>
              <a:off x="4720195" y="1971075"/>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80" name="Oval 279"/>
            <p:cNvSpPr>
              <a:spLocks noChangeAspect="1"/>
            </p:cNvSpPr>
            <p:nvPr/>
          </p:nvSpPr>
          <p:spPr bwMode="auto">
            <a:xfrm>
              <a:off x="4788464" y="2044185"/>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81" name="Straight Connector 280"/>
            <p:cNvCxnSpPr>
              <a:stCxn id="273" idx="6"/>
              <a:endCxn id="280" idx="2"/>
            </p:cNvCxnSpPr>
            <p:nvPr/>
          </p:nvCxnSpPr>
          <p:spPr>
            <a:xfrm>
              <a:off x="4488519" y="2076036"/>
              <a:ext cx="299946" cy="364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69" idx="6"/>
              <a:endCxn id="276" idx="2"/>
            </p:cNvCxnSpPr>
            <p:nvPr/>
          </p:nvCxnSpPr>
          <p:spPr>
            <a:xfrm>
              <a:off x="4208659" y="1799972"/>
              <a:ext cx="299946" cy="364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269" idx="6"/>
              <a:endCxn id="280" idx="2"/>
            </p:cNvCxnSpPr>
            <p:nvPr/>
          </p:nvCxnSpPr>
          <p:spPr>
            <a:xfrm>
              <a:off x="4208659" y="1799972"/>
              <a:ext cx="579806" cy="279708"/>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73" idx="6"/>
              <a:endCxn id="276" idx="2"/>
            </p:cNvCxnSpPr>
            <p:nvPr/>
          </p:nvCxnSpPr>
          <p:spPr>
            <a:xfrm flipV="1">
              <a:off x="4488519" y="1803615"/>
              <a:ext cx="20086" cy="2724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808037" y="2447358"/>
            <a:ext cx="1220660" cy="516986"/>
            <a:chOff x="808037" y="2574358"/>
            <a:chExt cx="1220660" cy="516986"/>
          </a:xfrm>
        </p:grpSpPr>
        <p:sp>
          <p:nvSpPr>
            <p:cNvPr id="285" name="Left Brace 284"/>
            <p:cNvSpPr/>
            <p:nvPr/>
          </p:nvSpPr>
          <p:spPr bwMode="auto">
            <a:xfrm rot="16200000">
              <a:off x="1378929" y="2003466"/>
              <a:ext cx="78876" cy="122066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000" dirty="0">
                <a:solidFill>
                  <a:schemeClr val="tx1"/>
                </a:solidFill>
                <a:latin typeface="Arial" pitchFamily="-112" charset="0"/>
                <a:ea typeface="ＭＳ Ｐゴシック" pitchFamily="-112" charset="-128"/>
                <a:cs typeface="ＭＳ Ｐゴシック" pitchFamily="-112" charset="-128"/>
              </a:endParaRPr>
            </a:p>
          </p:txBody>
        </p:sp>
        <p:sp>
          <p:nvSpPr>
            <p:cNvPr id="286" name="TextBox 285"/>
            <p:cNvSpPr txBox="1"/>
            <p:nvPr/>
          </p:nvSpPr>
          <p:spPr>
            <a:xfrm>
              <a:off x="851545" y="2691234"/>
              <a:ext cx="1133644" cy="400110"/>
            </a:xfrm>
            <a:prstGeom prst="rect">
              <a:avLst/>
            </a:prstGeom>
            <a:noFill/>
          </p:spPr>
          <p:txBody>
            <a:bodyPr wrap="none" rtlCol="0">
              <a:spAutoFit/>
            </a:bodyPr>
            <a:lstStyle/>
            <a:p>
              <a:pPr algn="ctr"/>
              <a:r>
                <a:rPr lang="en-US" sz="1000" dirty="0"/>
                <a:t>Convolution Layer</a:t>
              </a:r>
              <a:br>
                <a:rPr lang="en-US" sz="1000" dirty="0"/>
              </a:br>
              <a:r>
                <a:rPr lang="en-US" sz="1000" dirty="0"/>
                <a:t>+ Non-Linearity</a:t>
              </a:r>
            </a:p>
          </p:txBody>
        </p:sp>
      </p:grpSp>
      <p:grpSp>
        <p:nvGrpSpPr>
          <p:cNvPr id="26" name="Group 25"/>
          <p:cNvGrpSpPr/>
          <p:nvPr/>
        </p:nvGrpSpPr>
        <p:grpSpPr>
          <a:xfrm>
            <a:off x="2115536" y="2438563"/>
            <a:ext cx="697520" cy="524468"/>
            <a:chOff x="2115536" y="2438563"/>
            <a:chExt cx="697520" cy="524468"/>
          </a:xfrm>
        </p:grpSpPr>
        <p:sp>
          <p:nvSpPr>
            <p:cNvPr id="287" name="Left Brace 286"/>
            <p:cNvSpPr/>
            <p:nvPr/>
          </p:nvSpPr>
          <p:spPr bwMode="auto">
            <a:xfrm rot="16200000">
              <a:off x="2424858" y="2129241"/>
              <a:ext cx="78876" cy="697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88" name="TextBox 287"/>
            <p:cNvSpPr txBox="1"/>
            <p:nvPr/>
          </p:nvSpPr>
          <p:spPr>
            <a:xfrm>
              <a:off x="2153134" y="2562921"/>
              <a:ext cx="638866" cy="400110"/>
            </a:xfrm>
            <a:prstGeom prst="rect">
              <a:avLst/>
            </a:prstGeom>
            <a:noFill/>
          </p:spPr>
          <p:txBody>
            <a:bodyPr wrap="square" rtlCol="0">
              <a:spAutoFit/>
            </a:bodyPr>
            <a:lstStyle/>
            <a:p>
              <a:pPr algn="ctr"/>
              <a:r>
                <a:rPr lang="en-US" sz="1000" dirty="0"/>
                <a:t>Pooling Layer</a:t>
              </a:r>
            </a:p>
          </p:txBody>
        </p:sp>
      </p:grpSp>
      <p:grpSp>
        <p:nvGrpSpPr>
          <p:cNvPr id="27" name="Group 26"/>
          <p:cNvGrpSpPr/>
          <p:nvPr/>
        </p:nvGrpSpPr>
        <p:grpSpPr>
          <a:xfrm>
            <a:off x="2631613" y="2438563"/>
            <a:ext cx="1133644" cy="515658"/>
            <a:chOff x="2631613" y="2438563"/>
            <a:chExt cx="1133644" cy="515658"/>
          </a:xfrm>
        </p:grpSpPr>
        <p:sp>
          <p:nvSpPr>
            <p:cNvPr id="289" name="Left Brace 288"/>
            <p:cNvSpPr/>
            <p:nvPr/>
          </p:nvSpPr>
          <p:spPr bwMode="auto">
            <a:xfrm rot="16200000">
              <a:off x="3147255" y="2198993"/>
              <a:ext cx="78876" cy="558016"/>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90" name="TextBox 289"/>
            <p:cNvSpPr txBox="1"/>
            <p:nvPr/>
          </p:nvSpPr>
          <p:spPr>
            <a:xfrm>
              <a:off x="2631613" y="2554111"/>
              <a:ext cx="1133644" cy="400110"/>
            </a:xfrm>
            <a:prstGeom prst="rect">
              <a:avLst/>
            </a:prstGeom>
            <a:noFill/>
          </p:spPr>
          <p:txBody>
            <a:bodyPr wrap="none" rtlCol="0">
              <a:spAutoFit/>
            </a:bodyPr>
            <a:lstStyle/>
            <a:p>
              <a:pPr algn="ctr"/>
              <a:r>
                <a:rPr lang="en-US" sz="1000" dirty="0"/>
                <a:t>Convolution Layer</a:t>
              </a:r>
              <a:br>
                <a:rPr lang="en-US" sz="1000" dirty="0"/>
              </a:br>
              <a:r>
                <a:rPr lang="en-US" sz="1000" dirty="0"/>
                <a:t>+ Non-Linearity</a:t>
              </a:r>
            </a:p>
          </p:txBody>
        </p:sp>
      </p:grpSp>
      <p:grpSp>
        <p:nvGrpSpPr>
          <p:cNvPr id="28" name="Group 27"/>
          <p:cNvGrpSpPr/>
          <p:nvPr/>
        </p:nvGrpSpPr>
        <p:grpSpPr>
          <a:xfrm>
            <a:off x="3559533" y="2438563"/>
            <a:ext cx="620395" cy="511488"/>
            <a:chOff x="3559533" y="2438563"/>
            <a:chExt cx="620395" cy="511488"/>
          </a:xfrm>
        </p:grpSpPr>
        <p:sp>
          <p:nvSpPr>
            <p:cNvPr id="291" name="Left Brace 290"/>
            <p:cNvSpPr/>
            <p:nvPr/>
          </p:nvSpPr>
          <p:spPr bwMode="auto">
            <a:xfrm rot="16200000">
              <a:off x="3800486" y="2233869"/>
              <a:ext cx="78876" cy="488264"/>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92" name="TextBox 291"/>
            <p:cNvSpPr txBox="1"/>
            <p:nvPr/>
          </p:nvSpPr>
          <p:spPr>
            <a:xfrm>
              <a:off x="3559533" y="2549941"/>
              <a:ext cx="620395" cy="400110"/>
            </a:xfrm>
            <a:prstGeom prst="rect">
              <a:avLst/>
            </a:prstGeom>
            <a:noFill/>
          </p:spPr>
          <p:txBody>
            <a:bodyPr wrap="square" rtlCol="0">
              <a:spAutoFit/>
            </a:bodyPr>
            <a:lstStyle/>
            <a:p>
              <a:pPr algn="ctr"/>
              <a:r>
                <a:rPr lang="en-US" sz="1000" dirty="0"/>
                <a:t>Pooling  Layer</a:t>
              </a:r>
            </a:p>
          </p:txBody>
        </p:sp>
      </p:grpSp>
      <p:grpSp>
        <p:nvGrpSpPr>
          <p:cNvPr id="29" name="Group 28"/>
          <p:cNvGrpSpPr/>
          <p:nvPr/>
        </p:nvGrpSpPr>
        <p:grpSpPr>
          <a:xfrm>
            <a:off x="4023205" y="2441424"/>
            <a:ext cx="1030062" cy="354766"/>
            <a:chOff x="4023205" y="2441424"/>
            <a:chExt cx="1030062" cy="354766"/>
          </a:xfrm>
        </p:grpSpPr>
        <p:sp>
          <p:nvSpPr>
            <p:cNvPr id="293" name="Left Brace 292"/>
            <p:cNvSpPr/>
            <p:nvPr/>
          </p:nvSpPr>
          <p:spPr bwMode="auto">
            <a:xfrm rot="16200000">
              <a:off x="4496058" y="2112240"/>
              <a:ext cx="7315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94" name="TextBox 293"/>
            <p:cNvSpPr txBox="1"/>
            <p:nvPr/>
          </p:nvSpPr>
          <p:spPr>
            <a:xfrm>
              <a:off x="4023205" y="2549969"/>
              <a:ext cx="1030062" cy="246221"/>
            </a:xfrm>
            <a:prstGeom prst="rect">
              <a:avLst/>
            </a:prstGeom>
            <a:noFill/>
          </p:spPr>
          <p:txBody>
            <a:bodyPr wrap="none" rtlCol="0">
              <a:spAutoFit/>
            </a:bodyPr>
            <a:lstStyle/>
            <a:p>
              <a:pPr algn="ctr"/>
              <a:r>
                <a:rPr lang="en-US" sz="1000" dirty="0"/>
                <a:t>Fully-</a:t>
              </a:r>
              <a:r>
                <a:rPr lang="en-US" sz="1000" dirty="0" smtClean="0"/>
                <a:t>Connected</a:t>
              </a:r>
              <a:endParaRPr lang="en-US" sz="1000" dirty="0"/>
            </a:p>
          </p:txBody>
        </p:sp>
      </p:grpSp>
      <p:sp>
        <p:nvSpPr>
          <p:cNvPr id="295" name="TextBox 294"/>
          <p:cNvSpPr txBox="1"/>
          <p:nvPr/>
        </p:nvSpPr>
        <p:spPr>
          <a:xfrm>
            <a:off x="2063435" y="1235989"/>
            <a:ext cx="2952412" cy="461665"/>
          </a:xfrm>
          <a:prstGeom prst="rect">
            <a:avLst/>
          </a:prstGeom>
          <a:noFill/>
        </p:spPr>
        <p:txBody>
          <a:bodyPr wrap="square" rtlCol="0">
            <a:spAutoFit/>
          </a:bodyPr>
          <a:lstStyle/>
          <a:p>
            <a:pPr algn="ctr"/>
            <a:r>
              <a:rPr lang="en-US" altLang="zh-CN" sz="1200" dirty="0"/>
              <a:t>4096</a:t>
            </a:r>
            <a:r>
              <a:rPr lang="zh-CN" altLang="en-US" sz="1200" dirty="0"/>
              <a:t> </a:t>
            </a:r>
            <a:r>
              <a:rPr lang="en-US" sz="1200" dirty="0"/>
              <a:t>output </a:t>
            </a:r>
            <a:r>
              <a:rPr lang="zh-CN" altLang="en-US" sz="1200" dirty="0"/>
              <a:t> </a:t>
            </a:r>
            <a:r>
              <a:rPr lang="en-US" sz="1200" dirty="0"/>
              <a:t>units</a:t>
            </a:r>
            <a:r>
              <a:rPr lang="zh-CN" altLang="en-US" sz="1200" dirty="0"/>
              <a:t> </a:t>
            </a:r>
            <a:r>
              <a:rPr lang="en-US" altLang="zh-CN" sz="1200" dirty="0"/>
              <a:t>from</a:t>
            </a:r>
            <a:r>
              <a:rPr lang="zh-CN" altLang="en-US" sz="1200" dirty="0"/>
              <a:t> </a:t>
            </a:r>
            <a:r>
              <a:rPr lang="en-US" altLang="zh-CN" sz="1200" dirty="0"/>
              <a:t>last</a:t>
            </a:r>
            <a:r>
              <a:rPr lang="zh-CN" altLang="en-US" sz="1200" dirty="0"/>
              <a:t> </a:t>
            </a:r>
            <a:r>
              <a:rPr lang="en-US" altLang="zh-CN" sz="1200" dirty="0"/>
              <a:t>hidden</a:t>
            </a:r>
            <a:r>
              <a:rPr lang="zh-CN" altLang="en-US" sz="1200" dirty="0"/>
              <a:t> </a:t>
            </a:r>
            <a:r>
              <a:rPr lang="en-US" altLang="zh-CN" sz="1200" dirty="0"/>
              <a:t>layer</a:t>
            </a:r>
            <a:r>
              <a:rPr lang="zh-CN" altLang="en-US" sz="1200" dirty="0"/>
              <a:t> </a:t>
            </a:r>
            <a:r>
              <a:rPr lang="en-US" altLang="zh-CN" sz="1200" dirty="0"/>
              <a:t>(</a:t>
            </a:r>
            <a:r>
              <a:rPr lang="en-US" altLang="zh-CN" sz="1200" dirty="0" smtClean="0"/>
              <a:t>VGG-19</a:t>
            </a:r>
            <a:r>
              <a:rPr lang="zh-CN" altLang="en-US" sz="1200" dirty="0" smtClean="0"/>
              <a:t>, </a:t>
            </a:r>
            <a:r>
              <a:rPr lang="en-US" altLang="zh-CN" sz="1200" dirty="0"/>
              <a:t>Normalized)</a:t>
            </a:r>
            <a:endParaRPr lang="en-US" sz="1200" dirty="0"/>
          </a:p>
        </p:txBody>
      </p:sp>
      <p:sp>
        <p:nvSpPr>
          <p:cNvPr id="208" name="TextBox 207"/>
          <p:cNvSpPr txBox="1"/>
          <p:nvPr/>
        </p:nvSpPr>
        <p:spPr>
          <a:xfrm>
            <a:off x="-49058" y="4411276"/>
            <a:ext cx="5589290" cy="369332"/>
          </a:xfrm>
          <a:prstGeom prst="rect">
            <a:avLst/>
          </a:prstGeom>
          <a:noFill/>
        </p:spPr>
        <p:txBody>
          <a:bodyPr wrap="none" rtlCol="0">
            <a:spAutoFit/>
          </a:bodyPr>
          <a:lstStyle/>
          <a:p>
            <a:r>
              <a:rPr lang="en-US" i="1" dirty="0"/>
              <a:t>“How    many </a:t>
            </a:r>
            <a:r>
              <a:rPr lang="zh-CN" altLang="en-US" i="1" dirty="0"/>
              <a:t> </a:t>
            </a:r>
            <a:r>
              <a:rPr lang="en-US" i="1" dirty="0"/>
              <a:t>  horses   </a:t>
            </a:r>
            <a:r>
              <a:rPr lang="zh-CN" altLang="en-US" i="1" dirty="0"/>
              <a:t>   </a:t>
            </a:r>
            <a:r>
              <a:rPr lang="en-US" i="1" dirty="0"/>
              <a:t>are      </a:t>
            </a:r>
            <a:r>
              <a:rPr lang="zh-CN" altLang="en-US" i="1" dirty="0"/>
              <a:t>    </a:t>
            </a:r>
            <a:r>
              <a:rPr lang="en-US" i="1" dirty="0"/>
              <a:t>in      </a:t>
            </a:r>
            <a:r>
              <a:rPr lang="zh-CN" altLang="en-US" i="1" dirty="0"/>
              <a:t>   </a:t>
            </a:r>
            <a:r>
              <a:rPr lang="en-US" i="1" dirty="0"/>
              <a:t> this    </a:t>
            </a:r>
            <a:r>
              <a:rPr lang="zh-CN" altLang="en-US" i="1" dirty="0"/>
              <a:t> </a:t>
            </a:r>
            <a:r>
              <a:rPr lang="en-US" i="1" dirty="0"/>
              <a:t> image?”</a:t>
            </a:r>
          </a:p>
        </p:txBody>
      </p:sp>
      <p:sp>
        <p:nvSpPr>
          <p:cNvPr id="210" name="Rectangle 209"/>
          <p:cNvSpPr/>
          <p:nvPr/>
        </p:nvSpPr>
        <p:spPr bwMode="auto">
          <a:xfrm>
            <a:off x="934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6" name="Straight Arrow Connector 215"/>
          <p:cNvCxnSpPr>
            <a:stCxn id="209" idx="3"/>
            <a:endCxn id="210" idx="1"/>
          </p:cNvCxnSpPr>
          <p:nvPr/>
        </p:nvCxnSpPr>
        <p:spPr bwMode="auto">
          <a:xfrm>
            <a:off x="388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24" name="Rectangle 223"/>
          <p:cNvSpPr/>
          <p:nvPr/>
        </p:nvSpPr>
        <p:spPr bwMode="auto">
          <a:xfrm>
            <a:off x="5479274" y="3435959"/>
            <a:ext cx="215900" cy="7349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25" name="Rectangle 224"/>
          <p:cNvSpPr/>
          <p:nvPr/>
        </p:nvSpPr>
        <p:spPr>
          <a:xfrm>
            <a:off x="5099068" y="4187023"/>
            <a:ext cx="1002934" cy="246221"/>
          </a:xfrm>
          <a:prstGeom prst="rect">
            <a:avLst/>
          </a:prstGeom>
        </p:spPr>
        <p:txBody>
          <a:bodyPr wrap="square" lIns="0" rIns="0">
            <a:spAutoFit/>
          </a:bodyPr>
          <a:lstStyle/>
          <a:p>
            <a:pPr algn="ctr"/>
            <a:r>
              <a:rPr lang="en-US" altLang="zh-CN" sz="1000" dirty="0"/>
              <a:t>Fully-Connected</a:t>
            </a:r>
            <a:endParaRPr lang="en-US" sz="1000" dirty="0"/>
          </a:p>
        </p:txBody>
      </p:sp>
      <p:sp>
        <p:nvSpPr>
          <p:cNvPr id="226" name="Rectangle 225"/>
          <p:cNvSpPr/>
          <p:nvPr/>
        </p:nvSpPr>
        <p:spPr>
          <a:xfrm>
            <a:off x="5338899" y="3138455"/>
            <a:ext cx="496650" cy="276999"/>
          </a:xfrm>
          <a:prstGeom prst="rect">
            <a:avLst/>
          </a:prstGeom>
        </p:spPr>
        <p:txBody>
          <a:bodyPr wrap="none">
            <a:spAutoFit/>
          </a:bodyPr>
          <a:lstStyle/>
          <a:p>
            <a:pPr algn="ctr"/>
            <a:r>
              <a:rPr lang="en-US" altLang="zh-CN" sz="1200" dirty="0"/>
              <a:t>1024</a:t>
            </a:r>
            <a:endParaRPr lang="en-US" sz="1200" dirty="0"/>
          </a:p>
        </p:txBody>
      </p:sp>
      <p:sp>
        <p:nvSpPr>
          <p:cNvPr id="227" name="Rectangle 226"/>
          <p:cNvSpPr/>
          <p:nvPr/>
        </p:nvSpPr>
        <p:spPr>
          <a:xfrm>
            <a:off x="5338899" y="1268697"/>
            <a:ext cx="496650" cy="276999"/>
          </a:xfrm>
          <a:prstGeom prst="rect">
            <a:avLst/>
          </a:prstGeom>
        </p:spPr>
        <p:txBody>
          <a:bodyPr wrap="none">
            <a:spAutoFit/>
          </a:bodyPr>
          <a:lstStyle/>
          <a:p>
            <a:pPr algn="ctr"/>
            <a:r>
              <a:rPr lang="en-US" altLang="zh-CN" sz="1200" dirty="0"/>
              <a:t>1024</a:t>
            </a:r>
            <a:endParaRPr lang="en-US" sz="1200" dirty="0"/>
          </a:p>
        </p:txBody>
      </p:sp>
      <p:cxnSp>
        <p:nvCxnSpPr>
          <p:cNvPr id="228" name="Straight Arrow Connector 227"/>
          <p:cNvCxnSpPr>
            <a:stCxn id="214" idx="3"/>
            <a:endCxn id="224" idx="1"/>
          </p:cNvCxnSpPr>
          <p:nvPr/>
        </p:nvCxnSpPr>
        <p:spPr bwMode="auto">
          <a:xfrm>
            <a:off x="4960742" y="3803456"/>
            <a:ext cx="518532"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64" name="Group 63"/>
          <p:cNvGrpSpPr/>
          <p:nvPr/>
        </p:nvGrpSpPr>
        <p:grpSpPr>
          <a:xfrm>
            <a:off x="5695177" y="1974321"/>
            <a:ext cx="749197" cy="1829138"/>
            <a:chOff x="5695177" y="1974321"/>
            <a:chExt cx="749197" cy="1829138"/>
          </a:xfrm>
        </p:grpSpPr>
        <p:cxnSp>
          <p:nvCxnSpPr>
            <p:cNvPr id="229" name="Straight Arrow Connector 228"/>
            <p:cNvCxnSpPr>
              <a:stCxn id="223" idx="3"/>
            </p:cNvCxnSpPr>
            <p:nvPr/>
          </p:nvCxnSpPr>
          <p:spPr bwMode="auto">
            <a:xfrm>
              <a:off x="5695177" y="1974321"/>
              <a:ext cx="749197" cy="70522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230" name="Straight Arrow Connector 229"/>
            <p:cNvCxnSpPr>
              <a:stCxn id="224" idx="3"/>
            </p:cNvCxnSpPr>
            <p:nvPr/>
          </p:nvCxnSpPr>
          <p:spPr bwMode="auto">
            <a:xfrm flipV="1">
              <a:off x="5695177" y="3021494"/>
              <a:ext cx="749197" cy="78196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
        <p:nvSpPr>
          <p:cNvPr id="232" name="Rectangle 231"/>
          <p:cNvSpPr/>
          <p:nvPr/>
        </p:nvSpPr>
        <p:spPr>
          <a:xfrm>
            <a:off x="6087212" y="3309363"/>
            <a:ext cx="903700" cy="400110"/>
          </a:xfrm>
          <a:prstGeom prst="rect">
            <a:avLst/>
          </a:prstGeom>
        </p:spPr>
        <p:txBody>
          <a:bodyPr wrap="none">
            <a:spAutoFit/>
          </a:bodyPr>
          <a:lstStyle/>
          <a:p>
            <a:pPr algn="ctr"/>
            <a:r>
              <a:rPr lang="en-US" altLang="zh-CN" sz="1000" dirty="0"/>
              <a:t>Point-wise</a:t>
            </a:r>
            <a:r>
              <a:rPr lang="zh-CN" altLang="en-US" sz="1000" dirty="0"/>
              <a:t> </a:t>
            </a:r>
            <a:endParaRPr lang="en-US" altLang="zh-CN" sz="1000" dirty="0"/>
          </a:p>
          <a:p>
            <a:pPr algn="ctr"/>
            <a:r>
              <a:rPr lang="en-US" altLang="zh-CN" sz="1000" dirty="0"/>
              <a:t>multiplication</a:t>
            </a:r>
            <a:endParaRPr lang="en-US" sz="1000" dirty="0"/>
          </a:p>
        </p:txBody>
      </p:sp>
      <p:grpSp>
        <p:nvGrpSpPr>
          <p:cNvPr id="66" name="Group 65"/>
          <p:cNvGrpSpPr/>
          <p:nvPr/>
        </p:nvGrpSpPr>
        <p:grpSpPr>
          <a:xfrm>
            <a:off x="6660271" y="2132101"/>
            <a:ext cx="1157535" cy="1477804"/>
            <a:chOff x="6660271" y="2132101"/>
            <a:chExt cx="1157535" cy="1477804"/>
          </a:xfrm>
        </p:grpSpPr>
        <p:sp>
          <p:nvSpPr>
            <p:cNvPr id="233" name="Rectangle 232"/>
            <p:cNvSpPr/>
            <p:nvPr/>
          </p:nvSpPr>
          <p:spPr bwMode="auto">
            <a:xfrm>
              <a:off x="7191089" y="2426429"/>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34" name="Straight Arrow Connector 233"/>
            <p:cNvCxnSpPr>
              <a:stCxn id="231" idx="3"/>
              <a:endCxn id="233" idx="1"/>
            </p:cNvCxnSpPr>
            <p:nvPr/>
          </p:nvCxnSpPr>
          <p:spPr bwMode="auto">
            <a:xfrm>
              <a:off x="6660271" y="2855054"/>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35" name="Rectangle 234"/>
            <p:cNvSpPr/>
            <p:nvPr/>
          </p:nvSpPr>
          <p:spPr>
            <a:xfrm>
              <a:off x="6787744" y="3363684"/>
              <a:ext cx="1030062" cy="246221"/>
            </a:xfrm>
            <a:prstGeom prst="rect">
              <a:avLst/>
            </a:prstGeom>
          </p:spPr>
          <p:txBody>
            <a:bodyPr wrap="none">
              <a:spAutoFit/>
            </a:bodyPr>
            <a:lstStyle/>
            <a:p>
              <a:pPr algn="ctr"/>
              <a:r>
                <a:rPr lang="en-US" altLang="zh-CN" sz="1000" dirty="0"/>
                <a:t>Fully-Connected</a:t>
              </a:r>
              <a:endParaRPr lang="en-US" sz="1000" dirty="0"/>
            </a:p>
          </p:txBody>
        </p:sp>
        <p:sp>
          <p:nvSpPr>
            <p:cNvPr id="236" name="Rectangle 235"/>
            <p:cNvSpPr/>
            <p:nvPr/>
          </p:nvSpPr>
          <p:spPr>
            <a:xfrm>
              <a:off x="7054450" y="2132101"/>
              <a:ext cx="496650" cy="276999"/>
            </a:xfrm>
            <a:prstGeom prst="rect">
              <a:avLst/>
            </a:prstGeom>
          </p:spPr>
          <p:txBody>
            <a:bodyPr wrap="none">
              <a:spAutoFit/>
            </a:bodyPr>
            <a:lstStyle/>
            <a:p>
              <a:pPr algn="ctr"/>
              <a:r>
                <a:rPr lang="en-US" altLang="zh-CN" sz="1200" dirty="0"/>
                <a:t>1000</a:t>
              </a:r>
              <a:endParaRPr lang="en-US" sz="1200" dirty="0"/>
            </a:p>
          </p:txBody>
        </p:sp>
      </p:grpSp>
      <p:grpSp>
        <p:nvGrpSpPr>
          <p:cNvPr id="68" name="Group 67"/>
          <p:cNvGrpSpPr/>
          <p:nvPr/>
        </p:nvGrpSpPr>
        <p:grpSpPr>
          <a:xfrm>
            <a:off x="8152178" y="2670388"/>
            <a:ext cx="991822" cy="369332"/>
            <a:chOff x="8152178" y="2670388"/>
            <a:chExt cx="991822" cy="369332"/>
          </a:xfrm>
        </p:grpSpPr>
        <p:cxnSp>
          <p:nvCxnSpPr>
            <p:cNvPr id="240" name="Straight Arrow Connector 239"/>
            <p:cNvCxnSpPr>
              <a:stCxn id="237" idx="3"/>
              <a:endCxn id="241" idx="1"/>
            </p:cNvCxnSpPr>
            <p:nvPr/>
          </p:nvCxnSpPr>
          <p:spPr bwMode="auto">
            <a:xfrm>
              <a:off x="8152178" y="2855054"/>
              <a:ext cx="500985"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41" name="Rectangle 240"/>
            <p:cNvSpPr/>
            <p:nvPr/>
          </p:nvSpPr>
          <p:spPr>
            <a:xfrm>
              <a:off x="8653160" y="2670388"/>
              <a:ext cx="490840" cy="369332"/>
            </a:xfrm>
            <a:prstGeom prst="rect">
              <a:avLst/>
            </a:prstGeom>
          </p:spPr>
          <p:txBody>
            <a:bodyPr wrap="none">
              <a:spAutoFit/>
            </a:bodyPr>
            <a:lstStyle/>
            <a:p>
              <a:r>
                <a:rPr lang="en-US" altLang="zh-CN" dirty="0"/>
                <a:t>“2”</a:t>
              </a:r>
              <a:endParaRPr lang="en-US" dirty="0"/>
            </a:p>
          </p:txBody>
        </p:sp>
      </p:grpSp>
      <p:grpSp>
        <p:nvGrpSpPr>
          <p:cNvPr id="65" name="Group 64"/>
          <p:cNvGrpSpPr/>
          <p:nvPr/>
        </p:nvGrpSpPr>
        <p:grpSpPr>
          <a:xfrm>
            <a:off x="6303996" y="2141930"/>
            <a:ext cx="496650" cy="1141749"/>
            <a:chOff x="6303996" y="2141930"/>
            <a:chExt cx="496650" cy="1141749"/>
          </a:xfrm>
        </p:grpSpPr>
        <p:sp>
          <p:nvSpPr>
            <p:cNvPr id="231" name="Rectangle 230"/>
            <p:cNvSpPr/>
            <p:nvPr/>
          </p:nvSpPr>
          <p:spPr bwMode="auto">
            <a:xfrm>
              <a:off x="6444371" y="2426429"/>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42" name="Rectangle 241"/>
            <p:cNvSpPr/>
            <p:nvPr/>
          </p:nvSpPr>
          <p:spPr>
            <a:xfrm>
              <a:off x="6303996" y="2141930"/>
              <a:ext cx="496650" cy="276999"/>
            </a:xfrm>
            <a:prstGeom prst="rect">
              <a:avLst/>
            </a:prstGeom>
          </p:spPr>
          <p:txBody>
            <a:bodyPr wrap="none">
              <a:spAutoFit/>
            </a:bodyPr>
            <a:lstStyle/>
            <a:p>
              <a:pPr algn="ctr"/>
              <a:r>
                <a:rPr lang="en-US" altLang="zh-CN" sz="1200" dirty="0"/>
                <a:t>1024</a:t>
              </a:r>
              <a:endParaRPr lang="en-US" sz="1200" dirty="0"/>
            </a:p>
          </p:txBody>
        </p:sp>
      </p:grpSp>
      <p:sp>
        <p:nvSpPr>
          <p:cNvPr id="222" name="Rectangle 221"/>
          <p:cNvSpPr/>
          <p:nvPr/>
        </p:nvSpPr>
        <p:spPr>
          <a:xfrm>
            <a:off x="1991504" y="3021494"/>
            <a:ext cx="1174296" cy="276999"/>
          </a:xfrm>
          <a:prstGeom prst="rect">
            <a:avLst/>
          </a:prstGeom>
        </p:spPr>
        <p:txBody>
          <a:bodyPr wrap="none">
            <a:spAutoFit/>
          </a:bodyPr>
          <a:lstStyle/>
          <a:p>
            <a:pPr algn="ctr"/>
            <a:r>
              <a:rPr lang="en-US" altLang="zh-CN" sz="1200" dirty="0" smtClean="0"/>
              <a:t>2</a:t>
            </a:r>
            <a:r>
              <a:rPr lang="en-US" altLang="zh-CN" sz="1200" dirty="0" smtClean="0">
                <a:latin typeface="Cambria Math"/>
                <a:ea typeface="Cambria Math"/>
              </a:rPr>
              <a:t>×</a:t>
            </a:r>
            <a:r>
              <a:rPr lang="en-US" altLang="zh-CN" sz="1200" dirty="0"/>
              <a:t>2</a:t>
            </a:r>
            <a:r>
              <a:rPr lang="en-US" altLang="zh-CN" sz="1200" dirty="0">
                <a:latin typeface="Cambria Math"/>
                <a:ea typeface="Cambria Math"/>
              </a:rPr>
              <a:t>×</a:t>
            </a:r>
            <a:r>
              <a:rPr lang="en-US" altLang="zh-CN" sz="1200" dirty="0" smtClean="0"/>
              <a:t>512</a:t>
            </a:r>
            <a:r>
              <a:rPr lang="zh-CN" altLang="en-US" sz="1200" dirty="0" smtClean="0"/>
              <a:t> </a:t>
            </a:r>
            <a:r>
              <a:rPr lang="en-US" altLang="zh-CN" sz="1200" dirty="0"/>
              <a:t>LSTM</a:t>
            </a:r>
            <a:endParaRPr lang="en-US" sz="1200" dirty="0"/>
          </a:p>
        </p:txBody>
      </p:sp>
      <p:sp>
        <p:nvSpPr>
          <p:cNvPr id="245" name="Left Brace 244"/>
          <p:cNvSpPr/>
          <p:nvPr/>
        </p:nvSpPr>
        <p:spPr bwMode="auto">
          <a:xfrm rot="5400000">
            <a:off x="2539211" y="950313"/>
            <a:ext cx="78876" cy="48006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grpSp>
        <p:nvGrpSpPr>
          <p:cNvPr id="67" name="Group 66"/>
          <p:cNvGrpSpPr/>
          <p:nvPr/>
        </p:nvGrpSpPr>
        <p:grpSpPr>
          <a:xfrm>
            <a:off x="7348389" y="2144400"/>
            <a:ext cx="1391677" cy="1764434"/>
            <a:chOff x="7348389" y="2144400"/>
            <a:chExt cx="1391677" cy="1764434"/>
          </a:xfrm>
        </p:grpSpPr>
        <p:sp>
          <p:nvSpPr>
            <p:cNvPr id="237" name="Rectangle 236"/>
            <p:cNvSpPr/>
            <p:nvPr/>
          </p:nvSpPr>
          <p:spPr bwMode="auto">
            <a:xfrm>
              <a:off x="7936275" y="2426429"/>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38" name="Straight Arrow Connector 237"/>
            <p:cNvCxnSpPr>
              <a:stCxn id="233" idx="3"/>
              <a:endCxn id="237" idx="1"/>
            </p:cNvCxnSpPr>
            <p:nvPr/>
          </p:nvCxnSpPr>
          <p:spPr bwMode="auto">
            <a:xfrm>
              <a:off x="7406989" y="2855054"/>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39" name="Rectangle 238"/>
            <p:cNvSpPr/>
            <p:nvPr/>
          </p:nvSpPr>
          <p:spPr>
            <a:xfrm>
              <a:off x="7348389" y="3354836"/>
              <a:ext cx="1391677" cy="553998"/>
            </a:xfrm>
            <a:prstGeom prst="rect">
              <a:avLst/>
            </a:prstGeom>
          </p:spPr>
          <p:txBody>
            <a:bodyPr wrap="none">
              <a:spAutoFit/>
            </a:bodyPr>
            <a:lstStyle/>
            <a:p>
              <a:pPr algn="ctr"/>
              <a:r>
                <a:rPr lang="en-US" altLang="zh-CN" sz="1000" dirty="0"/>
                <a:t>Softmax</a:t>
              </a:r>
            </a:p>
            <a:p>
              <a:pPr algn="ctr"/>
              <a:r>
                <a:rPr lang="en-US" sz="1000" dirty="0"/>
                <a:t>over  1000</a:t>
              </a:r>
            </a:p>
            <a:p>
              <a:pPr algn="ctr"/>
              <a:r>
                <a:rPr lang="en-US" sz="1000" dirty="0"/>
                <a:t>most frequent answers</a:t>
              </a:r>
            </a:p>
          </p:txBody>
        </p:sp>
        <p:sp>
          <p:nvSpPr>
            <p:cNvPr id="246" name="Rectangle 245"/>
            <p:cNvSpPr/>
            <p:nvPr/>
          </p:nvSpPr>
          <p:spPr>
            <a:xfrm>
              <a:off x="7795899" y="2144400"/>
              <a:ext cx="496650" cy="276999"/>
            </a:xfrm>
            <a:prstGeom prst="rect">
              <a:avLst/>
            </a:prstGeom>
          </p:spPr>
          <p:txBody>
            <a:bodyPr wrap="none">
              <a:spAutoFit/>
            </a:bodyPr>
            <a:lstStyle/>
            <a:p>
              <a:pPr algn="ctr"/>
              <a:r>
                <a:rPr lang="en-US" altLang="zh-CN" sz="1200" dirty="0"/>
                <a:t>1000</a:t>
              </a:r>
              <a:endParaRPr lang="en-US" sz="1200" dirty="0"/>
            </a:p>
          </p:txBody>
        </p:sp>
      </p:grpSp>
      <p:sp>
        <p:nvSpPr>
          <p:cNvPr id="327"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t>89</a:t>
            </a:fld>
            <a:endParaRPr lang="en-US" dirty="0"/>
          </a:p>
        </p:txBody>
      </p:sp>
      <p:grpSp>
        <p:nvGrpSpPr>
          <p:cNvPr id="31" name="Group 30"/>
          <p:cNvGrpSpPr/>
          <p:nvPr/>
        </p:nvGrpSpPr>
        <p:grpSpPr>
          <a:xfrm>
            <a:off x="4894948" y="1545693"/>
            <a:ext cx="1002934" cy="1254368"/>
            <a:chOff x="4894948" y="1545693"/>
            <a:chExt cx="1002934" cy="1254368"/>
          </a:xfrm>
        </p:grpSpPr>
        <p:sp>
          <p:nvSpPr>
            <p:cNvPr id="223" name="Rectangle 222"/>
            <p:cNvSpPr/>
            <p:nvPr/>
          </p:nvSpPr>
          <p:spPr bwMode="auto">
            <a:xfrm>
              <a:off x="5479274" y="1545693"/>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43" name="Straight Arrow Connector 242"/>
            <p:cNvCxnSpPr/>
            <p:nvPr/>
          </p:nvCxnSpPr>
          <p:spPr bwMode="auto">
            <a:xfrm>
              <a:off x="4934146" y="1981474"/>
              <a:ext cx="518532"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30" name="Group 29"/>
            <p:cNvGrpSpPr/>
            <p:nvPr/>
          </p:nvGrpSpPr>
          <p:grpSpPr>
            <a:xfrm>
              <a:off x="4894948" y="2434669"/>
              <a:ext cx="1002934" cy="365392"/>
              <a:chOff x="4894948" y="2434669"/>
              <a:chExt cx="1002934" cy="365392"/>
            </a:xfrm>
          </p:grpSpPr>
          <p:sp>
            <p:nvSpPr>
              <p:cNvPr id="244" name="Rectangle 243"/>
              <p:cNvSpPr/>
              <p:nvPr/>
            </p:nvSpPr>
            <p:spPr>
              <a:xfrm>
                <a:off x="4894948" y="2553840"/>
                <a:ext cx="1002934" cy="246221"/>
              </a:xfrm>
              <a:prstGeom prst="rect">
                <a:avLst/>
              </a:prstGeom>
            </p:spPr>
            <p:txBody>
              <a:bodyPr wrap="square" lIns="0" rIns="0">
                <a:spAutoFit/>
              </a:bodyPr>
              <a:lstStyle/>
              <a:p>
                <a:pPr algn="ctr"/>
                <a:r>
                  <a:rPr lang="en-US" altLang="zh-CN" sz="1000" dirty="0"/>
                  <a:t>Fully-Connected</a:t>
                </a:r>
                <a:endParaRPr lang="en-US" sz="1000" dirty="0"/>
              </a:p>
            </p:txBody>
          </p:sp>
          <p:sp>
            <p:nvSpPr>
              <p:cNvPr id="328" name="Left Brace 327"/>
              <p:cNvSpPr/>
              <p:nvPr/>
            </p:nvSpPr>
            <p:spPr bwMode="auto">
              <a:xfrm rot="16200000">
                <a:off x="5215301" y="2192507"/>
                <a:ext cx="82769" cy="567093"/>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grpSp>
      </p:grpSp>
      <p:sp>
        <p:nvSpPr>
          <p:cNvPr id="209" name="Rectangle 208"/>
          <p:cNvSpPr/>
          <p:nvPr/>
        </p:nvSpPr>
        <p:spPr bwMode="auto">
          <a:xfrm>
            <a:off x="172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329" name="Straight Arrow Connector 328"/>
          <p:cNvCxnSpPr/>
          <p:nvPr/>
        </p:nvCxnSpPr>
        <p:spPr bwMode="auto">
          <a:xfrm flipV="1">
            <a:off x="266822" y="4187023"/>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0" name="Straight Arrow Connector 329"/>
          <p:cNvCxnSpPr/>
          <p:nvPr/>
        </p:nvCxnSpPr>
        <p:spPr bwMode="auto">
          <a:xfrm flipV="1">
            <a:off x="1035172" y="4195746"/>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1" name="Rectangle 210"/>
          <p:cNvSpPr/>
          <p:nvPr/>
        </p:nvSpPr>
        <p:spPr bwMode="auto">
          <a:xfrm>
            <a:off x="1696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7" name="Straight Arrow Connector 216"/>
          <p:cNvCxnSpPr>
            <a:stCxn id="210" idx="3"/>
            <a:endCxn id="211" idx="1"/>
          </p:cNvCxnSpPr>
          <p:nvPr/>
        </p:nvCxnSpPr>
        <p:spPr bwMode="auto">
          <a:xfrm>
            <a:off x="1150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1" name="Straight Arrow Connector 330"/>
          <p:cNvCxnSpPr/>
          <p:nvPr/>
        </p:nvCxnSpPr>
        <p:spPr bwMode="auto">
          <a:xfrm flipV="1">
            <a:off x="1819109" y="4195746"/>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2" name="Rectangle 211"/>
          <p:cNvSpPr/>
          <p:nvPr/>
        </p:nvSpPr>
        <p:spPr bwMode="auto">
          <a:xfrm>
            <a:off x="2458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8" name="Straight Arrow Connector 217"/>
          <p:cNvCxnSpPr>
            <a:stCxn id="211" idx="3"/>
            <a:endCxn id="212" idx="1"/>
          </p:cNvCxnSpPr>
          <p:nvPr/>
        </p:nvCxnSpPr>
        <p:spPr bwMode="auto">
          <a:xfrm>
            <a:off x="1912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2" name="Straight Arrow Connector 331"/>
          <p:cNvCxnSpPr/>
          <p:nvPr/>
        </p:nvCxnSpPr>
        <p:spPr bwMode="auto">
          <a:xfrm flipV="1">
            <a:off x="2558174" y="4183658"/>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3" name="Rectangle 212"/>
          <p:cNvSpPr/>
          <p:nvPr/>
        </p:nvSpPr>
        <p:spPr bwMode="auto">
          <a:xfrm>
            <a:off x="3220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9" name="Straight Arrow Connector 218"/>
          <p:cNvCxnSpPr>
            <a:stCxn id="212" idx="3"/>
            <a:endCxn id="213" idx="1"/>
          </p:cNvCxnSpPr>
          <p:nvPr/>
        </p:nvCxnSpPr>
        <p:spPr bwMode="auto">
          <a:xfrm>
            <a:off x="2674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3" name="Straight Arrow Connector 332"/>
          <p:cNvCxnSpPr/>
          <p:nvPr/>
        </p:nvCxnSpPr>
        <p:spPr bwMode="auto">
          <a:xfrm flipV="1">
            <a:off x="3311869" y="4206842"/>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5" name="Rectangle 214"/>
          <p:cNvSpPr/>
          <p:nvPr/>
        </p:nvSpPr>
        <p:spPr bwMode="auto">
          <a:xfrm>
            <a:off x="3982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20" name="Straight Arrow Connector 219"/>
          <p:cNvCxnSpPr>
            <a:stCxn id="213" idx="3"/>
            <a:endCxn id="215" idx="1"/>
          </p:cNvCxnSpPr>
          <p:nvPr/>
        </p:nvCxnSpPr>
        <p:spPr bwMode="auto">
          <a:xfrm>
            <a:off x="3436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4" name="Straight Arrow Connector 333"/>
          <p:cNvCxnSpPr/>
          <p:nvPr/>
        </p:nvCxnSpPr>
        <p:spPr bwMode="auto">
          <a:xfrm flipV="1">
            <a:off x="4084057" y="4195746"/>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4" name="Rectangle 213"/>
          <p:cNvSpPr/>
          <p:nvPr/>
        </p:nvSpPr>
        <p:spPr bwMode="auto">
          <a:xfrm>
            <a:off x="4744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21" name="Straight Arrow Connector 220"/>
          <p:cNvCxnSpPr>
            <a:stCxn id="215" idx="3"/>
            <a:endCxn id="214" idx="1"/>
          </p:cNvCxnSpPr>
          <p:nvPr/>
        </p:nvCxnSpPr>
        <p:spPr bwMode="auto">
          <a:xfrm>
            <a:off x="4198742" y="3803456"/>
            <a:ext cx="5461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5" name="Straight Arrow Connector 334"/>
          <p:cNvCxnSpPr/>
          <p:nvPr/>
        </p:nvCxnSpPr>
        <p:spPr bwMode="auto">
          <a:xfrm flipV="1">
            <a:off x="4860428" y="4206842"/>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24" name="Group 23"/>
          <p:cNvGrpSpPr/>
          <p:nvPr/>
        </p:nvGrpSpPr>
        <p:grpSpPr>
          <a:xfrm>
            <a:off x="3552288" y="1743813"/>
            <a:ext cx="556160" cy="438365"/>
            <a:chOff x="3552288" y="1743813"/>
            <a:chExt cx="556160" cy="438365"/>
          </a:xfrm>
        </p:grpSpPr>
        <p:grpSp>
          <p:nvGrpSpPr>
            <p:cNvPr id="12" name="Group 11"/>
            <p:cNvGrpSpPr/>
            <p:nvPr/>
          </p:nvGrpSpPr>
          <p:grpSpPr>
            <a:xfrm>
              <a:off x="3552288" y="1743813"/>
              <a:ext cx="556160" cy="438365"/>
              <a:chOff x="3552288" y="1743813"/>
              <a:chExt cx="556160" cy="438365"/>
            </a:xfrm>
          </p:grpSpPr>
          <p:grpSp>
            <p:nvGrpSpPr>
              <p:cNvPr id="264" name="Group 226"/>
              <p:cNvGrpSpPr/>
              <p:nvPr/>
            </p:nvGrpSpPr>
            <p:grpSpPr>
              <a:xfrm>
                <a:off x="3664057" y="1743813"/>
                <a:ext cx="444391" cy="438365"/>
                <a:chOff x="11541722" y="1891905"/>
                <a:chExt cx="1280160" cy="1280160"/>
              </a:xfrm>
            </p:grpSpPr>
            <p:sp>
              <p:nvSpPr>
                <p:cNvPr id="296" name="Rectangle 295"/>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7" name="Rectangle 296"/>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8" name="Rectangle 297"/>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9" name="Rectangle 298"/>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0" name="Rectangle 299"/>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1" name="Rectangle 300"/>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2" name="Rectangle 301"/>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5" name="Rectangle 264"/>
              <p:cNvSpPr>
                <a:spLocks noChangeAspect="1"/>
              </p:cNvSpPr>
              <p:nvPr/>
            </p:nvSpPr>
            <p:spPr>
              <a:xfrm>
                <a:off x="3552288" y="2018953"/>
                <a:ext cx="95227" cy="939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7" name="Straight Connector 266"/>
              <p:cNvCxnSpPr>
                <a:stCxn id="265" idx="2"/>
                <a:endCxn id="266" idx="2"/>
              </p:cNvCxnSpPr>
              <p:nvPr/>
            </p:nvCxnSpPr>
            <p:spPr>
              <a:xfrm>
                <a:off x="3599902" y="2112889"/>
                <a:ext cx="472020" cy="347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a:stCxn id="265" idx="0"/>
                <a:endCxn id="266" idx="0"/>
              </p:cNvCxnSpPr>
              <p:nvPr/>
            </p:nvCxnSpPr>
            <p:spPr>
              <a:xfrm>
                <a:off x="3599902" y="2018953"/>
                <a:ext cx="472020" cy="5044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
          <p:nvSpPr>
            <p:cNvPr id="266" name="Rectangle 265"/>
            <p:cNvSpPr>
              <a:spLocks noChangeAspect="1"/>
            </p:cNvSpPr>
            <p:nvPr/>
          </p:nvSpPr>
          <p:spPr>
            <a:xfrm>
              <a:off x="4048115" y="2069401"/>
              <a:ext cx="47614" cy="4696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8" name="Title 1"/>
          <p:cNvSpPr txBox="1">
            <a:spLocks/>
          </p:cNvSpPr>
          <p:nvPr/>
        </p:nvSpPr>
        <p:spPr>
          <a:xfrm>
            <a:off x="45720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Ablation </a:t>
            </a:r>
            <a:r>
              <a:rPr lang="en-US" dirty="0"/>
              <a:t>#1: Language-alone</a:t>
            </a:r>
          </a:p>
        </p:txBody>
      </p:sp>
      <p:sp>
        <p:nvSpPr>
          <p:cNvPr id="159" name="Rectangle 158"/>
          <p:cNvSpPr/>
          <p:nvPr/>
        </p:nvSpPr>
        <p:spPr bwMode="auto">
          <a:xfrm>
            <a:off x="295133" y="1212553"/>
            <a:ext cx="6125647" cy="1808941"/>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160" name="Picture 15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938264" y="978150"/>
            <a:ext cx="1451586" cy="2005240"/>
          </a:xfrm>
          <a:prstGeom prst="rect">
            <a:avLst/>
          </a:prstGeom>
        </p:spPr>
      </p:pic>
    </p:spTree>
    <p:extLst>
      <p:ext uri="{BB962C8B-B14F-4D97-AF65-F5344CB8AC3E}">
        <p14:creationId xmlns:p14="http://schemas.microsoft.com/office/powerpoint/2010/main" val="3734352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
            <a:ext cx="9146644" cy="6460245"/>
          </a:xfrm>
          <a:prstGeom prst="rect">
            <a:avLst/>
          </a:prstGeom>
        </p:spPr>
      </p:pic>
      <p:sp>
        <p:nvSpPr>
          <p:cNvPr id="31" name="TextBox 30"/>
          <p:cNvSpPr txBox="1"/>
          <p:nvPr/>
        </p:nvSpPr>
        <p:spPr>
          <a:xfrm>
            <a:off x="0" y="6591498"/>
            <a:ext cx="8402638" cy="276999"/>
          </a:xfrm>
          <a:prstGeom prst="rect">
            <a:avLst/>
          </a:prstGeom>
          <a:noFill/>
        </p:spPr>
        <p:txBody>
          <a:bodyPr wrap="square" rtlCol="0">
            <a:spAutoFit/>
          </a:bodyPr>
          <a:lstStyle/>
          <a:p>
            <a:r>
              <a:rPr lang="en-US" sz="1200" dirty="0" smtClean="0"/>
              <a:t>Slide credit: Devi Parikh</a:t>
            </a:r>
            <a:endParaRPr lang="en-US" sz="1200" dirty="0"/>
          </a:p>
        </p:txBody>
      </p:sp>
      <p:sp>
        <p:nvSpPr>
          <p:cNvPr id="7" name="TextBox 6"/>
          <p:cNvSpPr txBox="1"/>
          <p:nvPr/>
        </p:nvSpPr>
        <p:spPr>
          <a:xfrm>
            <a:off x="0" y="6543948"/>
            <a:ext cx="9144000" cy="276999"/>
          </a:xfrm>
          <a:prstGeom prst="rect">
            <a:avLst/>
          </a:prstGeom>
          <a:noFill/>
        </p:spPr>
        <p:txBody>
          <a:bodyPr wrap="square" rtlCol="0">
            <a:spAutoFit/>
          </a:bodyPr>
          <a:lstStyle/>
          <a:p>
            <a:pPr algn="ctr"/>
            <a:r>
              <a:rPr lang="en-US" sz="1200" dirty="0" smtClean="0"/>
              <a:t>“Color College Avenue”, Blacksburg, VA, May 2012</a:t>
            </a:r>
            <a:endParaRPr lang="en-US" sz="1200" dirty="0"/>
          </a:p>
        </p:txBody>
      </p:sp>
      <p:sp>
        <p:nvSpPr>
          <p:cNvPr id="2" name="Slide Number Placeholder 1"/>
          <p:cNvSpPr>
            <a:spLocks noGrp="1"/>
          </p:cNvSpPr>
          <p:nvPr>
            <p:ph type="sldNum" sz="quarter" idx="12"/>
          </p:nvPr>
        </p:nvSpPr>
        <p:spPr/>
        <p:txBody>
          <a:bodyPr/>
          <a:lstStyle/>
          <a:p>
            <a:fld id="{C8756881-B0E8-F143-BBCC-9E260CA8BD35}" type="slidenum">
              <a:rPr lang="en-US" smtClean="0"/>
              <a:t>9</a:t>
            </a:fld>
            <a:endParaRPr lang="en-US" dirty="0"/>
          </a:p>
        </p:txBody>
      </p:sp>
      <p:sp>
        <p:nvSpPr>
          <p:cNvPr id="3" name="Oval 2"/>
          <p:cNvSpPr>
            <a:spLocks noChangeAspect="1"/>
          </p:cNvSpPr>
          <p:nvPr/>
        </p:nvSpPr>
        <p:spPr>
          <a:xfrm>
            <a:off x="1762385" y="824983"/>
            <a:ext cx="3200400" cy="3200400"/>
          </a:xfrm>
          <a:prstGeom prst="ellipse">
            <a:avLst/>
          </a:prstGeom>
          <a:solidFill>
            <a:schemeClr val="bg1">
              <a:lumMod val="75000"/>
              <a:alpha val="90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Oval 7"/>
          <p:cNvSpPr>
            <a:spLocks noChangeAspect="1"/>
          </p:cNvSpPr>
          <p:nvPr/>
        </p:nvSpPr>
        <p:spPr>
          <a:xfrm>
            <a:off x="4254236" y="82498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a:off x="2991669" y="2813923"/>
            <a:ext cx="3200400" cy="3200400"/>
          </a:xfrm>
          <a:prstGeom prst="ellipse">
            <a:avLst/>
          </a:prstGeom>
          <a:solidFill>
            <a:schemeClr val="bg1">
              <a:lumMod val="75000"/>
              <a:alpha val="90000"/>
            </a:schemeClr>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p:nvSpPr>
        <p:spPr>
          <a:xfrm>
            <a:off x="1805529" y="2180998"/>
            <a:ext cx="3157256" cy="646331"/>
          </a:xfrm>
          <a:prstGeom prst="rect">
            <a:avLst/>
          </a:prstGeom>
        </p:spPr>
        <p:txBody>
          <a:bodyPr wrap="square">
            <a:spAutoFit/>
          </a:bodyPr>
          <a:lstStyle/>
          <a:p>
            <a:pPr algn="ctr"/>
            <a:r>
              <a:rPr lang="en-US" sz="3600" b="1" dirty="0"/>
              <a:t>Words</a:t>
            </a:r>
            <a:endParaRPr lang="en-US" sz="3600" dirty="0"/>
          </a:p>
        </p:txBody>
      </p:sp>
      <p:sp>
        <p:nvSpPr>
          <p:cNvPr id="11" name="Rectangle 10"/>
          <p:cNvSpPr/>
          <p:nvPr/>
        </p:nvSpPr>
        <p:spPr>
          <a:xfrm>
            <a:off x="4306072" y="2180998"/>
            <a:ext cx="3148564" cy="646331"/>
          </a:xfrm>
          <a:prstGeom prst="rect">
            <a:avLst/>
          </a:prstGeom>
        </p:spPr>
        <p:txBody>
          <a:bodyPr wrap="square">
            <a:spAutoFit/>
          </a:bodyPr>
          <a:lstStyle/>
          <a:p>
            <a:pPr algn="ctr"/>
            <a:r>
              <a:rPr lang="en-US" sz="3600" b="1" dirty="0" smtClean="0"/>
              <a:t>Pictures</a:t>
            </a:r>
            <a:endParaRPr lang="en-US" sz="3600" dirty="0"/>
          </a:p>
        </p:txBody>
      </p:sp>
      <p:sp>
        <p:nvSpPr>
          <p:cNvPr id="12" name="Rectangle 11"/>
          <p:cNvSpPr/>
          <p:nvPr/>
        </p:nvSpPr>
        <p:spPr>
          <a:xfrm>
            <a:off x="2995111" y="4118890"/>
            <a:ext cx="3213086" cy="646331"/>
          </a:xfrm>
          <a:prstGeom prst="rect">
            <a:avLst/>
          </a:prstGeom>
        </p:spPr>
        <p:txBody>
          <a:bodyPr wrap="square">
            <a:spAutoFit/>
          </a:bodyPr>
          <a:lstStyle/>
          <a:p>
            <a:pPr algn="ctr"/>
            <a:r>
              <a:rPr lang="en-US" sz="3600" b="1" dirty="0" smtClean="0"/>
              <a:t>Common Sense</a:t>
            </a:r>
            <a:endParaRPr lang="en-US" sz="3600" dirty="0"/>
          </a:p>
        </p:txBody>
      </p:sp>
      <p:sp>
        <p:nvSpPr>
          <p:cNvPr id="14" name="Oval 13"/>
          <p:cNvSpPr/>
          <p:nvPr/>
        </p:nvSpPr>
        <p:spPr>
          <a:xfrm>
            <a:off x="3007797" y="2796639"/>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p:cNvSpPr/>
          <p:nvPr/>
        </p:nvSpPr>
        <p:spPr>
          <a:xfrm>
            <a:off x="1766652"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p:cNvSpPr/>
          <p:nvPr/>
        </p:nvSpPr>
        <p:spPr>
          <a:xfrm>
            <a:off x="4254236" y="824983"/>
            <a:ext cx="3200400" cy="3200400"/>
          </a:xfrm>
          <a:prstGeom prst="ellipse">
            <a:avLst/>
          </a:prstGeom>
          <a:no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049008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 name="Group 206"/>
          <p:cNvGrpSpPr/>
          <p:nvPr/>
        </p:nvGrpSpPr>
        <p:grpSpPr>
          <a:xfrm>
            <a:off x="3100254" y="1682691"/>
            <a:ext cx="571361" cy="563612"/>
            <a:chOff x="8773045" y="1214694"/>
            <a:chExt cx="1645920" cy="1645920"/>
          </a:xfrm>
        </p:grpSpPr>
        <p:sp>
          <p:nvSpPr>
            <p:cNvPr id="307" name="Rectangle 306"/>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8" name="Rectangle 307"/>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9" name="Rectangle 308"/>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0" name="Rectangle 309"/>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1" name="Rectangle 310"/>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2" name="Rectangle 311"/>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3" name="Rectangle 312"/>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06" name="Picture 205" descr="2007_004902.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393" y="1724145"/>
            <a:ext cx="643669" cy="640080"/>
          </a:xfrm>
          <a:prstGeom prst="rect">
            <a:avLst/>
          </a:prstGeom>
          <a:ln w="12700">
            <a:solidFill>
              <a:schemeClr val="tx1"/>
            </a:solidFill>
          </a:ln>
        </p:spPr>
      </p:pic>
      <p:grpSp>
        <p:nvGrpSpPr>
          <p:cNvPr id="247" name="Group 246"/>
          <p:cNvGrpSpPr/>
          <p:nvPr/>
        </p:nvGrpSpPr>
        <p:grpSpPr>
          <a:xfrm>
            <a:off x="2558174" y="1867230"/>
            <a:ext cx="974555" cy="328768"/>
            <a:chOff x="3310521" y="2510342"/>
            <a:chExt cx="1277574" cy="436917"/>
          </a:xfrm>
        </p:grpSpPr>
        <p:sp>
          <p:nvSpPr>
            <p:cNvPr id="314" name="Rectangle 313"/>
            <p:cNvSpPr>
              <a:spLocks noChangeAspect="1"/>
            </p:cNvSpPr>
            <p:nvPr/>
          </p:nvSpPr>
          <p:spPr>
            <a:xfrm>
              <a:off x="4504871" y="2864035"/>
              <a:ext cx="83224" cy="83224"/>
            </a:xfrm>
            <a:prstGeom prst="rect">
              <a:avLst/>
            </a:prstGeom>
            <a:blipFill rotWithShape="1">
              <a:blip r:embed="rId4" cstate="email">
                <a:extLst>
                  <a:ext uri="{28A0092B-C50C-407E-A947-70E740481C1C}">
                    <a14:useLocalDpi xmlns:a14="http://schemas.microsoft.com/office/drawing/2010/main"/>
                  </a:ext>
                </a:extLst>
              </a:blip>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Rectangle 314"/>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6" name="Straight Connector 315"/>
            <p:cNvCxnSpPr>
              <a:stCxn id="315" idx="0"/>
              <a:endCxn id="314"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a:stCxn id="321" idx="0"/>
              <a:endCxn id="314"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a:stCxn id="321" idx="2"/>
              <a:endCxn id="314"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19" name="Rectangle 318"/>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0" name="Rectangle 319"/>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1" name="Rectangle 320"/>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22" name="Straight Connector 321"/>
            <p:cNvCxnSpPr>
              <a:stCxn id="320" idx="0"/>
              <a:endCxn id="314"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3" name="Straight Connector 322"/>
            <p:cNvCxnSpPr>
              <a:stCxn id="319" idx="0"/>
              <a:endCxn id="314"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2532298" y="1729318"/>
            <a:ext cx="423230" cy="417491"/>
            <a:chOff x="2532298" y="1729318"/>
            <a:chExt cx="423230" cy="417491"/>
          </a:xfrm>
        </p:grpSpPr>
        <p:sp>
          <p:nvSpPr>
            <p:cNvPr id="249" name="Rectangle 248"/>
            <p:cNvSpPr>
              <a:spLocks noChangeAspect="1"/>
            </p:cNvSpPr>
            <p:nvPr/>
          </p:nvSpPr>
          <p:spPr>
            <a:xfrm>
              <a:off x="2532298" y="1729318"/>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0" name="Rectangle 249"/>
            <p:cNvSpPr>
              <a:spLocks noChangeAspect="1"/>
            </p:cNvSpPr>
            <p:nvPr/>
          </p:nvSpPr>
          <p:spPr>
            <a:xfrm>
              <a:off x="2585202" y="1781504"/>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1" name="Rectangle 250"/>
            <p:cNvSpPr>
              <a:spLocks noChangeAspect="1"/>
            </p:cNvSpPr>
            <p:nvPr/>
          </p:nvSpPr>
          <p:spPr>
            <a:xfrm>
              <a:off x="2638105" y="1833691"/>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4"/>
          <p:cNvGrpSpPr/>
          <p:nvPr/>
        </p:nvGrpSpPr>
        <p:grpSpPr>
          <a:xfrm>
            <a:off x="1660398" y="1572759"/>
            <a:ext cx="740654" cy="730608"/>
            <a:chOff x="1660398" y="1572759"/>
            <a:chExt cx="740654" cy="730608"/>
          </a:xfrm>
        </p:grpSpPr>
        <p:sp>
          <p:nvSpPr>
            <p:cNvPr id="303" name="Rectangle 302"/>
            <p:cNvSpPr>
              <a:spLocks noChangeAspect="1"/>
            </p:cNvSpPr>
            <p:nvPr/>
          </p:nvSpPr>
          <p:spPr>
            <a:xfrm>
              <a:off x="1660398" y="1572759"/>
              <a:ext cx="634846" cy="6262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4" name="Rectangle 303"/>
            <p:cNvSpPr>
              <a:spLocks noChangeAspect="1"/>
            </p:cNvSpPr>
            <p:nvPr/>
          </p:nvSpPr>
          <p:spPr>
            <a:xfrm>
              <a:off x="1713302" y="1624945"/>
              <a:ext cx="634846" cy="6262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5" name="Rectangle 304"/>
            <p:cNvSpPr>
              <a:spLocks noChangeAspect="1"/>
            </p:cNvSpPr>
            <p:nvPr/>
          </p:nvSpPr>
          <p:spPr>
            <a:xfrm>
              <a:off x="1766206" y="1677132"/>
              <a:ext cx="634846" cy="626235"/>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6" name="Rectangle 255"/>
          <p:cNvSpPr>
            <a:spLocks noChangeAspect="1"/>
          </p:cNvSpPr>
          <p:nvPr/>
        </p:nvSpPr>
        <p:spPr>
          <a:xfrm>
            <a:off x="1149986" y="1782954"/>
            <a:ext cx="85435" cy="84276"/>
          </a:xfrm>
          <a:prstGeom prst="rect">
            <a:avLst/>
          </a:prstGeom>
          <a:solidFill>
            <a:schemeClr val="accent2">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1192704" y="1729318"/>
            <a:ext cx="1261251" cy="626235"/>
            <a:chOff x="1192704" y="1729318"/>
            <a:chExt cx="1261251" cy="626235"/>
          </a:xfrm>
        </p:grpSpPr>
        <p:grpSp>
          <p:nvGrpSpPr>
            <p:cNvPr id="3" name="Group 2"/>
            <p:cNvGrpSpPr/>
            <p:nvPr/>
          </p:nvGrpSpPr>
          <p:grpSpPr>
            <a:xfrm>
              <a:off x="1192704" y="1729318"/>
              <a:ext cx="1261251" cy="626235"/>
              <a:chOff x="1192704" y="1729318"/>
              <a:chExt cx="1261251" cy="626235"/>
            </a:xfrm>
          </p:grpSpPr>
          <p:sp>
            <p:nvSpPr>
              <p:cNvPr id="306" name="Rectangle 305"/>
              <p:cNvSpPr>
                <a:spLocks noChangeAspect="1"/>
              </p:cNvSpPr>
              <p:nvPr/>
            </p:nvSpPr>
            <p:spPr>
              <a:xfrm>
                <a:off x="1819109" y="1729318"/>
                <a:ext cx="634846" cy="626235"/>
              </a:xfrm>
              <a:prstGeom prst="rect">
                <a:avLst/>
              </a:prstGeom>
              <a:blipFill rotWithShape="1">
                <a:blip r:embed="rId5" cstate="email">
                  <a:extLst>
                    <a:ext uri="{28A0092B-C50C-407E-A947-70E740481C1C}">
                      <a14:useLocalDpi xmlns:a14="http://schemas.microsoft.com/office/drawing/2010/main"/>
                    </a:ext>
                  </a:extLst>
                </a:blip>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57" name="Straight Connector 256"/>
              <p:cNvCxnSpPr>
                <a:stCxn id="256" idx="0"/>
                <a:endCxn id="259" idx="0"/>
              </p:cNvCxnSpPr>
              <p:nvPr/>
            </p:nvCxnSpPr>
            <p:spPr>
              <a:xfrm>
                <a:off x="1192704" y="1782954"/>
                <a:ext cx="1124022" cy="4696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256" idx="2"/>
                <a:endCxn id="259" idx="2"/>
              </p:cNvCxnSpPr>
              <p:nvPr/>
            </p:nvCxnSpPr>
            <p:spPr>
              <a:xfrm>
                <a:off x="1192704" y="1867230"/>
                <a:ext cx="1124022" cy="54131"/>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259" name="Rectangle 258"/>
            <p:cNvSpPr>
              <a:spLocks noChangeAspect="1"/>
            </p:cNvSpPr>
            <p:nvPr/>
          </p:nvSpPr>
          <p:spPr>
            <a:xfrm>
              <a:off x="2270377" y="1829921"/>
              <a:ext cx="92697" cy="91440"/>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1912740" y="1885877"/>
            <a:ext cx="1095692" cy="380959"/>
            <a:chOff x="1912740" y="1885877"/>
            <a:chExt cx="1095692" cy="380959"/>
          </a:xfrm>
        </p:grpSpPr>
        <p:sp>
          <p:nvSpPr>
            <p:cNvPr id="252" name="Rectangle 251"/>
            <p:cNvSpPr>
              <a:spLocks noChangeAspect="1"/>
            </p:cNvSpPr>
            <p:nvPr/>
          </p:nvSpPr>
          <p:spPr>
            <a:xfrm>
              <a:off x="2691009" y="1885877"/>
              <a:ext cx="317423" cy="313118"/>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0" name="Rectangle 259"/>
            <p:cNvSpPr>
              <a:spLocks noChangeAspect="1"/>
            </p:cNvSpPr>
            <p:nvPr/>
          </p:nvSpPr>
          <p:spPr>
            <a:xfrm>
              <a:off x="1912740" y="2141589"/>
              <a:ext cx="126969" cy="125247"/>
            </a:xfrm>
            <a:prstGeom prst="rect">
              <a:avLst/>
            </a:prstGeom>
            <a:solidFill>
              <a:schemeClr val="bg1">
                <a:lumMod val="9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1" name="Rectangle 260"/>
            <p:cNvSpPr>
              <a:spLocks noChangeAspect="1"/>
            </p:cNvSpPr>
            <p:nvPr/>
          </p:nvSpPr>
          <p:spPr>
            <a:xfrm>
              <a:off x="2742546" y="2086505"/>
              <a:ext cx="63484" cy="626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2" name="Straight Connector 261"/>
            <p:cNvCxnSpPr>
              <a:stCxn id="260" idx="0"/>
              <a:endCxn id="261" idx="0"/>
            </p:cNvCxnSpPr>
            <p:nvPr/>
          </p:nvCxnSpPr>
          <p:spPr>
            <a:xfrm flipV="1">
              <a:off x="1976225" y="2086505"/>
              <a:ext cx="798063" cy="5508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260" idx="2"/>
              <a:endCxn id="261" idx="2"/>
            </p:cNvCxnSpPr>
            <p:nvPr/>
          </p:nvCxnSpPr>
          <p:spPr>
            <a:xfrm flipV="1">
              <a:off x="1976225" y="2149128"/>
              <a:ext cx="798063" cy="117708"/>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3727542" y="1743813"/>
            <a:ext cx="760977" cy="438365"/>
            <a:chOff x="3727542" y="1743813"/>
            <a:chExt cx="760977" cy="438365"/>
          </a:xfrm>
        </p:grpSpPr>
        <p:cxnSp>
          <p:nvCxnSpPr>
            <p:cNvPr id="254" name="Straight Connector 253"/>
            <p:cNvCxnSpPr>
              <a:stCxn id="296" idx="0"/>
              <a:endCxn id="269" idx="2"/>
            </p:cNvCxnSpPr>
            <p:nvPr/>
          </p:nvCxnSpPr>
          <p:spPr>
            <a:xfrm>
              <a:off x="3727542" y="1743813"/>
              <a:ext cx="409153" cy="56158"/>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5" name="Straight Connector 254"/>
            <p:cNvCxnSpPr>
              <a:stCxn id="302" idx="2"/>
              <a:endCxn id="273" idx="3"/>
            </p:cNvCxnSpPr>
            <p:nvPr/>
          </p:nvCxnSpPr>
          <p:spPr>
            <a:xfrm flipV="1">
              <a:off x="4044964" y="2101134"/>
              <a:ext cx="382129" cy="8104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69" name="Oval 268"/>
            <p:cNvSpPr>
              <a:spLocks noChangeAspect="1"/>
            </p:cNvSpPr>
            <p:nvPr/>
          </p:nvSpPr>
          <p:spPr bwMode="auto">
            <a:xfrm>
              <a:off x="4136695" y="1764477"/>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0" name="Oval 269"/>
            <p:cNvSpPr>
              <a:spLocks noChangeAspect="1"/>
            </p:cNvSpPr>
            <p:nvPr/>
          </p:nvSpPr>
          <p:spPr bwMode="auto">
            <a:xfrm>
              <a:off x="4210809" y="1834865"/>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1" name="Oval 270"/>
            <p:cNvSpPr>
              <a:spLocks noChangeAspect="1"/>
            </p:cNvSpPr>
            <p:nvPr/>
          </p:nvSpPr>
          <p:spPr bwMode="auto">
            <a:xfrm>
              <a:off x="4279078" y="1900088"/>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2" name="Oval 271"/>
            <p:cNvSpPr>
              <a:spLocks noChangeAspect="1"/>
            </p:cNvSpPr>
            <p:nvPr/>
          </p:nvSpPr>
          <p:spPr bwMode="auto">
            <a:xfrm>
              <a:off x="4348285" y="1967432"/>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3" name="Oval 272"/>
            <p:cNvSpPr>
              <a:spLocks noChangeAspect="1"/>
            </p:cNvSpPr>
            <p:nvPr/>
          </p:nvSpPr>
          <p:spPr bwMode="auto">
            <a:xfrm>
              <a:off x="4416555" y="2040542"/>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74" name="Straight Connector 273"/>
            <p:cNvCxnSpPr>
              <a:stCxn id="302" idx="2"/>
              <a:endCxn id="269" idx="3"/>
            </p:cNvCxnSpPr>
            <p:nvPr/>
          </p:nvCxnSpPr>
          <p:spPr>
            <a:xfrm flipV="1">
              <a:off x="4044964" y="1825069"/>
              <a:ext cx="102269" cy="3571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75" name="Straight Connector 274"/>
            <p:cNvCxnSpPr>
              <a:stCxn id="296" idx="0"/>
              <a:endCxn id="273" idx="2"/>
            </p:cNvCxnSpPr>
            <p:nvPr/>
          </p:nvCxnSpPr>
          <p:spPr>
            <a:xfrm>
              <a:off x="3727542" y="1743813"/>
              <a:ext cx="689013" cy="33222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208659" y="1768121"/>
            <a:ext cx="651769" cy="347052"/>
            <a:chOff x="4208659" y="1768121"/>
            <a:chExt cx="651769" cy="347052"/>
          </a:xfrm>
        </p:grpSpPr>
        <p:sp>
          <p:nvSpPr>
            <p:cNvPr id="276" name="Oval 275"/>
            <p:cNvSpPr>
              <a:spLocks noChangeAspect="1"/>
            </p:cNvSpPr>
            <p:nvPr/>
          </p:nvSpPr>
          <p:spPr bwMode="auto">
            <a:xfrm>
              <a:off x="4508604" y="1768121"/>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7" name="Oval 276"/>
            <p:cNvSpPr>
              <a:spLocks noChangeAspect="1"/>
            </p:cNvSpPr>
            <p:nvPr/>
          </p:nvSpPr>
          <p:spPr bwMode="auto">
            <a:xfrm>
              <a:off x="4582719" y="1838509"/>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8" name="Oval 277"/>
            <p:cNvSpPr>
              <a:spLocks noChangeAspect="1"/>
            </p:cNvSpPr>
            <p:nvPr/>
          </p:nvSpPr>
          <p:spPr bwMode="auto">
            <a:xfrm>
              <a:off x="4650988" y="1903731"/>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79" name="Oval 278"/>
            <p:cNvSpPr>
              <a:spLocks noChangeAspect="1"/>
            </p:cNvSpPr>
            <p:nvPr/>
          </p:nvSpPr>
          <p:spPr bwMode="auto">
            <a:xfrm>
              <a:off x="4720195" y="1971075"/>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80" name="Oval 279"/>
            <p:cNvSpPr>
              <a:spLocks noChangeAspect="1"/>
            </p:cNvSpPr>
            <p:nvPr/>
          </p:nvSpPr>
          <p:spPr bwMode="auto">
            <a:xfrm>
              <a:off x="4788464" y="2044185"/>
              <a:ext cx="71964" cy="70988"/>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81" name="Straight Connector 280"/>
            <p:cNvCxnSpPr>
              <a:stCxn id="273" idx="6"/>
              <a:endCxn id="280" idx="2"/>
            </p:cNvCxnSpPr>
            <p:nvPr/>
          </p:nvCxnSpPr>
          <p:spPr>
            <a:xfrm>
              <a:off x="4488519" y="2076036"/>
              <a:ext cx="299946" cy="364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269" idx="6"/>
              <a:endCxn id="276" idx="2"/>
            </p:cNvCxnSpPr>
            <p:nvPr/>
          </p:nvCxnSpPr>
          <p:spPr>
            <a:xfrm>
              <a:off x="4208659" y="1799972"/>
              <a:ext cx="299946" cy="364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269" idx="6"/>
              <a:endCxn id="280" idx="2"/>
            </p:cNvCxnSpPr>
            <p:nvPr/>
          </p:nvCxnSpPr>
          <p:spPr>
            <a:xfrm>
              <a:off x="4208659" y="1799972"/>
              <a:ext cx="579806" cy="279708"/>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84" name="Straight Connector 283"/>
            <p:cNvCxnSpPr>
              <a:stCxn id="273" idx="6"/>
              <a:endCxn id="276" idx="2"/>
            </p:cNvCxnSpPr>
            <p:nvPr/>
          </p:nvCxnSpPr>
          <p:spPr>
            <a:xfrm flipV="1">
              <a:off x="4488519" y="1803615"/>
              <a:ext cx="20086" cy="2724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808037" y="2447358"/>
            <a:ext cx="1220660" cy="516986"/>
            <a:chOff x="808037" y="2574358"/>
            <a:chExt cx="1220660" cy="516986"/>
          </a:xfrm>
        </p:grpSpPr>
        <p:sp>
          <p:nvSpPr>
            <p:cNvPr id="285" name="Left Brace 284"/>
            <p:cNvSpPr/>
            <p:nvPr/>
          </p:nvSpPr>
          <p:spPr bwMode="auto">
            <a:xfrm rot="16200000">
              <a:off x="1378929" y="2003466"/>
              <a:ext cx="78876" cy="122066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000" dirty="0">
                <a:solidFill>
                  <a:schemeClr val="tx1"/>
                </a:solidFill>
                <a:latin typeface="Arial" pitchFamily="-112" charset="0"/>
                <a:ea typeface="ＭＳ Ｐゴシック" pitchFamily="-112" charset="-128"/>
                <a:cs typeface="ＭＳ Ｐゴシック" pitchFamily="-112" charset="-128"/>
              </a:endParaRPr>
            </a:p>
          </p:txBody>
        </p:sp>
        <p:sp>
          <p:nvSpPr>
            <p:cNvPr id="286" name="TextBox 285"/>
            <p:cNvSpPr txBox="1"/>
            <p:nvPr/>
          </p:nvSpPr>
          <p:spPr>
            <a:xfrm>
              <a:off x="851545" y="2691234"/>
              <a:ext cx="1133644" cy="400110"/>
            </a:xfrm>
            <a:prstGeom prst="rect">
              <a:avLst/>
            </a:prstGeom>
            <a:noFill/>
          </p:spPr>
          <p:txBody>
            <a:bodyPr wrap="none" rtlCol="0">
              <a:spAutoFit/>
            </a:bodyPr>
            <a:lstStyle/>
            <a:p>
              <a:pPr algn="ctr"/>
              <a:r>
                <a:rPr lang="en-US" sz="1000" dirty="0"/>
                <a:t>Convolution Layer</a:t>
              </a:r>
              <a:br>
                <a:rPr lang="en-US" sz="1000" dirty="0"/>
              </a:br>
              <a:r>
                <a:rPr lang="en-US" sz="1000" dirty="0"/>
                <a:t>+ Non-Linearity</a:t>
              </a:r>
            </a:p>
          </p:txBody>
        </p:sp>
      </p:grpSp>
      <p:grpSp>
        <p:nvGrpSpPr>
          <p:cNvPr id="26" name="Group 25"/>
          <p:cNvGrpSpPr/>
          <p:nvPr/>
        </p:nvGrpSpPr>
        <p:grpSpPr>
          <a:xfrm>
            <a:off x="2115536" y="2438563"/>
            <a:ext cx="697520" cy="524468"/>
            <a:chOff x="2115536" y="2438563"/>
            <a:chExt cx="697520" cy="524468"/>
          </a:xfrm>
        </p:grpSpPr>
        <p:sp>
          <p:nvSpPr>
            <p:cNvPr id="287" name="Left Brace 286"/>
            <p:cNvSpPr/>
            <p:nvPr/>
          </p:nvSpPr>
          <p:spPr bwMode="auto">
            <a:xfrm rot="16200000">
              <a:off x="2424858" y="2129241"/>
              <a:ext cx="78876" cy="697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88" name="TextBox 287"/>
            <p:cNvSpPr txBox="1"/>
            <p:nvPr/>
          </p:nvSpPr>
          <p:spPr>
            <a:xfrm>
              <a:off x="2153134" y="2562921"/>
              <a:ext cx="638866" cy="400110"/>
            </a:xfrm>
            <a:prstGeom prst="rect">
              <a:avLst/>
            </a:prstGeom>
            <a:noFill/>
          </p:spPr>
          <p:txBody>
            <a:bodyPr wrap="square" rtlCol="0">
              <a:spAutoFit/>
            </a:bodyPr>
            <a:lstStyle/>
            <a:p>
              <a:pPr algn="ctr"/>
              <a:r>
                <a:rPr lang="en-US" sz="1000" dirty="0"/>
                <a:t>Pooling Layer</a:t>
              </a:r>
            </a:p>
          </p:txBody>
        </p:sp>
      </p:grpSp>
      <p:grpSp>
        <p:nvGrpSpPr>
          <p:cNvPr id="27" name="Group 26"/>
          <p:cNvGrpSpPr/>
          <p:nvPr/>
        </p:nvGrpSpPr>
        <p:grpSpPr>
          <a:xfrm>
            <a:off x="2631613" y="2438563"/>
            <a:ext cx="1133644" cy="515658"/>
            <a:chOff x="2631613" y="2438563"/>
            <a:chExt cx="1133644" cy="515658"/>
          </a:xfrm>
        </p:grpSpPr>
        <p:sp>
          <p:nvSpPr>
            <p:cNvPr id="289" name="Left Brace 288"/>
            <p:cNvSpPr/>
            <p:nvPr/>
          </p:nvSpPr>
          <p:spPr bwMode="auto">
            <a:xfrm rot="16200000">
              <a:off x="3147255" y="2198993"/>
              <a:ext cx="78876" cy="558016"/>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90" name="TextBox 289"/>
            <p:cNvSpPr txBox="1"/>
            <p:nvPr/>
          </p:nvSpPr>
          <p:spPr>
            <a:xfrm>
              <a:off x="2631613" y="2554111"/>
              <a:ext cx="1133644" cy="400110"/>
            </a:xfrm>
            <a:prstGeom prst="rect">
              <a:avLst/>
            </a:prstGeom>
            <a:noFill/>
          </p:spPr>
          <p:txBody>
            <a:bodyPr wrap="none" rtlCol="0">
              <a:spAutoFit/>
            </a:bodyPr>
            <a:lstStyle/>
            <a:p>
              <a:pPr algn="ctr"/>
              <a:r>
                <a:rPr lang="en-US" sz="1000" dirty="0"/>
                <a:t>Convolution Layer</a:t>
              </a:r>
              <a:br>
                <a:rPr lang="en-US" sz="1000" dirty="0"/>
              </a:br>
              <a:r>
                <a:rPr lang="en-US" sz="1000" dirty="0"/>
                <a:t>+ Non-Linearity</a:t>
              </a:r>
            </a:p>
          </p:txBody>
        </p:sp>
      </p:grpSp>
      <p:grpSp>
        <p:nvGrpSpPr>
          <p:cNvPr id="28" name="Group 27"/>
          <p:cNvGrpSpPr/>
          <p:nvPr/>
        </p:nvGrpSpPr>
        <p:grpSpPr>
          <a:xfrm>
            <a:off x="3559533" y="2438563"/>
            <a:ext cx="620395" cy="511488"/>
            <a:chOff x="3559533" y="2438563"/>
            <a:chExt cx="620395" cy="511488"/>
          </a:xfrm>
        </p:grpSpPr>
        <p:sp>
          <p:nvSpPr>
            <p:cNvPr id="291" name="Left Brace 290"/>
            <p:cNvSpPr/>
            <p:nvPr/>
          </p:nvSpPr>
          <p:spPr bwMode="auto">
            <a:xfrm rot="16200000">
              <a:off x="3800486" y="2233869"/>
              <a:ext cx="78876" cy="488264"/>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92" name="TextBox 291"/>
            <p:cNvSpPr txBox="1"/>
            <p:nvPr/>
          </p:nvSpPr>
          <p:spPr>
            <a:xfrm>
              <a:off x="3559533" y="2549941"/>
              <a:ext cx="620395" cy="400110"/>
            </a:xfrm>
            <a:prstGeom prst="rect">
              <a:avLst/>
            </a:prstGeom>
            <a:noFill/>
          </p:spPr>
          <p:txBody>
            <a:bodyPr wrap="square" rtlCol="0">
              <a:spAutoFit/>
            </a:bodyPr>
            <a:lstStyle/>
            <a:p>
              <a:pPr algn="ctr"/>
              <a:r>
                <a:rPr lang="en-US" sz="1000" dirty="0"/>
                <a:t>Pooling  Layer</a:t>
              </a:r>
            </a:p>
          </p:txBody>
        </p:sp>
      </p:grpSp>
      <p:grpSp>
        <p:nvGrpSpPr>
          <p:cNvPr id="29" name="Group 28"/>
          <p:cNvGrpSpPr/>
          <p:nvPr/>
        </p:nvGrpSpPr>
        <p:grpSpPr>
          <a:xfrm>
            <a:off x="4023205" y="2441424"/>
            <a:ext cx="1030062" cy="354766"/>
            <a:chOff x="4023205" y="2441424"/>
            <a:chExt cx="1030062" cy="354766"/>
          </a:xfrm>
        </p:grpSpPr>
        <p:sp>
          <p:nvSpPr>
            <p:cNvPr id="293" name="Left Brace 292"/>
            <p:cNvSpPr/>
            <p:nvPr/>
          </p:nvSpPr>
          <p:spPr bwMode="auto">
            <a:xfrm rot="16200000">
              <a:off x="4496058" y="2112240"/>
              <a:ext cx="7315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94" name="TextBox 293"/>
            <p:cNvSpPr txBox="1"/>
            <p:nvPr/>
          </p:nvSpPr>
          <p:spPr>
            <a:xfrm>
              <a:off x="4023205" y="2549969"/>
              <a:ext cx="1030062" cy="246221"/>
            </a:xfrm>
            <a:prstGeom prst="rect">
              <a:avLst/>
            </a:prstGeom>
            <a:noFill/>
          </p:spPr>
          <p:txBody>
            <a:bodyPr wrap="none" rtlCol="0">
              <a:spAutoFit/>
            </a:bodyPr>
            <a:lstStyle/>
            <a:p>
              <a:pPr algn="ctr"/>
              <a:r>
                <a:rPr lang="en-US" sz="1000" dirty="0"/>
                <a:t>Fully-</a:t>
              </a:r>
              <a:r>
                <a:rPr lang="en-US" sz="1000" dirty="0" smtClean="0"/>
                <a:t>Connected</a:t>
              </a:r>
              <a:endParaRPr lang="en-US" sz="1000" dirty="0"/>
            </a:p>
          </p:txBody>
        </p:sp>
      </p:grpSp>
      <p:sp>
        <p:nvSpPr>
          <p:cNvPr id="295" name="TextBox 294"/>
          <p:cNvSpPr txBox="1"/>
          <p:nvPr/>
        </p:nvSpPr>
        <p:spPr>
          <a:xfrm>
            <a:off x="2063435" y="1235989"/>
            <a:ext cx="2952412" cy="461665"/>
          </a:xfrm>
          <a:prstGeom prst="rect">
            <a:avLst/>
          </a:prstGeom>
          <a:noFill/>
        </p:spPr>
        <p:txBody>
          <a:bodyPr wrap="square" rtlCol="0">
            <a:spAutoFit/>
          </a:bodyPr>
          <a:lstStyle/>
          <a:p>
            <a:pPr algn="ctr"/>
            <a:r>
              <a:rPr lang="en-US" altLang="zh-CN" sz="1200" dirty="0"/>
              <a:t>4096</a:t>
            </a:r>
            <a:r>
              <a:rPr lang="zh-CN" altLang="en-US" sz="1200" dirty="0"/>
              <a:t> </a:t>
            </a:r>
            <a:r>
              <a:rPr lang="en-US" sz="1200" dirty="0"/>
              <a:t>output </a:t>
            </a:r>
            <a:r>
              <a:rPr lang="zh-CN" altLang="en-US" sz="1200" dirty="0"/>
              <a:t> </a:t>
            </a:r>
            <a:r>
              <a:rPr lang="en-US" sz="1200" dirty="0"/>
              <a:t>units</a:t>
            </a:r>
            <a:r>
              <a:rPr lang="zh-CN" altLang="en-US" sz="1200" dirty="0"/>
              <a:t> </a:t>
            </a:r>
            <a:r>
              <a:rPr lang="en-US" altLang="zh-CN" sz="1200" dirty="0"/>
              <a:t>from</a:t>
            </a:r>
            <a:r>
              <a:rPr lang="zh-CN" altLang="en-US" sz="1200" dirty="0"/>
              <a:t> </a:t>
            </a:r>
            <a:r>
              <a:rPr lang="en-US" altLang="zh-CN" sz="1200" dirty="0"/>
              <a:t>last</a:t>
            </a:r>
            <a:r>
              <a:rPr lang="zh-CN" altLang="en-US" sz="1200" dirty="0"/>
              <a:t> </a:t>
            </a:r>
            <a:r>
              <a:rPr lang="en-US" altLang="zh-CN" sz="1200" dirty="0"/>
              <a:t>hidden</a:t>
            </a:r>
            <a:r>
              <a:rPr lang="zh-CN" altLang="en-US" sz="1200" dirty="0"/>
              <a:t> </a:t>
            </a:r>
            <a:r>
              <a:rPr lang="en-US" altLang="zh-CN" sz="1200" dirty="0"/>
              <a:t>layer</a:t>
            </a:r>
            <a:r>
              <a:rPr lang="zh-CN" altLang="en-US" sz="1200" dirty="0"/>
              <a:t> </a:t>
            </a:r>
            <a:r>
              <a:rPr lang="en-US" altLang="zh-CN" sz="1200" dirty="0"/>
              <a:t>(</a:t>
            </a:r>
            <a:r>
              <a:rPr lang="en-US" altLang="zh-CN" sz="1200" dirty="0" smtClean="0"/>
              <a:t>VGG-19</a:t>
            </a:r>
            <a:r>
              <a:rPr lang="zh-CN" altLang="en-US" sz="1200" dirty="0" smtClean="0"/>
              <a:t>, </a:t>
            </a:r>
            <a:r>
              <a:rPr lang="en-US" altLang="zh-CN" sz="1200" dirty="0"/>
              <a:t>Normalized)</a:t>
            </a:r>
            <a:endParaRPr lang="en-US" sz="1200" dirty="0"/>
          </a:p>
        </p:txBody>
      </p:sp>
      <p:sp>
        <p:nvSpPr>
          <p:cNvPr id="208" name="TextBox 207"/>
          <p:cNvSpPr txBox="1"/>
          <p:nvPr/>
        </p:nvSpPr>
        <p:spPr>
          <a:xfrm>
            <a:off x="-49058" y="4411276"/>
            <a:ext cx="5589290" cy="369332"/>
          </a:xfrm>
          <a:prstGeom prst="rect">
            <a:avLst/>
          </a:prstGeom>
          <a:noFill/>
        </p:spPr>
        <p:txBody>
          <a:bodyPr wrap="none" rtlCol="0">
            <a:spAutoFit/>
          </a:bodyPr>
          <a:lstStyle/>
          <a:p>
            <a:r>
              <a:rPr lang="en-US" i="1" dirty="0"/>
              <a:t>“How    many </a:t>
            </a:r>
            <a:r>
              <a:rPr lang="zh-CN" altLang="en-US" i="1" dirty="0"/>
              <a:t> </a:t>
            </a:r>
            <a:r>
              <a:rPr lang="en-US" i="1" dirty="0"/>
              <a:t>  horses   </a:t>
            </a:r>
            <a:r>
              <a:rPr lang="zh-CN" altLang="en-US" i="1" dirty="0"/>
              <a:t>   </a:t>
            </a:r>
            <a:r>
              <a:rPr lang="en-US" i="1" dirty="0"/>
              <a:t>are      </a:t>
            </a:r>
            <a:r>
              <a:rPr lang="zh-CN" altLang="en-US" i="1" dirty="0"/>
              <a:t>    </a:t>
            </a:r>
            <a:r>
              <a:rPr lang="en-US" i="1" dirty="0"/>
              <a:t>in      </a:t>
            </a:r>
            <a:r>
              <a:rPr lang="zh-CN" altLang="en-US" i="1" dirty="0"/>
              <a:t>   </a:t>
            </a:r>
            <a:r>
              <a:rPr lang="en-US" i="1" dirty="0"/>
              <a:t> this    </a:t>
            </a:r>
            <a:r>
              <a:rPr lang="zh-CN" altLang="en-US" i="1" dirty="0"/>
              <a:t> </a:t>
            </a:r>
            <a:r>
              <a:rPr lang="en-US" i="1" dirty="0"/>
              <a:t> image?”</a:t>
            </a:r>
          </a:p>
        </p:txBody>
      </p:sp>
      <p:sp>
        <p:nvSpPr>
          <p:cNvPr id="210" name="Rectangle 209"/>
          <p:cNvSpPr/>
          <p:nvPr/>
        </p:nvSpPr>
        <p:spPr bwMode="auto">
          <a:xfrm>
            <a:off x="934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6" name="Straight Arrow Connector 215"/>
          <p:cNvCxnSpPr>
            <a:stCxn id="209" idx="3"/>
            <a:endCxn id="210" idx="1"/>
          </p:cNvCxnSpPr>
          <p:nvPr/>
        </p:nvCxnSpPr>
        <p:spPr bwMode="auto">
          <a:xfrm>
            <a:off x="388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24" name="Rectangle 223"/>
          <p:cNvSpPr/>
          <p:nvPr/>
        </p:nvSpPr>
        <p:spPr bwMode="auto">
          <a:xfrm>
            <a:off x="5479274" y="3435959"/>
            <a:ext cx="215900" cy="73499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25" name="Rectangle 224"/>
          <p:cNvSpPr/>
          <p:nvPr/>
        </p:nvSpPr>
        <p:spPr>
          <a:xfrm>
            <a:off x="5099068" y="4187023"/>
            <a:ext cx="1002934" cy="246221"/>
          </a:xfrm>
          <a:prstGeom prst="rect">
            <a:avLst/>
          </a:prstGeom>
        </p:spPr>
        <p:txBody>
          <a:bodyPr wrap="square" lIns="0" rIns="0">
            <a:spAutoFit/>
          </a:bodyPr>
          <a:lstStyle/>
          <a:p>
            <a:pPr algn="ctr"/>
            <a:r>
              <a:rPr lang="en-US" altLang="zh-CN" sz="1000" dirty="0"/>
              <a:t>Fully-Connected</a:t>
            </a:r>
            <a:endParaRPr lang="en-US" sz="1000" dirty="0"/>
          </a:p>
        </p:txBody>
      </p:sp>
      <p:sp>
        <p:nvSpPr>
          <p:cNvPr id="226" name="Rectangle 225"/>
          <p:cNvSpPr/>
          <p:nvPr/>
        </p:nvSpPr>
        <p:spPr>
          <a:xfrm>
            <a:off x="5338899" y="3138455"/>
            <a:ext cx="496650" cy="276999"/>
          </a:xfrm>
          <a:prstGeom prst="rect">
            <a:avLst/>
          </a:prstGeom>
        </p:spPr>
        <p:txBody>
          <a:bodyPr wrap="none">
            <a:spAutoFit/>
          </a:bodyPr>
          <a:lstStyle/>
          <a:p>
            <a:pPr algn="ctr"/>
            <a:r>
              <a:rPr lang="en-US" altLang="zh-CN" sz="1200" dirty="0"/>
              <a:t>1024</a:t>
            </a:r>
            <a:endParaRPr lang="en-US" sz="1200" dirty="0"/>
          </a:p>
        </p:txBody>
      </p:sp>
      <p:sp>
        <p:nvSpPr>
          <p:cNvPr id="227" name="Rectangle 226"/>
          <p:cNvSpPr/>
          <p:nvPr/>
        </p:nvSpPr>
        <p:spPr>
          <a:xfrm>
            <a:off x="5338899" y="1268697"/>
            <a:ext cx="496650" cy="276999"/>
          </a:xfrm>
          <a:prstGeom prst="rect">
            <a:avLst/>
          </a:prstGeom>
        </p:spPr>
        <p:txBody>
          <a:bodyPr wrap="none">
            <a:spAutoFit/>
          </a:bodyPr>
          <a:lstStyle/>
          <a:p>
            <a:pPr algn="ctr"/>
            <a:r>
              <a:rPr lang="en-US" altLang="zh-CN" sz="1200" dirty="0"/>
              <a:t>1024</a:t>
            </a:r>
            <a:endParaRPr lang="en-US" sz="1200" dirty="0"/>
          </a:p>
        </p:txBody>
      </p:sp>
      <p:cxnSp>
        <p:nvCxnSpPr>
          <p:cNvPr id="228" name="Straight Arrow Connector 227"/>
          <p:cNvCxnSpPr>
            <a:stCxn id="214" idx="3"/>
            <a:endCxn id="224" idx="1"/>
          </p:cNvCxnSpPr>
          <p:nvPr/>
        </p:nvCxnSpPr>
        <p:spPr bwMode="auto">
          <a:xfrm>
            <a:off x="4960742" y="3803456"/>
            <a:ext cx="518532"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64" name="Group 63"/>
          <p:cNvGrpSpPr/>
          <p:nvPr/>
        </p:nvGrpSpPr>
        <p:grpSpPr>
          <a:xfrm>
            <a:off x="5695177" y="1974321"/>
            <a:ext cx="749197" cy="1829138"/>
            <a:chOff x="5695177" y="1974321"/>
            <a:chExt cx="749197" cy="1829138"/>
          </a:xfrm>
        </p:grpSpPr>
        <p:cxnSp>
          <p:nvCxnSpPr>
            <p:cNvPr id="229" name="Straight Arrow Connector 228"/>
            <p:cNvCxnSpPr>
              <a:stCxn id="223" idx="3"/>
            </p:cNvCxnSpPr>
            <p:nvPr/>
          </p:nvCxnSpPr>
          <p:spPr bwMode="auto">
            <a:xfrm>
              <a:off x="5695177" y="1974321"/>
              <a:ext cx="749197" cy="70522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230" name="Straight Arrow Connector 229"/>
            <p:cNvCxnSpPr>
              <a:stCxn id="224" idx="3"/>
            </p:cNvCxnSpPr>
            <p:nvPr/>
          </p:nvCxnSpPr>
          <p:spPr bwMode="auto">
            <a:xfrm flipV="1">
              <a:off x="5695177" y="3021494"/>
              <a:ext cx="749197" cy="78196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66" name="Group 65"/>
          <p:cNvGrpSpPr/>
          <p:nvPr/>
        </p:nvGrpSpPr>
        <p:grpSpPr>
          <a:xfrm>
            <a:off x="6660271" y="2132101"/>
            <a:ext cx="1157535" cy="1477804"/>
            <a:chOff x="6660271" y="2132101"/>
            <a:chExt cx="1157535" cy="1477804"/>
          </a:xfrm>
        </p:grpSpPr>
        <p:sp>
          <p:nvSpPr>
            <p:cNvPr id="233" name="Rectangle 232"/>
            <p:cNvSpPr/>
            <p:nvPr/>
          </p:nvSpPr>
          <p:spPr bwMode="auto">
            <a:xfrm>
              <a:off x="7191089" y="2426429"/>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34" name="Straight Arrow Connector 233"/>
            <p:cNvCxnSpPr>
              <a:stCxn id="231" idx="3"/>
              <a:endCxn id="233" idx="1"/>
            </p:cNvCxnSpPr>
            <p:nvPr/>
          </p:nvCxnSpPr>
          <p:spPr bwMode="auto">
            <a:xfrm>
              <a:off x="6660271" y="2855054"/>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35" name="Rectangle 234"/>
            <p:cNvSpPr/>
            <p:nvPr/>
          </p:nvSpPr>
          <p:spPr>
            <a:xfrm>
              <a:off x="6787744" y="3363684"/>
              <a:ext cx="1030062" cy="246221"/>
            </a:xfrm>
            <a:prstGeom prst="rect">
              <a:avLst/>
            </a:prstGeom>
          </p:spPr>
          <p:txBody>
            <a:bodyPr wrap="none">
              <a:spAutoFit/>
            </a:bodyPr>
            <a:lstStyle/>
            <a:p>
              <a:pPr algn="ctr"/>
              <a:r>
                <a:rPr lang="en-US" altLang="zh-CN" sz="1000" dirty="0"/>
                <a:t>Fully-Connected</a:t>
              </a:r>
              <a:endParaRPr lang="en-US" sz="1000" dirty="0"/>
            </a:p>
          </p:txBody>
        </p:sp>
        <p:sp>
          <p:nvSpPr>
            <p:cNvPr id="236" name="Rectangle 235"/>
            <p:cNvSpPr/>
            <p:nvPr/>
          </p:nvSpPr>
          <p:spPr>
            <a:xfrm>
              <a:off x="7054450" y="2132101"/>
              <a:ext cx="496650" cy="276999"/>
            </a:xfrm>
            <a:prstGeom prst="rect">
              <a:avLst/>
            </a:prstGeom>
          </p:spPr>
          <p:txBody>
            <a:bodyPr wrap="none">
              <a:spAutoFit/>
            </a:bodyPr>
            <a:lstStyle/>
            <a:p>
              <a:pPr algn="ctr"/>
              <a:r>
                <a:rPr lang="en-US" altLang="zh-CN" sz="1200" dirty="0"/>
                <a:t>1000</a:t>
              </a:r>
              <a:endParaRPr lang="en-US" sz="1200" dirty="0"/>
            </a:p>
          </p:txBody>
        </p:sp>
      </p:grpSp>
      <p:grpSp>
        <p:nvGrpSpPr>
          <p:cNvPr id="68" name="Group 67"/>
          <p:cNvGrpSpPr/>
          <p:nvPr/>
        </p:nvGrpSpPr>
        <p:grpSpPr>
          <a:xfrm>
            <a:off x="8152178" y="2670388"/>
            <a:ext cx="991822" cy="369332"/>
            <a:chOff x="8152178" y="2670388"/>
            <a:chExt cx="991822" cy="369332"/>
          </a:xfrm>
        </p:grpSpPr>
        <p:cxnSp>
          <p:nvCxnSpPr>
            <p:cNvPr id="240" name="Straight Arrow Connector 239"/>
            <p:cNvCxnSpPr>
              <a:stCxn id="237" idx="3"/>
              <a:endCxn id="241" idx="1"/>
            </p:cNvCxnSpPr>
            <p:nvPr/>
          </p:nvCxnSpPr>
          <p:spPr bwMode="auto">
            <a:xfrm>
              <a:off x="8152178" y="2855054"/>
              <a:ext cx="500985"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41" name="Rectangle 240"/>
            <p:cNvSpPr/>
            <p:nvPr/>
          </p:nvSpPr>
          <p:spPr>
            <a:xfrm>
              <a:off x="8653160" y="2670388"/>
              <a:ext cx="490840" cy="369332"/>
            </a:xfrm>
            <a:prstGeom prst="rect">
              <a:avLst/>
            </a:prstGeom>
          </p:spPr>
          <p:txBody>
            <a:bodyPr wrap="none">
              <a:spAutoFit/>
            </a:bodyPr>
            <a:lstStyle/>
            <a:p>
              <a:r>
                <a:rPr lang="en-US" altLang="zh-CN" dirty="0"/>
                <a:t>“2”</a:t>
              </a:r>
              <a:endParaRPr lang="en-US" dirty="0"/>
            </a:p>
          </p:txBody>
        </p:sp>
      </p:grpSp>
      <p:grpSp>
        <p:nvGrpSpPr>
          <p:cNvPr id="65" name="Group 64"/>
          <p:cNvGrpSpPr/>
          <p:nvPr/>
        </p:nvGrpSpPr>
        <p:grpSpPr>
          <a:xfrm>
            <a:off x="6303996" y="2141930"/>
            <a:ext cx="496650" cy="1141749"/>
            <a:chOff x="6303996" y="2141930"/>
            <a:chExt cx="496650" cy="1141749"/>
          </a:xfrm>
        </p:grpSpPr>
        <p:sp>
          <p:nvSpPr>
            <p:cNvPr id="231" name="Rectangle 230"/>
            <p:cNvSpPr/>
            <p:nvPr/>
          </p:nvSpPr>
          <p:spPr bwMode="auto">
            <a:xfrm>
              <a:off x="6444371" y="2426429"/>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sp>
          <p:nvSpPr>
            <p:cNvPr id="242" name="Rectangle 241"/>
            <p:cNvSpPr/>
            <p:nvPr/>
          </p:nvSpPr>
          <p:spPr>
            <a:xfrm>
              <a:off x="6303996" y="2141930"/>
              <a:ext cx="496650" cy="276999"/>
            </a:xfrm>
            <a:prstGeom prst="rect">
              <a:avLst/>
            </a:prstGeom>
          </p:spPr>
          <p:txBody>
            <a:bodyPr wrap="none">
              <a:spAutoFit/>
            </a:bodyPr>
            <a:lstStyle/>
            <a:p>
              <a:pPr algn="ctr"/>
              <a:r>
                <a:rPr lang="en-US" altLang="zh-CN" sz="1200" dirty="0"/>
                <a:t>1024</a:t>
              </a:r>
              <a:endParaRPr lang="en-US" sz="1200" dirty="0"/>
            </a:p>
          </p:txBody>
        </p:sp>
      </p:grpSp>
      <p:grpSp>
        <p:nvGrpSpPr>
          <p:cNvPr id="25" name="Group 24"/>
          <p:cNvGrpSpPr/>
          <p:nvPr/>
        </p:nvGrpSpPr>
        <p:grpSpPr>
          <a:xfrm>
            <a:off x="178349" y="3021494"/>
            <a:ext cx="4800600" cy="368557"/>
            <a:chOff x="178349" y="3021494"/>
            <a:chExt cx="4800600" cy="368557"/>
          </a:xfrm>
        </p:grpSpPr>
        <p:sp>
          <p:nvSpPr>
            <p:cNvPr id="222" name="Rectangle 221"/>
            <p:cNvSpPr/>
            <p:nvPr/>
          </p:nvSpPr>
          <p:spPr>
            <a:xfrm>
              <a:off x="1991504" y="3021494"/>
              <a:ext cx="1174296" cy="276999"/>
            </a:xfrm>
            <a:prstGeom prst="rect">
              <a:avLst/>
            </a:prstGeom>
          </p:spPr>
          <p:txBody>
            <a:bodyPr wrap="none">
              <a:spAutoFit/>
            </a:bodyPr>
            <a:lstStyle/>
            <a:p>
              <a:pPr algn="ctr"/>
              <a:r>
                <a:rPr lang="en-US" altLang="zh-CN" sz="1200" dirty="0" smtClean="0"/>
                <a:t>2</a:t>
              </a:r>
              <a:r>
                <a:rPr lang="en-US" altLang="zh-CN" sz="1200" dirty="0" smtClean="0">
                  <a:latin typeface="Cambria Math"/>
                  <a:ea typeface="Cambria Math"/>
                </a:rPr>
                <a:t>×</a:t>
              </a:r>
              <a:r>
                <a:rPr lang="en-US" altLang="zh-CN" sz="1200" dirty="0"/>
                <a:t>2</a:t>
              </a:r>
              <a:r>
                <a:rPr lang="en-US" altLang="zh-CN" sz="1200" dirty="0">
                  <a:latin typeface="Cambria Math"/>
                  <a:ea typeface="Cambria Math"/>
                </a:rPr>
                <a:t>×</a:t>
              </a:r>
              <a:r>
                <a:rPr lang="en-US" altLang="zh-CN" sz="1200" dirty="0" smtClean="0"/>
                <a:t>512</a:t>
              </a:r>
              <a:r>
                <a:rPr lang="zh-CN" altLang="en-US" sz="1200" dirty="0" smtClean="0"/>
                <a:t> </a:t>
              </a:r>
              <a:r>
                <a:rPr lang="en-US" altLang="zh-CN" sz="1200" dirty="0"/>
                <a:t>LSTM</a:t>
              </a:r>
              <a:endParaRPr lang="en-US" sz="1200" dirty="0"/>
            </a:p>
          </p:txBody>
        </p:sp>
        <p:sp>
          <p:nvSpPr>
            <p:cNvPr id="245" name="Left Brace 244"/>
            <p:cNvSpPr/>
            <p:nvPr/>
          </p:nvSpPr>
          <p:spPr bwMode="auto">
            <a:xfrm rot="5400000">
              <a:off x="2539211" y="950313"/>
              <a:ext cx="78876" cy="48006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grpSp>
      <p:grpSp>
        <p:nvGrpSpPr>
          <p:cNvPr id="67" name="Group 66"/>
          <p:cNvGrpSpPr/>
          <p:nvPr/>
        </p:nvGrpSpPr>
        <p:grpSpPr>
          <a:xfrm>
            <a:off x="7348389" y="2144400"/>
            <a:ext cx="1391677" cy="1764434"/>
            <a:chOff x="7348389" y="2144400"/>
            <a:chExt cx="1391677" cy="1764434"/>
          </a:xfrm>
        </p:grpSpPr>
        <p:sp>
          <p:nvSpPr>
            <p:cNvPr id="237" name="Rectangle 236"/>
            <p:cNvSpPr/>
            <p:nvPr/>
          </p:nvSpPr>
          <p:spPr bwMode="auto">
            <a:xfrm>
              <a:off x="7936275" y="2426429"/>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38" name="Straight Arrow Connector 237"/>
            <p:cNvCxnSpPr>
              <a:stCxn id="233" idx="3"/>
              <a:endCxn id="237" idx="1"/>
            </p:cNvCxnSpPr>
            <p:nvPr/>
          </p:nvCxnSpPr>
          <p:spPr bwMode="auto">
            <a:xfrm>
              <a:off x="7406989" y="2855054"/>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39" name="Rectangle 238"/>
            <p:cNvSpPr/>
            <p:nvPr/>
          </p:nvSpPr>
          <p:spPr>
            <a:xfrm>
              <a:off x="7348389" y="3354836"/>
              <a:ext cx="1391677" cy="553998"/>
            </a:xfrm>
            <a:prstGeom prst="rect">
              <a:avLst/>
            </a:prstGeom>
          </p:spPr>
          <p:txBody>
            <a:bodyPr wrap="none">
              <a:spAutoFit/>
            </a:bodyPr>
            <a:lstStyle/>
            <a:p>
              <a:pPr algn="ctr"/>
              <a:r>
                <a:rPr lang="en-US" altLang="zh-CN" sz="1000" dirty="0"/>
                <a:t>Softmax</a:t>
              </a:r>
            </a:p>
            <a:p>
              <a:pPr algn="ctr"/>
              <a:r>
                <a:rPr lang="en-US" sz="1000" dirty="0"/>
                <a:t>over  1000</a:t>
              </a:r>
            </a:p>
            <a:p>
              <a:pPr algn="ctr"/>
              <a:r>
                <a:rPr lang="en-US" sz="1000" dirty="0"/>
                <a:t>most frequent answers</a:t>
              </a:r>
            </a:p>
          </p:txBody>
        </p:sp>
        <p:sp>
          <p:nvSpPr>
            <p:cNvPr id="246" name="Rectangle 245"/>
            <p:cNvSpPr/>
            <p:nvPr/>
          </p:nvSpPr>
          <p:spPr>
            <a:xfrm>
              <a:off x="7795899" y="2144400"/>
              <a:ext cx="496650" cy="276999"/>
            </a:xfrm>
            <a:prstGeom prst="rect">
              <a:avLst/>
            </a:prstGeom>
          </p:spPr>
          <p:txBody>
            <a:bodyPr wrap="none">
              <a:spAutoFit/>
            </a:bodyPr>
            <a:lstStyle/>
            <a:p>
              <a:pPr algn="ctr"/>
              <a:r>
                <a:rPr lang="en-US" altLang="zh-CN" sz="1200" dirty="0"/>
                <a:t>1000</a:t>
              </a:r>
              <a:endParaRPr lang="en-US" sz="1200" dirty="0"/>
            </a:p>
          </p:txBody>
        </p:sp>
      </p:grpSp>
      <p:sp>
        <p:nvSpPr>
          <p:cNvPr id="327" name="Slide Number Placeholder 3"/>
          <p:cNvSpPr>
            <a:spLocks noGrp="1"/>
          </p:cNvSpPr>
          <p:nvPr>
            <p:ph type="sldNum" sz="quarter" idx="12"/>
          </p:nvPr>
        </p:nvSpPr>
        <p:spPr>
          <a:xfrm>
            <a:off x="7010400" y="6515112"/>
            <a:ext cx="2133600" cy="365124"/>
          </a:xfrm>
        </p:spPr>
        <p:txBody>
          <a:bodyPr/>
          <a:lstStyle/>
          <a:p>
            <a:fld id="{9A0204A8-AFB4-894B-B7A1-210E55B1E886}" type="slidenum">
              <a:rPr lang="en-US" smtClean="0"/>
              <a:t>90</a:t>
            </a:fld>
            <a:endParaRPr lang="en-US" dirty="0"/>
          </a:p>
        </p:txBody>
      </p:sp>
      <p:grpSp>
        <p:nvGrpSpPr>
          <p:cNvPr id="31" name="Group 30"/>
          <p:cNvGrpSpPr/>
          <p:nvPr/>
        </p:nvGrpSpPr>
        <p:grpSpPr>
          <a:xfrm>
            <a:off x="4894948" y="1545693"/>
            <a:ext cx="1002934" cy="1254368"/>
            <a:chOff x="4894948" y="1545693"/>
            <a:chExt cx="1002934" cy="1254368"/>
          </a:xfrm>
        </p:grpSpPr>
        <p:sp>
          <p:nvSpPr>
            <p:cNvPr id="223" name="Rectangle 222"/>
            <p:cNvSpPr/>
            <p:nvPr/>
          </p:nvSpPr>
          <p:spPr bwMode="auto">
            <a:xfrm>
              <a:off x="5479274" y="1545693"/>
              <a:ext cx="215900" cy="85725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43" name="Straight Arrow Connector 242"/>
            <p:cNvCxnSpPr/>
            <p:nvPr/>
          </p:nvCxnSpPr>
          <p:spPr bwMode="auto">
            <a:xfrm>
              <a:off x="4934146" y="1981474"/>
              <a:ext cx="518532"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30" name="Group 29"/>
            <p:cNvGrpSpPr/>
            <p:nvPr/>
          </p:nvGrpSpPr>
          <p:grpSpPr>
            <a:xfrm>
              <a:off x="4894948" y="2434669"/>
              <a:ext cx="1002934" cy="365392"/>
              <a:chOff x="4894948" y="2434669"/>
              <a:chExt cx="1002934" cy="365392"/>
            </a:xfrm>
          </p:grpSpPr>
          <p:sp>
            <p:nvSpPr>
              <p:cNvPr id="244" name="Rectangle 243"/>
              <p:cNvSpPr/>
              <p:nvPr/>
            </p:nvSpPr>
            <p:spPr>
              <a:xfrm>
                <a:off x="4894948" y="2553840"/>
                <a:ext cx="1002934" cy="246221"/>
              </a:xfrm>
              <a:prstGeom prst="rect">
                <a:avLst/>
              </a:prstGeom>
            </p:spPr>
            <p:txBody>
              <a:bodyPr wrap="square" lIns="0" rIns="0">
                <a:spAutoFit/>
              </a:bodyPr>
              <a:lstStyle/>
              <a:p>
                <a:pPr algn="ctr"/>
                <a:r>
                  <a:rPr lang="en-US" altLang="zh-CN" sz="1000" dirty="0"/>
                  <a:t>Fully-Connected</a:t>
                </a:r>
                <a:endParaRPr lang="en-US" sz="1000" dirty="0"/>
              </a:p>
            </p:txBody>
          </p:sp>
          <p:sp>
            <p:nvSpPr>
              <p:cNvPr id="328" name="Left Brace 327"/>
              <p:cNvSpPr/>
              <p:nvPr/>
            </p:nvSpPr>
            <p:spPr bwMode="auto">
              <a:xfrm rot="16200000">
                <a:off x="5215301" y="2192507"/>
                <a:ext cx="82769" cy="567093"/>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grpSp>
      </p:grpSp>
      <p:sp>
        <p:nvSpPr>
          <p:cNvPr id="209" name="Rectangle 208"/>
          <p:cNvSpPr/>
          <p:nvPr/>
        </p:nvSpPr>
        <p:spPr bwMode="auto">
          <a:xfrm>
            <a:off x="172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329" name="Straight Arrow Connector 328"/>
          <p:cNvCxnSpPr/>
          <p:nvPr/>
        </p:nvCxnSpPr>
        <p:spPr bwMode="auto">
          <a:xfrm flipV="1">
            <a:off x="266822" y="4187023"/>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0" name="Straight Arrow Connector 329"/>
          <p:cNvCxnSpPr/>
          <p:nvPr/>
        </p:nvCxnSpPr>
        <p:spPr bwMode="auto">
          <a:xfrm flipV="1">
            <a:off x="1035172" y="4195746"/>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1" name="Rectangle 210"/>
          <p:cNvSpPr/>
          <p:nvPr/>
        </p:nvSpPr>
        <p:spPr bwMode="auto">
          <a:xfrm>
            <a:off x="1696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7" name="Straight Arrow Connector 216"/>
          <p:cNvCxnSpPr>
            <a:stCxn id="210" idx="3"/>
            <a:endCxn id="211" idx="1"/>
          </p:cNvCxnSpPr>
          <p:nvPr/>
        </p:nvCxnSpPr>
        <p:spPr bwMode="auto">
          <a:xfrm>
            <a:off x="1150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1" name="Straight Arrow Connector 330"/>
          <p:cNvCxnSpPr/>
          <p:nvPr/>
        </p:nvCxnSpPr>
        <p:spPr bwMode="auto">
          <a:xfrm flipV="1">
            <a:off x="1819109" y="4195746"/>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2" name="Rectangle 211"/>
          <p:cNvSpPr/>
          <p:nvPr/>
        </p:nvSpPr>
        <p:spPr bwMode="auto">
          <a:xfrm>
            <a:off x="2458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8" name="Straight Arrow Connector 217"/>
          <p:cNvCxnSpPr>
            <a:stCxn id="211" idx="3"/>
            <a:endCxn id="212" idx="1"/>
          </p:cNvCxnSpPr>
          <p:nvPr/>
        </p:nvCxnSpPr>
        <p:spPr bwMode="auto">
          <a:xfrm>
            <a:off x="1912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2" name="Straight Arrow Connector 331"/>
          <p:cNvCxnSpPr/>
          <p:nvPr/>
        </p:nvCxnSpPr>
        <p:spPr bwMode="auto">
          <a:xfrm flipV="1">
            <a:off x="2558174" y="4183658"/>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3" name="Rectangle 212"/>
          <p:cNvSpPr/>
          <p:nvPr/>
        </p:nvSpPr>
        <p:spPr bwMode="auto">
          <a:xfrm>
            <a:off x="3220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19" name="Straight Arrow Connector 218"/>
          <p:cNvCxnSpPr>
            <a:stCxn id="212" idx="3"/>
            <a:endCxn id="213" idx="1"/>
          </p:cNvCxnSpPr>
          <p:nvPr/>
        </p:nvCxnSpPr>
        <p:spPr bwMode="auto">
          <a:xfrm>
            <a:off x="2674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3" name="Straight Arrow Connector 332"/>
          <p:cNvCxnSpPr/>
          <p:nvPr/>
        </p:nvCxnSpPr>
        <p:spPr bwMode="auto">
          <a:xfrm flipV="1">
            <a:off x="3311869" y="4206842"/>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5" name="Rectangle 214"/>
          <p:cNvSpPr/>
          <p:nvPr/>
        </p:nvSpPr>
        <p:spPr bwMode="auto">
          <a:xfrm>
            <a:off x="3982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20" name="Straight Arrow Connector 219"/>
          <p:cNvCxnSpPr>
            <a:stCxn id="213" idx="3"/>
            <a:endCxn id="215" idx="1"/>
          </p:cNvCxnSpPr>
          <p:nvPr/>
        </p:nvCxnSpPr>
        <p:spPr bwMode="auto">
          <a:xfrm>
            <a:off x="3436742" y="3803456"/>
            <a:ext cx="54864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4" name="Straight Arrow Connector 333"/>
          <p:cNvCxnSpPr/>
          <p:nvPr/>
        </p:nvCxnSpPr>
        <p:spPr bwMode="auto">
          <a:xfrm flipV="1">
            <a:off x="4084057" y="4195746"/>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214" name="Rectangle 213"/>
          <p:cNvSpPr/>
          <p:nvPr/>
        </p:nvSpPr>
        <p:spPr bwMode="auto">
          <a:xfrm>
            <a:off x="4744842" y="3435959"/>
            <a:ext cx="215900" cy="734999"/>
          </a:xfrm>
          <a:prstGeom prst="rect">
            <a:avLst/>
          </a:prstGeom>
          <a:solidFill>
            <a:srgbClr val="C3D69B"/>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defTabSz="914400" eaLnBrk="0" fontAlgn="base" hangingPunct="0">
              <a:spcBef>
                <a:spcPct val="50000"/>
              </a:spcBef>
              <a:spcAft>
                <a:spcPct val="0"/>
              </a:spcAft>
            </a:pPr>
            <a:endParaRPr lang="en-US" sz="1200" dirty="0">
              <a:solidFill>
                <a:schemeClr val="tx1"/>
              </a:solidFill>
              <a:latin typeface="Arial" pitchFamily="-112" charset="0"/>
              <a:ea typeface="ＭＳ Ｐゴシック" pitchFamily="-112" charset="-128"/>
              <a:cs typeface="ＭＳ Ｐゴシック" pitchFamily="-112" charset="-128"/>
            </a:endParaRPr>
          </a:p>
        </p:txBody>
      </p:sp>
      <p:cxnSp>
        <p:nvCxnSpPr>
          <p:cNvPr id="221" name="Straight Arrow Connector 220"/>
          <p:cNvCxnSpPr>
            <a:stCxn id="215" idx="3"/>
            <a:endCxn id="214" idx="1"/>
          </p:cNvCxnSpPr>
          <p:nvPr/>
        </p:nvCxnSpPr>
        <p:spPr bwMode="auto">
          <a:xfrm>
            <a:off x="4198742" y="3803456"/>
            <a:ext cx="5461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35" name="Straight Arrow Connector 334"/>
          <p:cNvCxnSpPr/>
          <p:nvPr/>
        </p:nvCxnSpPr>
        <p:spPr bwMode="auto">
          <a:xfrm flipV="1">
            <a:off x="4860428" y="4206842"/>
            <a:ext cx="0" cy="35938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24" name="Group 23"/>
          <p:cNvGrpSpPr/>
          <p:nvPr/>
        </p:nvGrpSpPr>
        <p:grpSpPr>
          <a:xfrm>
            <a:off x="3552288" y="1743813"/>
            <a:ext cx="556160" cy="438365"/>
            <a:chOff x="3552288" y="1743813"/>
            <a:chExt cx="556160" cy="438365"/>
          </a:xfrm>
        </p:grpSpPr>
        <p:grpSp>
          <p:nvGrpSpPr>
            <p:cNvPr id="12" name="Group 11"/>
            <p:cNvGrpSpPr/>
            <p:nvPr/>
          </p:nvGrpSpPr>
          <p:grpSpPr>
            <a:xfrm>
              <a:off x="3552288" y="1743813"/>
              <a:ext cx="556160" cy="438365"/>
              <a:chOff x="3552288" y="1743813"/>
              <a:chExt cx="556160" cy="438365"/>
            </a:xfrm>
          </p:grpSpPr>
          <p:grpSp>
            <p:nvGrpSpPr>
              <p:cNvPr id="264" name="Group 226"/>
              <p:cNvGrpSpPr/>
              <p:nvPr/>
            </p:nvGrpSpPr>
            <p:grpSpPr>
              <a:xfrm>
                <a:off x="3664057" y="1743813"/>
                <a:ext cx="444391" cy="438365"/>
                <a:chOff x="11541722" y="1891905"/>
                <a:chExt cx="1280160" cy="1280160"/>
              </a:xfrm>
            </p:grpSpPr>
            <p:sp>
              <p:nvSpPr>
                <p:cNvPr id="296" name="Rectangle 295"/>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7" name="Rectangle 296"/>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8" name="Rectangle 297"/>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9" name="Rectangle 298"/>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0" name="Rectangle 299"/>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1" name="Rectangle 300"/>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2" name="Rectangle 301"/>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5" name="Rectangle 264"/>
              <p:cNvSpPr>
                <a:spLocks noChangeAspect="1"/>
              </p:cNvSpPr>
              <p:nvPr/>
            </p:nvSpPr>
            <p:spPr>
              <a:xfrm>
                <a:off x="3552288" y="2018953"/>
                <a:ext cx="95227" cy="939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7" name="Straight Connector 266"/>
              <p:cNvCxnSpPr>
                <a:stCxn id="265" idx="2"/>
                <a:endCxn id="266" idx="2"/>
              </p:cNvCxnSpPr>
              <p:nvPr/>
            </p:nvCxnSpPr>
            <p:spPr>
              <a:xfrm>
                <a:off x="3599902" y="2112889"/>
                <a:ext cx="472020" cy="347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a:stCxn id="265" idx="0"/>
                <a:endCxn id="266" idx="0"/>
              </p:cNvCxnSpPr>
              <p:nvPr/>
            </p:nvCxnSpPr>
            <p:spPr>
              <a:xfrm>
                <a:off x="3599902" y="2018953"/>
                <a:ext cx="472020" cy="5044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
          <p:nvSpPr>
            <p:cNvPr id="266" name="Rectangle 265"/>
            <p:cNvSpPr>
              <a:spLocks noChangeAspect="1"/>
            </p:cNvSpPr>
            <p:nvPr/>
          </p:nvSpPr>
          <p:spPr>
            <a:xfrm>
              <a:off x="4048115" y="2069401"/>
              <a:ext cx="47614" cy="4696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8" name="Title 1"/>
          <p:cNvSpPr txBox="1">
            <a:spLocks/>
          </p:cNvSpPr>
          <p:nvPr/>
        </p:nvSpPr>
        <p:spPr>
          <a:xfrm>
            <a:off x="45720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Ablation #2: Vision-</a:t>
            </a:r>
            <a:r>
              <a:rPr lang="en-US" dirty="0"/>
              <a:t>alone</a:t>
            </a:r>
          </a:p>
        </p:txBody>
      </p:sp>
      <p:sp>
        <p:nvSpPr>
          <p:cNvPr id="232" name="Rectangle 231"/>
          <p:cNvSpPr/>
          <p:nvPr/>
        </p:nvSpPr>
        <p:spPr>
          <a:xfrm>
            <a:off x="6087212" y="3309363"/>
            <a:ext cx="903700" cy="400110"/>
          </a:xfrm>
          <a:prstGeom prst="rect">
            <a:avLst/>
          </a:prstGeom>
        </p:spPr>
        <p:txBody>
          <a:bodyPr wrap="none">
            <a:spAutoFit/>
          </a:bodyPr>
          <a:lstStyle/>
          <a:p>
            <a:pPr algn="ctr"/>
            <a:r>
              <a:rPr lang="en-US" altLang="zh-CN" sz="1000" dirty="0"/>
              <a:t>Point-wise</a:t>
            </a:r>
            <a:r>
              <a:rPr lang="zh-CN" altLang="en-US" sz="1000" dirty="0"/>
              <a:t> </a:t>
            </a:r>
            <a:endParaRPr lang="en-US" altLang="zh-CN" sz="1000" dirty="0"/>
          </a:p>
          <a:p>
            <a:pPr algn="ctr"/>
            <a:r>
              <a:rPr lang="en-US" altLang="zh-CN" sz="1000" dirty="0"/>
              <a:t>multiplication</a:t>
            </a:r>
            <a:endParaRPr lang="en-US" sz="1000" dirty="0"/>
          </a:p>
        </p:txBody>
      </p:sp>
      <p:sp>
        <p:nvSpPr>
          <p:cNvPr id="162" name="Rectangle 161"/>
          <p:cNvSpPr/>
          <p:nvPr/>
        </p:nvSpPr>
        <p:spPr bwMode="auto">
          <a:xfrm>
            <a:off x="36830" y="3021494"/>
            <a:ext cx="6378345" cy="1896721"/>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161" name="Picture 16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3095" y="3275885"/>
            <a:ext cx="1413738" cy="1839721"/>
          </a:xfrm>
          <a:prstGeom prst="rect">
            <a:avLst/>
          </a:prstGeom>
        </p:spPr>
      </p:pic>
    </p:spTree>
    <p:extLst>
      <p:ext uri="{BB962C8B-B14F-4D97-AF65-F5344CB8AC3E}">
        <p14:creationId xmlns:p14="http://schemas.microsoft.com/office/powerpoint/2010/main" val="33796431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91</a:t>
            </a:fld>
            <a:endParaRPr lang="en-US" dirty="0"/>
          </a:p>
        </p:txBody>
      </p:sp>
      <p:sp>
        <p:nvSpPr>
          <p:cNvPr id="8" name="TextBox 7"/>
          <p:cNvSpPr txBox="1"/>
          <p:nvPr/>
        </p:nvSpPr>
        <p:spPr>
          <a:xfrm>
            <a:off x="152400" y="4924746"/>
            <a:ext cx="3124200" cy="738664"/>
          </a:xfrm>
          <a:prstGeom prst="rect">
            <a:avLst/>
          </a:prstGeom>
          <a:noFill/>
        </p:spPr>
        <p:txBody>
          <a:bodyPr wrap="square" rtlCol="0">
            <a:spAutoFit/>
          </a:bodyPr>
          <a:lstStyle/>
          <a:p>
            <a:pPr algn="l"/>
            <a:r>
              <a:rPr lang="en-US" sz="2100" dirty="0" smtClean="0"/>
              <a:t>“yes”          29.27</a:t>
            </a:r>
          </a:p>
          <a:p>
            <a:pPr algn="l"/>
            <a:r>
              <a:rPr lang="en-US" sz="2100" dirty="0" smtClean="0"/>
              <a:t>k-NN          40.61</a:t>
            </a:r>
            <a:endParaRPr lang="en-US" sz="2100"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43000"/>
            <a:ext cx="9144000" cy="3706586"/>
          </a:xfrm>
          <a:prstGeom prst="rect">
            <a:avLst/>
          </a:prstGeom>
        </p:spPr>
      </p:pic>
      <p:sp>
        <p:nvSpPr>
          <p:cNvPr id="11" name="Rectangle 10"/>
          <p:cNvSpPr/>
          <p:nvPr/>
        </p:nvSpPr>
        <p:spPr bwMode="auto">
          <a:xfrm>
            <a:off x="76200" y="2209800"/>
            <a:ext cx="9067800" cy="990600"/>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Rectangle 11"/>
          <p:cNvSpPr/>
          <p:nvPr/>
        </p:nvSpPr>
        <p:spPr bwMode="auto">
          <a:xfrm>
            <a:off x="76200" y="3962400"/>
            <a:ext cx="9067800" cy="762000"/>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Rectangle 12"/>
          <p:cNvSpPr/>
          <p:nvPr/>
        </p:nvSpPr>
        <p:spPr bwMode="auto">
          <a:xfrm>
            <a:off x="5334000" y="3276600"/>
            <a:ext cx="3810000" cy="609600"/>
          </a:xfrm>
          <a:prstGeom prst="rect">
            <a:avLst/>
          </a:prstGeom>
          <a:solidFill>
            <a:srgbClr val="FFFFFF">
              <a:alpha val="93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 name="Group 5"/>
          <p:cNvGrpSpPr/>
          <p:nvPr/>
        </p:nvGrpSpPr>
        <p:grpSpPr>
          <a:xfrm>
            <a:off x="152400" y="3505200"/>
            <a:ext cx="2286000" cy="2620855"/>
            <a:chOff x="152400" y="3505200"/>
            <a:chExt cx="2286000" cy="2620855"/>
          </a:xfrm>
        </p:grpSpPr>
        <p:sp>
          <p:nvSpPr>
            <p:cNvPr id="3" name="Rectangle 2"/>
            <p:cNvSpPr/>
            <p:nvPr/>
          </p:nvSpPr>
          <p:spPr bwMode="auto">
            <a:xfrm>
              <a:off x="1600200" y="3505200"/>
              <a:ext cx="838200" cy="38100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 name="TextBox 3"/>
            <p:cNvSpPr txBox="1"/>
            <p:nvPr/>
          </p:nvSpPr>
          <p:spPr>
            <a:xfrm>
              <a:off x="152400" y="5756723"/>
              <a:ext cx="2173341" cy="369332"/>
            </a:xfrm>
            <a:prstGeom prst="rect">
              <a:avLst/>
            </a:prstGeom>
            <a:noFill/>
            <a:ln w="38100" cmpd="sng">
              <a:solidFill>
                <a:srgbClr val="FF0000"/>
              </a:solidFill>
            </a:ln>
          </p:spPr>
          <p:txBody>
            <a:bodyPr wrap="none" tIns="0" bIns="0" rtlCol="0">
              <a:spAutoFit/>
            </a:bodyPr>
            <a:lstStyle/>
            <a:p>
              <a:r>
                <a:rPr lang="en-US" sz="2400" dirty="0" smtClean="0">
                  <a:solidFill>
                    <a:srgbClr val="FF0000"/>
                  </a:solidFill>
                </a:rPr>
                <a:t> Code available!</a:t>
              </a:r>
              <a:endParaRPr lang="en-US" sz="2400" dirty="0">
                <a:solidFill>
                  <a:srgbClr val="FF0000"/>
                </a:solidFill>
              </a:endParaRPr>
            </a:p>
          </p:txBody>
        </p:sp>
      </p:grpSp>
      <p:sp>
        <p:nvSpPr>
          <p:cNvPr id="9" name="TextBox 8"/>
          <p:cNvSpPr txBox="1"/>
          <p:nvPr/>
        </p:nvSpPr>
        <p:spPr>
          <a:xfrm>
            <a:off x="3639050" y="4924745"/>
            <a:ext cx="5380083" cy="1569660"/>
          </a:xfrm>
          <a:prstGeom prst="rect">
            <a:avLst/>
          </a:prstGeom>
          <a:noFill/>
        </p:spPr>
        <p:txBody>
          <a:bodyPr wrap="square" rtlCol="0">
            <a:spAutoFit/>
          </a:bodyPr>
          <a:lstStyle/>
          <a:p>
            <a:pPr marL="342900" indent="-342900">
              <a:buFont typeface="Arial"/>
              <a:buChar char="•"/>
            </a:pPr>
            <a:r>
              <a:rPr lang="en-US" sz="2400" dirty="0" smtClean="0"/>
              <a:t>Multiple-Choice &gt; Open-Ended</a:t>
            </a:r>
          </a:p>
          <a:p>
            <a:pPr marL="342900" indent="-342900">
              <a:buFont typeface="Arial"/>
              <a:buChar char="•"/>
            </a:pPr>
            <a:r>
              <a:rPr lang="en-US" sz="2400" dirty="0" smtClean="0"/>
              <a:t>Question alone does quite well</a:t>
            </a:r>
          </a:p>
          <a:p>
            <a:pPr marL="800100" lvl="1" indent="-342900">
              <a:buFont typeface="Arial"/>
              <a:buChar char="•"/>
            </a:pPr>
            <a:r>
              <a:rPr lang="en-US" sz="2400" dirty="0" smtClean="0"/>
              <a:t>Better than humans</a:t>
            </a:r>
          </a:p>
          <a:p>
            <a:pPr marL="342900" indent="-342900">
              <a:buFont typeface="Arial"/>
              <a:buChar char="•"/>
            </a:pPr>
            <a:r>
              <a:rPr lang="en-US" sz="2400" dirty="0" smtClean="0"/>
              <a:t>Image helps</a:t>
            </a:r>
          </a:p>
        </p:txBody>
      </p:sp>
    </p:spTree>
    <p:extLst>
      <p:ext uri="{BB962C8B-B14F-4D97-AF65-F5344CB8AC3E}">
        <p14:creationId xmlns:p14="http://schemas.microsoft.com/office/powerpoint/2010/main" val="3633330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3" grpId="0" animBg="1"/>
      <p:bldP spid="9"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96"/>
            <a:ext cx="8229600" cy="1143000"/>
          </a:xfrm>
        </p:spPr>
        <p:txBody>
          <a:bodyPr/>
          <a:lstStyle/>
          <a:p>
            <a:r>
              <a:rPr lang="en-US" dirty="0" smtClean="0"/>
              <a:t>[Malinowski 2015]</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92</a:t>
            </a:fld>
            <a:endParaRPr lang="en-US" dirty="0"/>
          </a:p>
        </p:txBody>
      </p:sp>
      <p:pic>
        <p:nvPicPr>
          <p:cNvPr id="5" name="Picture 4"/>
          <p:cNvPicPr>
            <a:picLocks noChangeAspect="1"/>
          </p:cNvPicPr>
          <p:nvPr/>
        </p:nvPicPr>
        <p:blipFill>
          <a:blip r:embed="rId2"/>
          <a:stretch>
            <a:fillRect/>
          </a:stretch>
        </p:blipFill>
        <p:spPr>
          <a:xfrm>
            <a:off x="0" y="1116826"/>
            <a:ext cx="9144000" cy="4529371"/>
          </a:xfrm>
          <a:prstGeom prst="rect">
            <a:avLst/>
          </a:prstGeom>
        </p:spPr>
      </p:pic>
    </p:spTree>
    <p:extLst>
      <p:ext uri="{BB962C8B-B14F-4D97-AF65-F5344CB8AC3E}">
        <p14:creationId xmlns:p14="http://schemas.microsoft.com/office/powerpoint/2010/main" val="31931530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2"/>
            <a:ext cx="8229600" cy="1143000"/>
          </a:xfrm>
        </p:spPr>
        <p:txBody>
          <a:bodyPr/>
          <a:lstStyle/>
          <a:p>
            <a:r>
              <a:rPr lang="en-US" dirty="0" smtClean="0"/>
              <a:t>[Ren 2015]</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93</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460500"/>
            <a:ext cx="9144000" cy="3922889"/>
          </a:xfrm>
          <a:prstGeom prst="rect">
            <a:avLst/>
          </a:prstGeom>
        </p:spPr>
      </p:pic>
    </p:spTree>
    <p:extLst>
      <p:ext uri="{BB962C8B-B14F-4D97-AF65-F5344CB8AC3E}">
        <p14:creationId xmlns:p14="http://schemas.microsoft.com/office/powerpoint/2010/main" val="31486058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96"/>
            <a:ext cx="8229600" cy="1143000"/>
          </a:xfrm>
        </p:spPr>
        <p:txBody>
          <a:bodyPr/>
          <a:lstStyle/>
          <a:p>
            <a:r>
              <a:rPr lang="en-US" dirty="0" smtClean="0"/>
              <a:t>[Gao 2015]</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94</a:t>
            </a:fld>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62100"/>
            <a:ext cx="9144000" cy="3719045"/>
          </a:xfrm>
          <a:prstGeom prst="rect">
            <a:avLst/>
          </a:prstGeom>
        </p:spPr>
      </p:pic>
    </p:spTree>
    <p:extLst>
      <p:ext uri="{BB962C8B-B14F-4D97-AF65-F5344CB8AC3E}">
        <p14:creationId xmlns:p14="http://schemas.microsoft.com/office/powerpoint/2010/main" val="3193418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 in VQA</a:t>
            </a:r>
            <a:endParaRPr lang="en-US" dirty="0"/>
          </a:p>
        </p:txBody>
      </p:sp>
      <p:sp>
        <p:nvSpPr>
          <p:cNvPr id="4" name="Content Placeholder 3"/>
          <p:cNvSpPr>
            <a:spLocks noGrp="1"/>
          </p:cNvSpPr>
          <p:nvPr>
            <p:ph idx="1"/>
          </p:nvPr>
        </p:nvSpPr>
        <p:spPr/>
        <p:txBody>
          <a:bodyPr/>
          <a:lstStyle/>
          <a:p>
            <a:r>
              <a:rPr lang="en-US" dirty="0" smtClean="0">
                <a:solidFill>
                  <a:schemeClr val="bg1">
                    <a:lumMod val="75000"/>
                  </a:schemeClr>
                </a:solidFill>
              </a:rPr>
              <a:t>Image representation</a:t>
            </a:r>
          </a:p>
          <a:p>
            <a:r>
              <a:rPr lang="en-US" dirty="0" smtClean="0">
                <a:solidFill>
                  <a:schemeClr val="bg1">
                    <a:lumMod val="75000"/>
                  </a:schemeClr>
                </a:solidFill>
              </a:rPr>
              <a:t>Language representation</a:t>
            </a:r>
          </a:p>
          <a:p>
            <a:r>
              <a:rPr lang="en-US" dirty="0" smtClean="0"/>
              <a:t>Combining the modalities</a:t>
            </a:r>
          </a:p>
          <a:p>
            <a:r>
              <a:rPr lang="en-US" dirty="0" smtClean="0"/>
              <a:t>Attention</a:t>
            </a:r>
          </a:p>
          <a:p>
            <a:r>
              <a:rPr lang="en-US" dirty="0" smtClean="0"/>
              <a:t>Question-specific reasoning</a:t>
            </a:r>
          </a:p>
        </p:txBody>
      </p:sp>
      <p:sp>
        <p:nvSpPr>
          <p:cNvPr id="2" name="Slide Number Placeholder 1"/>
          <p:cNvSpPr>
            <a:spLocks noGrp="1"/>
          </p:cNvSpPr>
          <p:nvPr>
            <p:ph type="sldNum" sz="quarter" idx="12"/>
          </p:nvPr>
        </p:nvSpPr>
        <p:spPr/>
        <p:txBody>
          <a:bodyPr/>
          <a:lstStyle/>
          <a:p>
            <a:fld id="{9A0204A8-AFB4-894B-B7A1-210E55B1E886}" type="slidenum">
              <a:rPr lang="en-US" smtClean="0"/>
              <a:t>95</a:t>
            </a:fld>
            <a:endParaRPr lang="en-US" dirty="0"/>
          </a:p>
        </p:txBody>
      </p:sp>
    </p:spTree>
    <p:extLst>
      <p:ext uri="{BB962C8B-B14F-4D97-AF65-F5344CB8AC3E}">
        <p14:creationId xmlns:p14="http://schemas.microsoft.com/office/powerpoint/2010/main" val="13422608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Multimodal Compact Bilinear (MCB) Pooling [Fukui 2016]</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A0204A8-AFB4-894B-B7A1-210E55B1E886}" type="slidenum">
              <a:rPr lang="en-US" smtClean="0"/>
              <a:t>96</a:t>
            </a:fld>
            <a:endParaRPr lang="en-US" dirty="0"/>
          </a:p>
        </p:txBody>
      </p:sp>
    </p:spTree>
    <p:extLst>
      <p:ext uri="{BB962C8B-B14F-4D97-AF65-F5344CB8AC3E}">
        <p14:creationId xmlns:p14="http://schemas.microsoft.com/office/powerpoint/2010/main" val="33045479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611449" y="1291287"/>
            <a:ext cx="1605615" cy="2062103"/>
          </a:xfrm>
          <a:prstGeom prst="rect">
            <a:avLst/>
          </a:prstGeom>
          <a:noFill/>
        </p:spPr>
        <p:txBody>
          <a:bodyPr wrap="square" rtlCol="0">
            <a:spAutoFit/>
          </a:bodyPr>
          <a:lstStyle/>
          <a:p>
            <a:pPr defTabSz="457200" fontAlgn="auto">
              <a:spcBef>
                <a:spcPts val="0"/>
              </a:spcBef>
              <a:spcAft>
                <a:spcPts val="0"/>
              </a:spcAft>
            </a:pPr>
            <a:r>
              <a:rPr lang="en-US" sz="1600" dirty="0" smtClean="0">
                <a:solidFill>
                  <a:prstClr val="black"/>
                </a:solidFill>
                <a:latin typeface="Calibri"/>
              </a:rPr>
              <a:t>spoon</a:t>
            </a:r>
          </a:p>
          <a:p>
            <a:pPr defTabSz="457200" fontAlgn="auto">
              <a:spcBef>
                <a:spcPts val="0"/>
              </a:spcBef>
              <a:spcAft>
                <a:spcPts val="0"/>
              </a:spcAft>
            </a:pPr>
            <a:r>
              <a:rPr lang="en-US" sz="1600" dirty="0" smtClean="0">
                <a:solidFill>
                  <a:prstClr val="black"/>
                </a:solidFill>
                <a:latin typeface="Calibri"/>
              </a:rPr>
              <a:t>plate</a:t>
            </a:r>
          </a:p>
          <a:p>
            <a:pPr defTabSz="457200" fontAlgn="auto">
              <a:spcBef>
                <a:spcPts val="0"/>
              </a:spcBef>
              <a:spcAft>
                <a:spcPts val="0"/>
              </a:spcAft>
            </a:pPr>
            <a:r>
              <a:rPr lang="en-US" sz="1600" dirty="0">
                <a:solidFill>
                  <a:prstClr val="black"/>
                </a:solidFill>
                <a:latin typeface="Calibri"/>
              </a:rPr>
              <a:t>b</a:t>
            </a:r>
            <a:r>
              <a:rPr lang="en-US" sz="1600" dirty="0" smtClean="0">
                <a:solidFill>
                  <a:prstClr val="black"/>
                </a:solidFill>
                <a:latin typeface="Calibri"/>
              </a:rPr>
              <a:t>owl</a:t>
            </a:r>
          </a:p>
          <a:p>
            <a:pPr defTabSz="457200" fontAlgn="auto">
              <a:spcBef>
                <a:spcPts val="0"/>
              </a:spcBef>
              <a:spcAft>
                <a:spcPts val="0"/>
              </a:spcAft>
            </a:pPr>
            <a:r>
              <a:rPr lang="en-US" sz="1600" dirty="0" smtClean="0">
                <a:solidFill>
                  <a:prstClr val="black"/>
                </a:solidFill>
                <a:latin typeface="Calibri"/>
              </a:rPr>
              <a:t>table</a:t>
            </a:r>
          </a:p>
          <a:p>
            <a:pPr defTabSz="457200" fontAlgn="auto">
              <a:spcBef>
                <a:spcPts val="0"/>
              </a:spcBef>
              <a:spcAft>
                <a:spcPts val="0"/>
              </a:spcAft>
            </a:pPr>
            <a:r>
              <a:rPr lang="en-US" sz="1600" dirty="0" smtClean="0">
                <a:solidFill>
                  <a:prstClr val="black"/>
                </a:solidFill>
                <a:latin typeface="Calibri"/>
              </a:rPr>
              <a:t>food</a:t>
            </a:r>
          </a:p>
          <a:p>
            <a:pPr defTabSz="457200" fontAlgn="auto">
              <a:spcBef>
                <a:spcPts val="0"/>
              </a:spcBef>
              <a:spcAft>
                <a:spcPts val="0"/>
              </a:spcAft>
            </a:pPr>
            <a:r>
              <a:rPr lang="en-US" sz="1600" dirty="0" smtClean="0">
                <a:solidFill>
                  <a:prstClr val="black"/>
                </a:solidFill>
                <a:latin typeface="Calibri"/>
              </a:rPr>
              <a:t>corn</a:t>
            </a:r>
          </a:p>
          <a:p>
            <a:pPr defTabSz="457200" fontAlgn="auto">
              <a:spcBef>
                <a:spcPts val="0"/>
              </a:spcBef>
              <a:spcAft>
                <a:spcPts val="0"/>
              </a:spcAft>
            </a:pPr>
            <a:r>
              <a:rPr lang="is-IS" sz="1600" dirty="0" smtClean="0">
                <a:solidFill>
                  <a:prstClr val="black"/>
                </a:solidFill>
                <a:latin typeface="Calibri"/>
              </a:rPr>
              <a:t>…</a:t>
            </a:r>
          </a:p>
          <a:p>
            <a:pPr defTabSz="457200" fontAlgn="auto">
              <a:spcBef>
                <a:spcPts val="0"/>
              </a:spcBef>
              <a:spcAft>
                <a:spcPts val="0"/>
              </a:spcAft>
            </a:pPr>
            <a:r>
              <a:rPr lang="is-IS" sz="1600" dirty="0" smtClean="0">
                <a:solidFill>
                  <a:schemeClr val="accent6"/>
                </a:solidFill>
                <a:latin typeface="Calibri"/>
              </a:rPr>
              <a:t>person</a:t>
            </a:r>
            <a:endParaRPr lang="en-US" sz="1600" dirty="0" smtClean="0">
              <a:solidFill>
                <a:schemeClr val="accent6"/>
              </a:solidFill>
              <a:latin typeface="Calibri"/>
            </a:endParaRPr>
          </a:p>
        </p:txBody>
      </p:sp>
      <p:sp>
        <p:nvSpPr>
          <p:cNvPr id="3" name="テキスト ボックス 2"/>
          <p:cNvSpPr txBox="1"/>
          <p:nvPr/>
        </p:nvSpPr>
        <p:spPr>
          <a:xfrm>
            <a:off x="92592" y="4175046"/>
            <a:ext cx="2495118" cy="830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defTabSz="457200" fontAlgn="auto">
              <a:spcBef>
                <a:spcPts val="0"/>
              </a:spcBef>
              <a:spcAft>
                <a:spcPts val="0"/>
              </a:spcAft>
            </a:pPr>
            <a:r>
              <a:rPr kumimoji="1" lang="en-US" altLang="ja-JP" sz="2400" i="1" dirty="0" smtClean="0">
                <a:solidFill>
                  <a:prstClr val="white"/>
                </a:solidFill>
              </a:rPr>
              <a:t>Is this going to be a feast?</a:t>
            </a:r>
            <a:endParaRPr kumimoji="1" lang="ja-JP" altLang="en-US" sz="2400" i="1" dirty="0">
              <a:solidFill>
                <a:prstClr val="white"/>
              </a:solidFill>
            </a:endParaRPr>
          </a:p>
        </p:txBody>
      </p:sp>
      <p:sp>
        <p:nvSpPr>
          <p:cNvPr id="6" name="台形 5"/>
          <p:cNvSpPr/>
          <p:nvPr/>
        </p:nvSpPr>
        <p:spPr>
          <a:xfrm rot="5400000">
            <a:off x="2238004" y="2188463"/>
            <a:ext cx="1352910" cy="457200"/>
          </a:xfrm>
          <a:prstGeom prst="trapezoi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r>
              <a:rPr kumimoji="1" lang="en-US" altLang="ja-JP" sz="1600" dirty="0" smtClean="0">
                <a:solidFill>
                  <a:prstClr val="white"/>
                </a:solidFill>
              </a:rPr>
              <a:t>CNN</a:t>
            </a:r>
            <a:endParaRPr kumimoji="1" lang="ja-JP" altLang="en-US" sz="1600" dirty="0">
              <a:solidFill>
                <a:prstClr val="white"/>
              </a:solidFill>
            </a:endParaRPr>
          </a:p>
        </p:txBody>
      </p:sp>
      <p:sp>
        <p:nvSpPr>
          <p:cNvPr id="7" name="正方形/長方形 6"/>
          <p:cNvSpPr/>
          <p:nvPr/>
        </p:nvSpPr>
        <p:spPr>
          <a:xfrm rot="5400000">
            <a:off x="2367282" y="4363341"/>
            <a:ext cx="1097101" cy="4544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sz="1600" dirty="0" smtClean="0">
                <a:solidFill>
                  <a:prstClr val="white"/>
                </a:solidFill>
              </a:rPr>
              <a:t>LSTM</a:t>
            </a:r>
            <a:endParaRPr kumimoji="1" lang="ja-JP" altLang="en-US" sz="1600" dirty="0">
              <a:solidFill>
                <a:prstClr val="white"/>
              </a:solidFill>
            </a:endParaRPr>
          </a:p>
        </p:txBody>
      </p:sp>
      <p:sp>
        <p:nvSpPr>
          <p:cNvPr id="8" name="直方体 7"/>
          <p:cNvSpPr/>
          <p:nvPr/>
        </p:nvSpPr>
        <p:spPr>
          <a:xfrm rot="5400000">
            <a:off x="2666779" y="2343457"/>
            <a:ext cx="1420926" cy="14721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16" name="正方形/長方形 15"/>
          <p:cNvSpPr/>
          <p:nvPr/>
        </p:nvSpPr>
        <p:spPr>
          <a:xfrm>
            <a:off x="8200846" y="2724188"/>
            <a:ext cx="852111" cy="801307"/>
          </a:xfrm>
          <a:prstGeom prst="rect">
            <a:avLst/>
          </a:prstGeom>
          <a:solidFill>
            <a:schemeClr val="bg1">
              <a:lumMod val="65000"/>
            </a:schemeClr>
          </a:solidFill>
          <a:ln>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dirty="0">
                <a:solidFill>
                  <a:prstClr val="white"/>
                </a:solidFill>
              </a:rPr>
              <a:t>Y</a:t>
            </a:r>
            <a:r>
              <a:rPr kumimoji="1" lang="en-US" altLang="ja-JP" dirty="0" smtClean="0">
                <a:solidFill>
                  <a:prstClr val="white"/>
                </a:solidFill>
              </a:rPr>
              <a:t>es</a:t>
            </a:r>
            <a:endParaRPr kumimoji="1" lang="ja-JP" altLang="en-US" dirty="0">
              <a:solidFill>
                <a:prstClr val="white"/>
              </a:solidFill>
            </a:endParaRPr>
          </a:p>
        </p:txBody>
      </p:sp>
      <p:sp>
        <p:nvSpPr>
          <p:cNvPr id="17" name="雲 16"/>
          <p:cNvSpPr/>
          <p:nvPr/>
        </p:nvSpPr>
        <p:spPr>
          <a:xfrm>
            <a:off x="4355131" y="1429218"/>
            <a:ext cx="3292856" cy="3498807"/>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fontAlgn="auto">
              <a:spcBef>
                <a:spcPts val="0"/>
              </a:spcBef>
              <a:spcAft>
                <a:spcPts val="0"/>
              </a:spcAft>
            </a:pPr>
            <a:endParaRPr kumimoji="1" lang="ja-JP" altLang="en-US">
              <a:solidFill>
                <a:prstClr val="black"/>
              </a:solidFill>
            </a:endParaRPr>
          </a:p>
        </p:txBody>
      </p:sp>
      <p:sp>
        <p:nvSpPr>
          <p:cNvPr id="22" name="TextBox 21"/>
          <p:cNvSpPr txBox="1"/>
          <p:nvPr/>
        </p:nvSpPr>
        <p:spPr>
          <a:xfrm>
            <a:off x="3610540" y="3939478"/>
            <a:ext cx="1309204" cy="1077218"/>
          </a:xfrm>
          <a:prstGeom prst="rect">
            <a:avLst/>
          </a:prstGeom>
          <a:noFill/>
        </p:spPr>
        <p:txBody>
          <a:bodyPr wrap="square" rtlCol="0">
            <a:spAutoFit/>
          </a:bodyPr>
          <a:lstStyle/>
          <a:p>
            <a:pPr defTabSz="457200" fontAlgn="auto">
              <a:spcBef>
                <a:spcPts val="0"/>
              </a:spcBef>
              <a:spcAft>
                <a:spcPts val="0"/>
              </a:spcAft>
            </a:pPr>
            <a:r>
              <a:rPr lang="en-US" sz="1600" dirty="0" smtClean="0">
                <a:solidFill>
                  <a:prstClr val="black"/>
                </a:solidFill>
                <a:latin typeface="Calibri"/>
              </a:rPr>
              <a:t>Is?</a:t>
            </a:r>
          </a:p>
          <a:p>
            <a:pPr defTabSz="457200" fontAlgn="auto">
              <a:spcBef>
                <a:spcPts val="0"/>
              </a:spcBef>
              <a:spcAft>
                <a:spcPts val="0"/>
              </a:spcAft>
            </a:pPr>
            <a:r>
              <a:rPr lang="en-US" sz="1600" dirty="0" smtClean="0">
                <a:solidFill>
                  <a:prstClr val="black"/>
                </a:solidFill>
                <a:latin typeface="Calibri"/>
              </a:rPr>
              <a:t>feast</a:t>
            </a:r>
          </a:p>
          <a:p>
            <a:pPr defTabSz="457200" fontAlgn="auto">
              <a:spcBef>
                <a:spcPts val="0"/>
              </a:spcBef>
              <a:spcAft>
                <a:spcPts val="0"/>
              </a:spcAft>
            </a:pPr>
            <a:r>
              <a:rPr lang="en-US" sz="1600" dirty="0">
                <a:solidFill>
                  <a:prstClr val="black"/>
                </a:solidFill>
                <a:latin typeface="Calibri"/>
              </a:rPr>
              <a:t>g</a:t>
            </a:r>
            <a:r>
              <a:rPr lang="is-IS" sz="1600" dirty="0" smtClean="0">
                <a:solidFill>
                  <a:prstClr val="black"/>
                </a:solidFill>
                <a:latin typeface="Calibri"/>
              </a:rPr>
              <a:t>oing to be</a:t>
            </a:r>
          </a:p>
          <a:p>
            <a:pPr defTabSz="457200" fontAlgn="auto">
              <a:spcBef>
                <a:spcPts val="0"/>
              </a:spcBef>
              <a:spcAft>
                <a:spcPts val="0"/>
              </a:spcAft>
            </a:pPr>
            <a:r>
              <a:rPr lang="is-IS" sz="1600" dirty="0" smtClean="0">
                <a:solidFill>
                  <a:prstClr val="black"/>
                </a:solidFill>
                <a:latin typeface="Calibri"/>
              </a:rPr>
              <a:t>…</a:t>
            </a:r>
            <a:endParaRPr lang="en-US" sz="1600" dirty="0" smtClean="0">
              <a:solidFill>
                <a:prstClr val="black"/>
              </a:solidFill>
              <a:latin typeface="Calibri"/>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689" y="1480737"/>
            <a:ext cx="2496870" cy="1872653"/>
          </a:xfrm>
          <a:prstGeom prst="rect">
            <a:avLst/>
          </a:prstGeom>
        </p:spPr>
      </p:pic>
      <p:sp>
        <p:nvSpPr>
          <p:cNvPr id="28" name="直方体 19"/>
          <p:cNvSpPr/>
          <p:nvPr/>
        </p:nvSpPr>
        <p:spPr>
          <a:xfrm rot="5400000">
            <a:off x="2666125" y="4517392"/>
            <a:ext cx="1421326" cy="14630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32" name="Freeform 31"/>
          <p:cNvSpPr/>
          <p:nvPr/>
        </p:nvSpPr>
        <p:spPr>
          <a:xfrm>
            <a:off x="4153192" y="2436384"/>
            <a:ext cx="1027162" cy="1933192"/>
          </a:xfrm>
          <a:custGeom>
            <a:avLst/>
            <a:gdLst>
              <a:gd name="connsiteX0" fmla="*/ 0 w 1010937"/>
              <a:gd name="connsiteY0" fmla="*/ 31111 h 1957634"/>
              <a:gd name="connsiteX1" fmla="*/ 893459 w 1010937"/>
              <a:gd name="connsiteY1" fmla="*/ 149774 h 1957634"/>
              <a:gd name="connsiteX2" fmla="*/ 907420 w 1010937"/>
              <a:gd name="connsiteY2" fmla="*/ 1203777 h 1957634"/>
              <a:gd name="connsiteX3" fmla="*/ 34901 w 1010937"/>
              <a:gd name="connsiteY3" fmla="*/ 1957634 h 1957634"/>
              <a:gd name="connsiteX0" fmla="*/ 0 w 1023653"/>
              <a:gd name="connsiteY0" fmla="*/ 49494 h 1976017"/>
              <a:gd name="connsiteX1" fmla="*/ 893459 w 1023653"/>
              <a:gd name="connsiteY1" fmla="*/ 168157 h 1976017"/>
              <a:gd name="connsiteX2" fmla="*/ 928360 w 1023653"/>
              <a:gd name="connsiteY2" fmla="*/ 1557207 h 1976017"/>
              <a:gd name="connsiteX3" fmla="*/ 34901 w 1023653"/>
              <a:gd name="connsiteY3" fmla="*/ 1976017 h 1976017"/>
              <a:gd name="connsiteX0" fmla="*/ 0 w 1027162"/>
              <a:gd name="connsiteY0" fmla="*/ 6669 h 1933192"/>
              <a:gd name="connsiteX1" fmla="*/ 900439 w 1027162"/>
              <a:gd name="connsiteY1" fmla="*/ 348697 h 1933192"/>
              <a:gd name="connsiteX2" fmla="*/ 928360 w 1027162"/>
              <a:gd name="connsiteY2" fmla="*/ 1514382 h 1933192"/>
              <a:gd name="connsiteX3" fmla="*/ 34901 w 1027162"/>
              <a:gd name="connsiteY3" fmla="*/ 1933192 h 1933192"/>
            </a:gdLst>
            <a:ahLst/>
            <a:cxnLst>
              <a:cxn ang="0">
                <a:pos x="connsiteX0" y="connsiteY0"/>
              </a:cxn>
              <a:cxn ang="0">
                <a:pos x="connsiteX1" y="connsiteY1"/>
              </a:cxn>
              <a:cxn ang="0">
                <a:pos x="connsiteX2" y="connsiteY2"/>
              </a:cxn>
              <a:cxn ang="0">
                <a:pos x="connsiteX3" y="connsiteY3"/>
              </a:cxn>
            </a:cxnLst>
            <a:rect l="l" t="t" r="r" b="b"/>
            <a:pathLst>
              <a:path w="1027162" h="1933192">
                <a:moveTo>
                  <a:pt x="0" y="6669"/>
                </a:moveTo>
                <a:cubicBezTo>
                  <a:pt x="371111" y="-31722"/>
                  <a:pt x="745712" y="97412"/>
                  <a:pt x="900439" y="348697"/>
                </a:cubicBezTo>
                <a:cubicBezTo>
                  <a:pt x="1055166" y="599982"/>
                  <a:pt x="1072616" y="1250300"/>
                  <a:pt x="928360" y="1514382"/>
                </a:cubicBezTo>
                <a:cubicBezTo>
                  <a:pt x="784104" y="1778465"/>
                  <a:pt x="34901" y="1933192"/>
                  <a:pt x="34901" y="193319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4162831" y="1970422"/>
            <a:ext cx="1133931" cy="2401435"/>
          </a:xfrm>
          <a:custGeom>
            <a:avLst/>
            <a:gdLst>
              <a:gd name="connsiteX0" fmla="*/ 0 w 1010937"/>
              <a:gd name="connsiteY0" fmla="*/ 31111 h 1957634"/>
              <a:gd name="connsiteX1" fmla="*/ 893459 w 1010937"/>
              <a:gd name="connsiteY1" fmla="*/ 149774 h 1957634"/>
              <a:gd name="connsiteX2" fmla="*/ 907420 w 1010937"/>
              <a:gd name="connsiteY2" fmla="*/ 1203777 h 1957634"/>
              <a:gd name="connsiteX3" fmla="*/ 34901 w 1010937"/>
              <a:gd name="connsiteY3" fmla="*/ 1957634 h 1957634"/>
              <a:gd name="connsiteX0" fmla="*/ 0 w 1023653"/>
              <a:gd name="connsiteY0" fmla="*/ 49494 h 1976017"/>
              <a:gd name="connsiteX1" fmla="*/ 893459 w 1023653"/>
              <a:gd name="connsiteY1" fmla="*/ 168157 h 1976017"/>
              <a:gd name="connsiteX2" fmla="*/ 928360 w 1023653"/>
              <a:gd name="connsiteY2" fmla="*/ 1557207 h 1976017"/>
              <a:gd name="connsiteX3" fmla="*/ 34901 w 1023653"/>
              <a:gd name="connsiteY3" fmla="*/ 1976017 h 1976017"/>
              <a:gd name="connsiteX0" fmla="*/ 0 w 1027162"/>
              <a:gd name="connsiteY0" fmla="*/ 6669 h 1933192"/>
              <a:gd name="connsiteX1" fmla="*/ 900439 w 1027162"/>
              <a:gd name="connsiteY1" fmla="*/ 348697 h 1933192"/>
              <a:gd name="connsiteX2" fmla="*/ 928360 w 1027162"/>
              <a:gd name="connsiteY2" fmla="*/ 1514382 h 1933192"/>
              <a:gd name="connsiteX3" fmla="*/ 34901 w 1027162"/>
              <a:gd name="connsiteY3" fmla="*/ 1933192 h 1933192"/>
            </a:gdLst>
            <a:ahLst/>
            <a:cxnLst>
              <a:cxn ang="0">
                <a:pos x="connsiteX0" y="connsiteY0"/>
              </a:cxn>
              <a:cxn ang="0">
                <a:pos x="connsiteX1" y="connsiteY1"/>
              </a:cxn>
              <a:cxn ang="0">
                <a:pos x="connsiteX2" y="connsiteY2"/>
              </a:cxn>
              <a:cxn ang="0">
                <a:pos x="connsiteX3" y="connsiteY3"/>
              </a:cxn>
            </a:cxnLst>
            <a:rect l="l" t="t" r="r" b="b"/>
            <a:pathLst>
              <a:path w="1027162" h="1933192">
                <a:moveTo>
                  <a:pt x="0" y="6669"/>
                </a:moveTo>
                <a:cubicBezTo>
                  <a:pt x="371111" y="-31722"/>
                  <a:pt x="745712" y="97412"/>
                  <a:pt x="900439" y="348697"/>
                </a:cubicBezTo>
                <a:cubicBezTo>
                  <a:pt x="1055166" y="599982"/>
                  <a:pt x="1072616" y="1250300"/>
                  <a:pt x="928360" y="1514382"/>
                </a:cubicBezTo>
                <a:cubicBezTo>
                  <a:pt x="784104" y="1778465"/>
                  <a:pt x="34901" y="1933192"/>
                  <a:pt x="34901" y="193319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4158149" y="1687363"/>
            <a:ext cx="1303338" cy="2682214"/>
          </a:xfrm>
          <a:custGeom>
            <a:avLst/>
            <a:gdLst>
              <a:gd name="connsiteX0" fmla="*/ 0 w 1010937"/>
              <a:gd name="connsiteY0" fmla="*/ 31111 h 1957634"/>
              <a:gd name="connsiteX1" fmla="*/ 893459 w 1010937"/>
              <a:gd name="connsiteY1" fmla="*/ 149774 h 1957634"/>
              <a:gd name="connsiteX2" fmla="*/ 907420 w 1010937"/>
              <a:gd name="connsiteY2" fmla="*/ 1203777 h 1957634"/>
              <a:gd name="connsiteX3" fmla="*/ 34901 w 1010937"/>
              <a:gd name="connsiteY3" fmla="*/ 1957634 h 1957634"/>
              <a:gd name="connsiteX0" fmla="*/ 0 w 1023653"/>
              <a:gd name="connsiteY0" fmla="*/ 49494 h 1976017"/>
              <a:gd name="connsiteX1" fmla="*/ 893459 w 1023653"/>
              <a:gd name="connsiteY1" fmla="*/ 168157 h 1976017"/>
              <a:gd name="connsiteX2" fmla="*/ 928360 w 1023653"/>
              <a:gd name="connsiteY2" fmla="*/ 1557207 h 1976017"/>
              <a:gd name="connsiteX3" fmla="*/ 34901 w 1023653"/>
              <a:gd name="connsiteY3" fmla="*/ 1976017 h 1976017"/>
              <a:gd name="connsiteX0" fmla="*/ 0 w 1027162"/>
              <a:gd name="connsiteY0" fmla="*/ 6669 h 1933192"/>
              <a:gd name="connsiteX1" fmla="*/ 900439 w 1027162"/>
              <a:gd name="connsiteY1" fmla="*/ 348697 h 1933192"/>
              <a:gd name="connsiteX2" fmla="*/ 928360 w 1027162"/>
              <a:gd name="connsiteY2" fmla="*/ 1514382 h 1933192"/>
              <a:gd name="connsiteX3" fmla="*/ 34901 w 1027162"/>
              <a:gd name="connsiteY3" fmla="*/ 1933192 h 1933192"/>
            </a:gdLst>
            <a:ahLst/>
            <a:cxnLst>
              <a:cxn ang="0">
                <a:pos x="connsiteX0" y="connsiteY0"/>
              </a:cxn>
              <a:cxn ang="0">
                <a:pos x="connsiteX1" y="connsiteY1"/>
              </a:cxn>
              <a:cxn ang="0">
                <a:pos x="connsiteX2" y="connsiteY2"/>
              </a:cxn>
              <a:cxn ang="0">
                <a:pos x="connsiteX3" y="connsiteY3"/>
              </a:cxn>
            </a:cxnLst>
            <a:rect l="l" t="t" r="r" b="b"/>
            <a:pathLst>
              <a:path w="1027162" h="1933192">
                <a:moveTo>
                  <a:pt x="0" y="6669"/>
                </a:moveTo>
                <a:cubicBezTo>
                  <a:pt x="371111" y="-31722"/>
                  <a:pt x="745712" y="97412"/>
                  <a:pt x="900439" y="348697"/>
                </a:cubicBezTo>
                <a:cubicBezTo>
                  <a:pt x="1055166" y="599982"/>
                  <a:pt x="1072616" y="1250300"/>
                  <a:pt x="928360" y="1514382"/>
                </a:cubicBezTo>
                <a:cubicBezTo>
                  <a:pt x="784104" y="1778465"/>
                  <a:pt x="34901" y="1933192"/>
                  <a:pt x="34901" y="193319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H="1">
            <a:off x="3352863" y="1498229"/>
            <a:ext cx="319793" cy="319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367026" y="1730223"/>
            <a:ext cx="295037" cy="240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364005" y="1970422"/>
            <a:ext cx="300506" cy="288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378394" y="2216827"/>
            <a:ext cx="285132" cy="79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364005" y="2442334"/>
            <a:ext cx="299352" cy="82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3357453" y="2659438"/>
            <a:ext cx="310079" cy="49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3363020" y="2978967"/>
            <a:ext cx="297656" cy="234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3371414" y="4077072"/>
            <a:ext cx="309718" cy="4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3352863" y="4369576"/>
            <a:ext cx="30781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357784" y="4614208"/>
            <a:ext cx="30781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1"/>
          <p:cNvSpPr txBox="1">
            <a:spLocks/>
          </p:cNvSpPr>
          <p:nvPr/>
        </p:nvSpPr>
        <p:spPr>
          <a:xfrm>
            <a:off x="4919744" y="5085184"/>
            <a:ext cx="3767056" cy="1296144"/>
          </a:xfrm>
          <a:prstGeom prst="rect">
            <a:avLst/>
          </a:prstGeom>
        </p:spPr>
        <p:txBody>
          <a:bodyPr vert="horz" lIns="0" tIns="0" rIns="0" bIns="0" rtlCol="0">
            <a:noAutofit/>
          </a:bodyPr>
          <a:lstStyle>
            <a:lvl1pPr marL="179388" indent="-179388" algn="l" defTabSz="914400" rtl="0" eaLnBrk="1" latinLnBrk="0" hangingPunct="1">
              <a:spcBef>
                <a:spcPts val="0"/>
              </a:spcBef>
              <a:buFont typeface="Arial" panose="020B0604020202020204" pitchFamily="34" charset="0"/>
              <a:buChar char="•"/>
              <a:tabLst>
                <a:tab pos="0" algn="l"/>
              </a:tabLst>
              <a:defRPr sz="2400" kern="1200">
                <a:solidFill>
                  <a:schemeClr val="tx1"/>
                </a:solidFill>
                <a:latin typeface="+mn-lt"/>
                <a:ea typeface="+mn-ea"/>
                <a:cs typeface="+mn-cs"/>
              </a:defRPr>
            </a:lvl1pPr>
            <a:lvl2pPr marL="363538" indent="-182563" algn="l" defTabSz="914400" rtl="0" eaLnBrk="1" latinLnBrk="0" hangingPunct="1">
              <a:spcBef>
                <a:spcPct val="20000"/>
              </a:spcBef>
              <a:buFont typeface="Calibri" panose="020F0502020204030204" pitchFamily="34" charset="0"/>
              <a:buChar char="-"/>
              <a:defRPr sz="2000" kern="1200">
                <a:solidFill>
                  <a:schemeClr val="tx1"/>
                </a:solidFill>
                <a:latin typeface="+mn-lt"/>
                <a:ea typeface="+mn-ea"/>
                <a:cs typeface="+mn-cs"/>
              </a:defRPr>
            </a:lvl2pPr>
            <a:lvl3pPr marL="538163" indent="-176213" algn="l" defTabSz="914400" rtl="0" eaLnBrk="1" latinLnBrk="0" hangingPunct="1">
              <a:spcBef>
                <a:spcPct val="20000"/>
              </a:spcBef>
              <a:buFont typeface="Calibri" panose="020F0502020204030204" pitchFamily="34" charset="0"/>
              <a:buChar char="‐"/>
              <a:defRPr sz="2000" kern="1200">
                <a:solidFill>
                  <a:schemeClr val="tx1"/>
                </a:solidFill>
                <a:latin typeface="+mn-lt"/>
                <a:ea typeface="+mn-ea"/>
                <a:cs typeface="+mn-cs"/>
              </a:defRPr>
            </a:lvl3pPr>
            <a:lvl4pPr marL="446088" indent="-266700" algn="l" defTabSz="898525" rtl="0" eaLnBrk="1" latinLnBrk="0" hangingPunct="1">
              <a:spcBef>
                <a:spcPct val="200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4pPr>
            <a:lvl5pPr marL="446088" indent="-266700" algn="l" defTabSz="914400" rtl="0" eaLnBrk="1" latinLnBrk="0" hangingPunct="1">
              <a:spcBef>
                <a:spcPct val="20000"/>
              </a:spcBef>
              <a:buClr>
                <a:srgbClr val="00B050"/>
              </a:buClr>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3" fontAlgn="auto">
              <a:spcAft>
                <a:spcPts val="0"/>
              </a:spcAft>
            </a:pPr>
            <a:r>
              <a:rPr lang="en-US" b="1" dirty="0" smtClean="0"/>
              <a:t>All elements can interact</a:t>
            </a:r>
          </a:p>
          <a:p>
            <a:pPr lvl="3" fontAlgn="auto">
              <a:spcAft>
                <a:spcPts val="0"/>
              </a:spcAft>
            </a:pPr>
            <a:r>
              <a:rPr lang="en-US" b="1" dirty="0" smtClean="0"/>
              <a:t>Multiplicative interaction</a:t>
            </a:r>
            <a:endParaRPr lang="en-US" b="1" dirty="0"/>
          </a:p>
        </p:txBody>
      </p:sp>
      <p:sp>
        <p:nvSpPr>
          <p:cNvPr id="30" name="タイトル 1"/>
          <p:cNvSpPr>
            <a:spLocks noGrp="1"/>
          </p:cNvSpPr>
          <p:nvPr>
            <p:ph type="title"/>
          </p:nvPr>
        </p:nvSpPr>
        <p:spPr>
          <a:xfrm>
            <a:off x="457200" y="20644"/>
            <a:ext cx="8229600" cy="1143000"/>
          </a:xfrm>
        </p:spPr>
        <p:txBody>
          <a:bodyPr>
            <a:normAutofit/>
          </a:bodyPr>
          <a:lstStyle/>
          <a:p>
            <a:r>
              <a:rPr kumimoji="1" lang="en-US" altLang="ja-JP" sz="2800" dirty="0"/>
              <a:t>How to Combine </a:t>
            </a:r>
            <a:br>
              <a:rPr kumimoji="1" lang="en-US" altLang="ja-JP" sz="2800" dirty="0"/>
            </a:br>
            <a:r>
              <a:rPr kumimoji="1" lang="en-US" altLang="ja-JP" sz="2800" dirty="0"/>
              <a:t>Image Representation and Question Representation?</a:t>
            </a:r>
          </a:p>
        </p:txBody>
      </p:sp>
      <p:sp>
        <p:nvSpPr>
          <p:cNvPr id="31" name="TextBox 30"/>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Akira Fukui and Marcus </a:t>
            </a:r>
            <a:r>
              <a:rPr lang="en-US" sz="1200" dirty="0" err="1" smtClean="0"/>
              <a:t>Rohrbach</a:t>
            </a:r>
            <a:endParaRPr lang="en-US" sz="1200" dirty="0"/>
          </a:p>
        </p:txBody>
      </p:sp>
    </p:spTree>
    <p:extLst>
      <p:ext uri="{BB962C8B-B14F-4D97-AF65-F5344CB8AC3E}">
        <p14:creationId xmlns:p14="http://schemas.microsoft.com/office/powerpoint/2010/main" val="2041501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animBg="1"/>
      <p:bldP spid="7" grpId="0" animBg="1"/>
      <p:bldP spid="8" grpId="0" animBg="1"/>
      <p:bldP spid="17" grpId="0" animBg="1"/>
      <p:bldP spid="22" grpId="0"/>
      <p:bldP spid="28" grpId="0" animBg="1"/>
      <p:bldP spid="32" grpId="0" animBg="1"/>
      <p:bldP spid="33" grpId="0" animBg="1"/>
      <p:bldP spid="34" grpId="0" animBg="1"/>
      <p:bldP spid="2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611449" y="1291287"/>
            <a:ext cx="1605615" cy="2062103"/>
          </a:xfrm>
          <a:prstGeom prst="rect">
            <a:avLst/>
          </a:prstGeom>
          <a:noFill/>
        </p:spPr>
        <p:txBody>
          <a:bodyPr wrap="square" rtlCol="0">
            <a:spAutoFit/>
          </a:bodyPr>
          <a:lstStyle/>
          <a:p>
            <a:pPr defTabSz="457200" fontAlgn="auto">
              <a:spcBef>
                <a:spcPts val="0"/>
              </a:spcBef>
              <a:spcAft>
                <a:spcPts val="0"/>
              </a:spcAft>
            </a:pPr>
            <a:r>
              <a:rPr lang="en-US" sz="1600" dirty="0" smtClean="0">
                <a:solidFill>
                  <a:prstClr val="black"/>
                </a:solidFill>
                <a:latin typeface="Calibri"/>
              </a:rPr>
              <a:t>spoon</a:t>
            </a:r>
          </a:p>
          <a:p>
            <a:pPr defTabSz="457200" fontAlgn="auto">
              <a:spcBef>
                <a:spcPts val="0"/>
              </a:spcBef>
              <a:spcAft>
                <a:spcPts val="0"/>
              </a:spcAft>
            </a:pPr>
            <a:r>
              <a:rPr lang="en-US" sz="1600" dirty="0" smtClean="0">
                <a:solidFill>
                  <a:prstClr val="black"/>
                </a:solidFill>
                <a:latin typeface="Calibri"/>
              </a:rPr>
              <a:t>plate</a:t>
            </a:r>
          </a:p>
          <a:p>
            <a:pPr defTabSz="457200" fontAlgn="auto">
              <a:spcBef>
                <a:spcPts val="0"/>
              </a:spcBef>
              <a:spcAft>
                <a:spcPts val="0"/>
              </a:spcAft>
            </a:pPr>
            <a:r>
              <a:rPr lang="en-US" sz="1600" dirty="0">
                <a:solidFill>
                  <a:prstClr val="black"/>
                </a:solidFill>
                <a:latin typeface="Calibri"/>
              </a:rPr>
              <a:t>b</a:t>
            </a:r>
            <a:r>
              <a:rPr lang="en-US" sz="1600" dirty="0" smtClean="0">
                <a:solidFill>
                  <a:prstClr val="black"/>
                </a:solidFill>
                <a:latin typeface="Calibri"/>
              </a:rPr>
              <a:t>owl</a:t>
            </a:r>
          </a:p>
          <a:p>
            <a:pPr defTabSz="457200" fontAlgn="auto">
              <a:spcBef>
                <a:spcPts val="0"/>
              </a:spcBef>
              <a:spcAft>
                <a:spcPts val="0"/>
              </a:spcAft>
            </a:pPr>
            <a:r>
              <a:rPr lang="en-US" sz="1600" dirty="0" smtClean="0">
                <a:solidFill>
                  <a:prstClr val="black"/>
                </a:solidFill>
                <a:latin typeface="Calibri"/>
              </a:rPr>
              <a:t>table</a:t>
            </a:r>
          </a:p>
          <a:p>
            <a:pPr defTabSz="457200" fontAlgn="auto">
              <a:spcBef>
                <a:spcPts val="0"/>
              </a:spcBef>
              <a:spcAft>
                <a:spcPts val="0"/>
              </a:spcAft>
            </a:pPr>
            <a:r>
              <a:rPr lang="en-US" sz="1600" dirty="0" smtClean="0">
                <a:solidFill>
                  <a:prstClr val="black"/>
                </a:solidFill>
                <a:latin typeface="Calibri"/>
              </a:rPr>
              <a:t>food</a:t>
            </a:r>
          </a:p>
          <a:p>
            <a:pPr defTabSz="457200" fontAlgn="auto">
              <a:spcBef>
                <a:spcPts val="0"/>
              </a:spcBef>
              <a:spcAft>
                <a:spcPts val="0"/>
              </a:spcAft>
            </a:pPr>
            <a:r>
              <a:rPr lang="en-US" sz="1600" dirty="0" smtClean="0">
                <a:solidFill>
                  <a:prstClr val="black"/>
                </a:solidFill>
                <a:latin typeface="Calibri"/>
              </a:rPr>
              <a:t>corn</a:t>
            </a:r>
          </a:p>
          <a:p>
            <a:pPr defTabSz="457200" fontAlgn="auto">
              <a:spcBef>
                <a:spcPts val="0"/>
              </a:spcBef>
              <a:spcAft>
                <a:spcPts val="0"/>
              </a:spcAft>
            </a:pPr>
            <a:r>
              <a:rPr lang="is-IS" sz="1600" dirty="0" smtClean="0">
                <a:solidFill>
                  <a:prstClr val="black"/>
                </a:solidFill>
                <a:latin typeface="Calibri"/>
              </a:rPr>
              <a:t>…</a:t>
            </a:r>
          </a:p>
          <a:p>
            <a:pPr defTabSz="457200" fontAlgn="auto">
              <a:spcBef>
                <a:spcPts val="0"/>
              </a:spcBef>
              <a:spcAft>
                <a:spcPts val="0"/>
              </a:spcAft>
            </a:pPr>
            <a:r>
              <a:rPr lang="is-IS" sz="1600" dirty="0" smtClean="0">
                <a:solidFill>
                  <a:schemeClr val="accent6"/>
                </a:solidFill>
                <a:latin typeface="Calibri"/>
              </a:rPr>
              <a:t>person</a:t>
            </a:r>
            <a:endParaRPr lang="en-US" sz="1600" dirty="0" smtClean="0">
              <a:solidFill>
                <a:schemeClr val="accent6"/>
              </a:solidFill>
              <a:latin typeface="Calibri"/>
            </a:endParaRPr>
          </a:p>
        </p:txBody>
      </p:sp>
      <p:sp>
        <p:nvSpPr>
          <p:cNvPr id="3" name="テキスト ボックス 2"/>
          <p:cNvSpPr txBox="1"/>
          <p:nvPr/>
        </p:nvSpPr>
        <p:spPr>
          <a:xfrm>
            <a:off x="92592" y="4175046"/>
            <a:ext cx="2495118" cy="830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defTabSz="457200" fontAlgn="auto">
              <a:spcBef>
                <a:spcPts val="0"/>
              </a:spcBef>
              <a:spcAft>
                <a:spcPts val="0"/>
              </a:spcAft>
            </a:pPr>
            <a:r>
              <a:rPr kumimoji="1" lang="en-US" altLang="ja-JP" sz="2400" i="1" dirty="0" smtClean="0">
                <a:solidFill>
                  <a:prstClr val="white"/>
                </a:solidFill>
              </a:rPr>
              <a:t>Is this going to be a feast?</a:t>
            </a:r>
            <a:endParaRPr kumimoji="1" lang="ja-JP" altLang="en-US" sz="2400" i="1" dirty="0">
              <a:solidFill>
                <a:prstClr val="white"/>
              </a:solidFill>
            </a:endParaRPr>
          </a:p>
        </p:txBody>
      </p:sp>
      <p:sp>
        <p:nvSpPr>
          <p:cNvPr id="6" name="台形 5"/>
          <p:cNvSpPr/>
          <p:nvPr/>
        </p:nvSpPr>
        <p:spPr>
          <a:xfrm rot="5400000">
            <a:off x="2238004" y="2188463"/>
            <a:ext cx="1352910" cy="457200"/>
          </a:xfrm>
          <a:prstGeom prst="trapezoi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r>
              <a:rPr kumimoji="1" lang="en-US" altLang="ja-JP" sz="1600" dirty="0" smtClean="0">
                <a:solidFill>
                  <a:prstClr val="white"/>
                </a:solidFill>
              </a:rPr>
              <a:t>CNN</a:t>
            </a:r>
            <a:endParaRPr kumimoji="1" lang="ja-JP" altLang="en-US" sz="1600" dirty="0">
              <a:solidFill>
                <a:prstClr val="white"/>
              </a:solidFill>
            </a:endParaRPr>
          </a:p>
        </p:txBody>
      </p:sp>
      <p:sp>
        <p:nvSpPr>
          <p:cNvPr id="7" name="正方形/長方形 6"/>
          <p:cNvSpPr/>
          <p:nvPr/>
        </p:nvSpPr>
        <p:spPr>
          <a:xfrm rot="5400000">
            <a:off x="2367282" y="4363341"/>
            <a:ext cx="1097101" cy="4544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sz="1600" dirty="0" smtClean="0">
                <a:solidFill>
                  <a:prstClr val="white"/>
                </a:solidFill>
              </a:rPr>
              <a:t>LSTM</a:t>
            </a:r>
            <a:endParaRPr kumimoji="1" lang="ja-JP" altLang="en-US" sz="1600" dirty="0">
              <a:solidFill>
                <a:prstClr val="white"/>
              </a:solidFill>
            </a:endParaRPr>
          </a:p>
        </p:txBody>
      </p:sp>
      <p:sp>
        <p:nvSpPr>
          <p:cNvPr id="8" name="直方体 7"/>
          <p:cNvSpPr/>
          <p:nvPr/>
        </p:nvSpPr>
        <p:spPr>
          <a:xfrm rot="5400000">
            <a:off x="2666779" y="2343457"/>
            <a:ext cx="1420926" cy="14721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16" name="正方形/長方形 15"/>
          <p:cNvSpPr/>
          <p:nvPr/>
        </p:nvSpPr>
        <p:spPr>
          <a:xfrm>
            <a:off x="8200846" y="2724188"/>
            <a:ext cx="852111" cy="801307"/>
          </a:xfrm>
          <a:prstGeom prst="rect">
            <a:avLst/>
          </a:prstGeom>
          <a:solidFill>
            <a:schemeClr val="bg1">
              <a:lumMod val="65000"/>
            </a:schemeClr>
          </a:solidFill>
          <a:ln>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dirty="0">
                <a:solidFill>
                  <a:prstClr val="white"/>
                </a:solidFill>
              </a:rPr>
              <a:t>Y</a:t>
            </a:r>
            <a:r>
              <a:rPr kumimoji="1" lang="en-US" altLang="ja-JP" dirty="0" smtClean="0">
                <a:solidFill>
                  <a:prstClr val="white"/>
                </a:solidFill>
              </a:rPr>
              <a:t>es</a:t>
            </a:r>
            <a:endParaRPr kumimoji="1" lang="ja-JP" altLang="en-US" dirty="0">
              <a:solidFill>
                <a:prstClr val="white"/>
              </a:solidFill>
            </a:endParaRPr>
          </a:p>
        </p:txBody>
      </p:sp>
      <p:sp>
        <p:nvSpPr>
          <p:cNvPr id="22" name="TextBox 21"/>
          <p:cNvSpPr txBox="1"/>
          <p:nvPr/>
        </p:nvSpPr>
        <p:spPr>
          <a:xfrm>
            <a:off x="3610540" y="3939478"/>
            <a:ext cx="1309204" cy="1077218"/>
          </a:xfrm>
          <a:prstGeom prst="rect">
            <a:avLst/>
          </a:prstGeom>
          <a:noFill/>
        </p:spPr>
        <p:txBody>
          <a:bodyPr wrap="square" rtlCol="0">
            <a:spAutoFit/>
          </a:bodyPr>
          <a:lstStyle/>
          <a:p>
            <a:pPr defTabSz="457200" fontAlgn="auto">
              <a:spcBef>
                <a:spcPts val="0"/>
              </a:spcBef>
              <a:spcAft>
                <a:spcPts val="0"/>
              </a:spcAft>
            </a:pPr>
            <a:r>
              <a:rPr lang="en-US" sz="1600" dirty="0" smtClean="0">
                <a:solidFill>
                  <a:prstClr val="black"/>
                </a:solidFill>
                <a:latin typeface="Calibri"/>
              </a:rPr>
              <a:t>Is?</a:t>
            </a:r>
          </a:p>
          <a:p>
            <a:pPr defTabSz="457200" fontAlgn="auto">
              <a:spcBef>
                <a:spcPts val="0"/>
              </a:spcBef>
              <a:spcAft>
                <a:spcPts val="0"/>
              </a:spcAft>
            </a:pPr>
            <a:r>
              <a:rPr lang="en-US" sz="1600" dirty="0" smtClean="0">
                <a:solidFill>
                  <a:prstClr val="black"/>
                </a:solidFill>
                <a:latin typeface="Calibri"/>
              </a:rPr>
              <a:t>feast</a:t>
            </a:r>
          </a:p>
          <a:p>
            <a:pPr defTabSz="457200" fontAlgn="auto">
              <a:spcBef>
                <a:spcPts val="0"/>
              </a:spcBef>
              <a:spcAft>
                <a:spcPts val="0"/>
              </a:spcAft>
            </a:pPr>
            <a:r>
              <a:rPr lang="en-US" sz="1600" dirty="0">
                <a:solidFill>
                  <a:prstClr val="black"/>
                </a:solidFill>
                <a:latin typeface="Calibri"/>
              </a:rPr>
              <a:t>g</a:t>
            </a:r>
            <a:r>
              <a:rPr lang="is-IS" sz="1600" dirty="0" smtClean="0">
                <a:solidFill>
                  <a:prstClr val="black"/>
                </a:solidFill>
                <a:latin typeface="Calibri"/>
              </a:rPr>
              <a:t>oing to be</a:t>
            </a:r>
          </a:p>
          <a:p>
            <a:pPr defTabSz="457200" fontAlgn="auto">
              <a:spcBef>
                <a:spcPts val="0"/>
              </a:spcBef>
              <a:spcAft>
                <a:spcPts val="0"/>
              </a:spcAft>
            </a:pPr>
            <a:r>
              <a:rPr lang="is-IS" sz="1600" dirty="0" smtClean="0">
                <a:solidFill>
                  <a:prstClr val="black"/>
                </a:solidFill>
                <a:latin typeface="Calibri"/>
              </a:rPr>
              <a:t>…</a:t>
            </a:r>
            <a:endParaRPr lang="en-US" sz="1600" dirty="0" smtClean="0">
              <a:solidFill>
                <a:prstClr val="black"/>
              </a:solidFill>
              <a:latin typeface="Calibri"/>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689" y="1480737"/>
            <a:ext cx="2496870" cy="1872653"/>
          </a:xfrm>
          <a:prstGeom prst="rect">
            <a:avLst/>
          </a:prstGeom>
        </p:spPr>
      </p:pic>
      <p:sp>
        <p:nvSpPr>
          <p:cNvPr id="28" name="直方体 19"/>
          <p:cNvSpPr/>
          <p:nvPr/>
        </p:nvSpPr>
        <p:spPr>
          <a:xfrm rot="5400000">
            <a:off x="2666125" y="4517392"/>
            <a:ext cx="1421326" cy="14630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cxnSp>
        <p:nvCxnSpPr>
          <p:cNvPr id="44" name="Straight Connector 43"/>
          <p:cNvCxnSpPr/>
          <p:nvPr/>
        </p:nvCxnSpPr>
        <p:spPr>
          <a:xfrm flipH="1">
            <a:off x="3352863" y="1498229"/>
            <a:ext cx="319793" cy="319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367026" y="1730223"/>
            <a:ext cx="295037" cy="240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364005" y="1970422"/>
            <a:ext cx="300506" cy="288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378394" y="2216827"/>
            <a:ext cx="285132" cy="79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364005" y="2442334"/>
            <a:ext cx="299352" cy="82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3357453" y="2659438"/>
            <a:ext cx="310079" cy="49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3363020" y="2978967"/>
            <a:ext cx="297656" cy="234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3371414" y="4077072"/>
            <a:ext cx="309718" cy="4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3352863" y="4369576"/>
            <a:ext cx="30781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357784" y="4614208"/>
            <a:ext cx="30781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1"/>
          <p:cNvSpPr txBox="1">
            <a:spLocks/>
          </p:cNvSpPr>
          <p:nvPr/>
        </p:nvSpPr>
        <p:spPr>
          <a:xfrm>
            <a:off x="4919744" y="5085184"/>
            <a:ext cx="4224256" cy="1296144"/>
          </a:xfrm>
          <a:prstGeom prst="rect">
            <a:avLst/>
          </a:prstGeom>
        </p:spPr>
        <p:txBody>
          <a:bodyPr vert="horz" lIns="0" tIns="0" rIns="0" bIns="0" rtlCol="0">
            <a:noAutofit/>
          </a:bodyPr>
          <a:lstStyle>
            <a:lvl1pPr marL="179388" indent="-179388" algn="l" defTabSz="914400" rtl="0" eaLnBrk="1" latinLnBrk="0" hangingPunct="1">
              <a:spcBef>
                <a:spcPts val="0"/>
              </a:spcBef>
              <a:buFont typeface="Arial" panose="020B0604020202020204" pitchFamily="34" charset="0"/>
              <a:buChar char="•"/>
              <a:tabLst>
                <a:tab pos="0" algn="l"/>
              </a:tabLst>
              <a:defRPr sz="2400" kern="1200">
                <a:solidFill>
                  <a:schemeClr val="tx1"/>
                </a:solidFill>
                <a:latin typeface="+mn-lt"/>
                <a:ea typeface="+mn-ea"/>
                <a:cs typeface="+mn-cs"/>
              </a:defRPr>
            </a:lvl1pPr>
            <a:lvl2pPr marL="363538" indent="-182563" algn="l" defTabSz="914400" rtl="0" eaLnBrk="1" latinLnBrk="0" hangingPunct="1">
              <a:spcBef>
                <a:spcPct val="20000"/>
              </a:spcBef>
              <a:buFont typeface="Calibri" panose="020F0502020204030204" pitchFamily="34" charset="0"/>
              <a:buChar char="-"/>
              <a:defRPr sz="2000" kern="1200">
                <a:solidFill>
                  <a:schemeClr val="tx1"/>
                </a:solidFill>
                <a:latin typeface="+mn-lt"/>
                <a:ea typeface="+mn-ea"/>
                <a:cs typeface="+mn-cs"/>
              </a:defRPr>
            </a:lvl2pPr>
            <a:lvl3pPr marL="538163" indent="-176213" algn="l" defTabSz="914400" rtl="0" eaLnBrk="1" latinLnBrk="0" hangingPunct="1">
              <a:spcBef>
                <a:spcPct val="20000"/>
              </a:spcBef>
              <a:buFont typeface="Calibri" panose="020F0502020204030204" pitchFamily="34" charset="0"/>
              <a:buChar char="‐"/>
              <a:defRPr sz="2000" kern="1200">
                <a:solidFill>
                  <a:schemeClr val="tx1"/>
                </a:solidFill>
                <a:latin typeface="+mn-lt"/>
                <a:ea typeface="+mn-ea"/>
                <a:cs typeface="+mn-cs"/>
              </a:defRPr>
            </a:lvl3pPr>
            <a:lvl4pPr marL="446088" indent="-266700" algn="l" defTabSz="898525" rtl="0" eaLnBrk="1" latinLnBrk="0" hangingPunct="1">
              <a:spcBef>
                <a:spcPct val="200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4pPr>
            <a:lvl5pPr marL="446088" indent="-266700" algn="l" defTabSz="914400" rtl="0" eaLnBrk="1" latinLnBrk="0" hangingPunct="1">
              <a:spcBef>
                <a:spcPct val="20000"/>
              </a:spcBef>
              <a:buClr>
                <a:srgbClr val="00B050"/>
              </a:buClr>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4" fontAlgn="auto">
              <a:spcAft>
                <a:spcPts val="0"/>
              </a:spcAft>
            </a:pPr>
            <a:r>
              <a:rPr lang="en-US" b="1" dirty="0" smtClean="0"/>
              <a:t>All elements can interact</a:t>
            </a:r>
          </a:p>
          <a:p>
            <a:pPr lvl="4" fontAlgn="auto">
              <a:spcAft>
                <a:spcPts val="0"/>
              </a:spcAft>
            </a:pPr>
            <a:r>
              <a:rPr lang="en-US" b="1" dirty="0" smtClean="0"/>
              <a:t>Multiplicative interaction</a:t>
            </a:r>
          </a:p>
        </p:txBody>
      </p:sp>
      <p:sp>
        <p:nvSpPr>
          <p:cNvPr id="38" name="正方形/長方形 18"/>
          <p:cNvSpPr/>
          <p:nvPr/>
        </p:nvSpPr>
        <p:spPr>
          <a:xfrm>
            <a:off x="5030816" y="1269628"/>
            <a:ext cx="2421504" cy="70079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kumimoji="1" lang="en-US" altLang="ja-JP" sz="2400" dirty="0" smtClean="0">
                <a:solidFill>
                  <a:prstClr val="black"/>
                </a:solidFill>
              </a:rPr>
              <a:t>Outer Product /</a:t>
            </a:r>
          </a:p>
          <a:p>
            <a:pPr algn="ctr" defTabSz="457200" fontAlgn="auto">
              <a:spcBef>
                <a:spcPts val="0"/>
              </a:spcBef>
              <a:spcAft>
                <a:spcPts val="0"/>
              </a:spcAft>
            </a:pPr>
            <a:r>
              <a:rPr kumimoji="1" lang="en-US" altLang="ja-JP" sz="2400" dirty="0" smtClean="0">
                <a:solidFill>
                  <a:prstClr val="black"/>
                </a:solidFill>
              </a:rPr>
              <a:t>Bilinear Pooling</a:t>
            </a:r>
          </a:p>
          <a:p>
            <a:pPr algn="ctr" defTabSz="457200" fontAlgn="auto">
              <a:spcBef>
                <a:spcPts val="0"/>
              </a:spcBef>
              <a:spcAft>
                <a:spcPts val="0"/>
              </a:spcAft>
            </a:pPr>
            <a:endParaRPr kumimoji="1" lang="ja-JP" altLang="en-US" sz="2400" dirty="0">
              <a:solidFill>
                <a:prstClr val="black"/>
              </a:solidFill>
            </a:endParaRPr>
          </a:p>
        </p:txBody>
      </p:sp>
      <p:sp>
        <p:nvSpPr>
          <p:cNvPr id="40" name="直方体 7"/>
          <p:cNvSpPr/>
          <p:nvPr/>
        </p:nvSpPr>
        <p:spPr>
          <a:xfrm>
            <a:off x="5341548" y="2185048"/>
            <a:ext cx="1420926" cy="14721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41" name="直方体 19"/>
          <p:cNvSpPr/>
          <p:nvPr/>
        </p:nvSpPr>
        <p:spPr>
          <a:xfrm rot="5400000">
            <a:off x="4393306" y="3163111"/>
            <a:ext cx="1421326" cy="14630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30" name="正方形/長方形 14"/>
          <p:cNvSpPr/>
          <p:nvPr/>
        </p:nvSpPr>
        <p:spPr>
          <a:xfrm rot="5400000">
            <a:off x="6638818" y="3061418"/>
            <a:ext cx="1426044" cy="344976"/>
          </a:xfrm>
          <a:prstGeom prst="rect">
            <a:avLst/>
          </a:prstGeom>
          <a:solidFill>
            <a:schemeClr val="bg1">
              <a:lumMod val="65000"/>
            </a:schemeClr>
          </a:solidFill>
          <a:ln>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smtClean="0">
                <a:solidFill>
                  <a:prstClr val="white"/>
                </a:solidFill>
              </a:rPr>
              <a:t>FC</a:t>
            </a:r>
            <a:endParaRPr kumimoji="1" lang="ja-JP" altLang="en-US" dirty="0">
              <a:solidFill>
                <a:prstClr val="white"/>
              </a:solidFill>
            </a:endParaRPr>
          </a:p>
        </p:txBody>
      </p:sp>
      <p:sp>
        <p:nvSpPr>
          <p:cNvPr id="31" name="Rectangle 7"/>
          <p:cNvSpPr/>
          <p:nvPr/>
        </p:nvSpPr>
        <p:spPr>
          <a:xfrm>
            <a:off x="5341548" y="2527172"/>
            <a:ext cx="1456391" cy="14197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sz="2400" dirty="0">
              <a:solidFill>
                <a:schemeClr val="bg1"/>
              </a:solidFill>
              <a:latin typeface="Georgia" charset="0"/>
              <a:ea typeface="Georgia" charset="0"/>
              <a:cs typeface="Georgia" charset="0"/>
            </a:endParaRPr>
          </a:p>
        </p:txBody>
      </p:sp>
      <p:sp>
        <p:nvSpPr>
          <p:cNvPr id="2" name="Rectangle 1"/>
          <p:cNvSpPr/>
          <p:nvPr/>
        </p:nvSpPr>
        <p:spPr>
          <a:xfrm>
            <a:off x="7187673" y="1496843"/>
            <a:ext cx="1499128" cy="307777"/>
          </a:xfrm>
          <a:prstGeom prst="rect">
            <a:avLst/>
          </a:prstGeom>
        </p:spPr>
        <p:txBody>
          <a:bodyPr wrap="none">
            <a:spAutoFit/>
          </a:bodyPr>
          <a:lstStyle/>
          <a:p>
            <a:r>
              <a:rPr kumimoji="1" lang="en-US" altLang="ja-JP" sz="1400" dirty="0">
                <a:solidFill>
                  <a:schemeClr val="tx2"/>
                </a:solidFill>
              </a:rPr>
              <a:t>[</a:t>
            </a:r>
            <a:r>
              <a:rPr kumimoji="1" lang="en-US" altLang="ja-JP" sz="1400" dirty="0" smtClean="0">
                <a:solidFill>
                  <a:schemeClr val="tx2"/>
                </a:solidFill>
              </a:rPr>
              <a:t>Lin ICCV 2015]</a:t>
            </a:r>
            <a:endParaRPr lang="en-US" sz="1400" dirty="0">
              <a:solidFill>
                <a:schemeClr val="tx2"/>
              </a:solidFill>
            </a:endParaRPr>
          </a:p>
        </p:txBody>
      </p:sp>
      <p:sp>
        <p:nvSpPr>
          <p:cNvPr id="33" name="Rectangle 32"/>
          <p:cNvSpPr/>
          <p:nvPr/>
        </p:nvSpPr>
        <p:spPr>
          <a:xfrm>
            <a:off x="0" y="6165304"/>
            <a:ext cx="3983783" cy="400110"/>
          </a:xfrm>
          <a:prstGeom prst="rect">
            <a:avLst/>
          </a:prstGeom>
        </p:spPr>
        <p:txBody>
          <a:bodyPr wrap="none">
            <a:spAutoFit/>
          </a:bodyPr>
          <a:lstStyle/>
          <a:p>
            <a:r>
              <a:rPr kumimoji="1" lang="en-US" altLang="ja-JP" sz="1000" dirty="0">
                <a:solidFill>
                  <a:schemeClr val="tx2"/>
                </a:solidFill>
                <a:latin typeface="+mn-lt"/>
              </a:rPr>
              <a:t>[</a:t>
            </a:r>
            <a:r>
              <a:rPr kumimoji="1" lang="en-US" altLang="ja-JP" sz="1000" dirty="0" smtClean="0">
                <a:solidFill>
                  <a:schemeClr val="tx2"/>
                </a:solidFill>
                <a:latin typeface="+mn-lt"/>
              </a:rPr>
              <a:t>Lin ICCV 2015] </a:t>
            </a:r>
            <a:r>
              <a:rPr lang="en-US" sz="1000" dirty="0" err="1">
                <a:solidFill>
                  <a:schemeClr val="tx2"/>
                </a:solidFill>
                <a:latin typeface="+mn-lt"/>
              </a:rPr>
              <a:t>Tsung</a:t>
            </a:r>
            <a:r>
              <a:rPr lang="en-US" sz="1000" dirty="0">
                <a:solidFill>
                  <a:schemeClr val="tx2"/>
                </a:solidFill>
                <a:latin typeface="+mn-lt"/>
              </a:rPr>
              <a:t>-Yu Lin, </a:t>
            </a:r>
            <a:r>
              <a:rPr lang="en-US" sz="1000" dirty="0" err="1">
                <a:solidFill>
                  <a:schemeClr val="tx2"/>
                </a:solidFill>
                <a:latin typeface="+mn-lt"/>
              </a:rPr>
              <a:t>Aruni</a:t>
            </a:r>
            <a:r>
              <a:rPr lang="en-US" sz="1000" dirty="0">
                <a:solidFill>
                  <a:schemeClr val="tx2"/>
                </a:solidFill>
                <a:latin typeface="+mn-lt"/>
              </a:rPr>
              <a:t> </a:t>
            </a:r>
            <a:r>
              <a:rPr lang="en-US" sz="1000" dirty="0" err="1">
                <a:solidFill>
                  <a:schemeClr val="tx2"/>
                </a:solidFill>
                <a:latin typeface="+mn-lt"/>
              </a:rPr>
              <a:t>RoyChowdhury</a:t>
            </a:r>
            <a:r>
              <a:rPr lang="en-US" sz="1000" dirty="0">
                <a:solidFill>
                  <a:schemeClr val="tx2"/>
                </a:solidFill>
                <a:latin typeface="+mn-lt"/>
              </a:rPr>
              <a:t>, and </a:t>
            </a:r>
            <a:r>
              <a:rPr lang="en-US" sz="1000" dirty="0" err="1">
                <a:solidFill>
                  <a:schemeClr val="tx2"/>
                </a:solidFill>
                <a:latin typeface="+mn-lt"/>
              </a:rPr>
              <a:t>Subhransu</a:t>
            </a:r>
            <a:r>
              <a:rPr lang="en-US" sz="1000" dirty="0">
                <a:solidFill>
                  <a:schemeClr val="tx2"/>
                </a:solidFill>
                <a:latin typeface="+mn-lt"/>
              </a:rPr>
              <a:t> </a:t>
            </a:r>
            <a:r>
              <a:rPr lang="en-US" sz="1000" dirty="0" err="1" smtClean="0">
                <a:solidFill>
                  <a:schemeClr val="tx2"/>
                </a:solidFill>
                <a:latin typeface="+mn-lt"/>
              </a:rPr>
              <a:t>Maji</a:t>
            </a:r>
            <a:r>
              <a:rPr lang="en-US" sz="1000" dirty="0" smtClean="0">
                <a:solidFill>
                  <a:schemeClr val="tx2"/>
                </a:solidFill>
                <a:latin typeface="+mn-lt"/>
              </a:rPr>
              <a:t>. </a:t>
            </a:r>
          </a:p>
          <a:p>
            <a:r>
              <a:rPr lang="en-US" sz="1000" dirty="0" smtClean="0">
                <a:solidFill>
                  <a:schemeClr val="tx2"/>
                </a:solidFill>
                <a:latin typeface="+mn-lt"/>
              </a:rPr>
              <a:t>Bilinear CNN models </a:t>
            </a:r>
            <a:r>
              <a:rPr lang="en-US" sz="1000" dirty="0">
                <a:solidFill>
                  <a:schemeClr val="tx2"/>
                </a:solidFill>
                <a:latin typeface="+mn-lt"/>
              </a:rPr>
              <a:t>for fine-grained visual recognition. </a:t>
            </a:r>
            <a:r>
              <a:rPr lang="en-US" sz="1000" dirty="0" smtClean="0">
                <a:solidFill>
                  <a:schemeClr val="tx2"/>
                </a:solidFill>
                <a:latin typeface="+mn-lt"/>
              </a:rPr>
              <a:t>ICCV 2015</a:t>
            </a:r>
            <a:endParaRPr lang="en-US" sz="1000" dirty="0">
              <a:solidFill>
                <a:schemeClr val="tx2"/>
              </a:solidFill>
              <a:latin typeface="+mn-lt"/>
            </a:endParaRPr>
          </a:p>
        </p:txBody>
      </p:sp>
      <p:sp>
        <p:nvSpPr>
          <p:cNvPr id="32" name="タイトル 1"/>
          <p:cNvSpPr txBox="1">
            <a:spLocks/>
          </p:cNvSpPr>
          <p:nvPr/>
        </p:nvSpPr>
        <p:spPr>
          <a:xfrm>
            <a:off x="457200" y="20644"/>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ja-JP" sz="2800" smtClean="0"/>
              <a:t>How to Combine </a:t>
            </a:r>
            <a:br>
              <a:rPr kumimoji="1" lang="en-US" altLang="ja-JP" sz="2800" smtClean="0"/>
            </a:br>
            <a:r>
              <a:rPr kumimoji="1" lang="en-US" altLang="ja-JP" sz="2800" smtClean="0"/>
              <a:t>Image Representation and Question Representation?</a:t>
            </a:r>
            <a:endParaRPr kumimoji="1" lang="en-US" altLang="ja-JP" sz="2800" dirty="0"/>
          </a:p>
        </p:txBody>
      </p:sp>
      <p:sp>
        <p:nvSpPr>
          <p:cNvPr id="34" name="TextBox 33"/>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Akira Fukui and Marcus </a:t>
            </a:r>
            <a:r>
              <a:rPr lang="en-US" sz="1200" dirty="0" err="1" smtClean="0"/>
              <a:t>Rohrbach</a:t>
            </a:r>
            <a:endParaRPr lang="en-US" sz="1200" dirty="0"/>
          </a:p>
        </p:txBody>
      </p:sp>
    </p:spTree>
    <p:extLst>
      <p:ext uri="{BB962C8B-B14F-4D97-AF65-F5344CB8AC3E}">
        <p14:creationId xmlns:p14="http://schemas.microsoft.com/office/powerpoint/2010/main" val="19938320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611449" y="1291287"/>
            <a:ext cx="1605615" cy="2062103"/>
          </a:xfrm>
          <a:prstGeom prst="rect">
            <a:avLst/>
          </a:prstGeom>
          <a:noFill/>
        </p:spPr>
        <p:txBody>
          <a:bodyPr wrap="square" rtlCol="0">
            <a:spAutoFit/>
          </a:bodyPr>
          <a:lstStyle/>
          <a:p>
            <a:pPr defTabSz="457200" fontAlgn="auto">
              <a:spcBef>
                <a:spcPts val="0"/>
              </a:spcBef>
              <a:spcAft>
                <a:spcPts val="0"/>
              </a:spcAft>
            </a:pPr>
            <a:r>
              <a:rPr lang="en-US" sz="1600" dirty="0" smtClean="0">
                <a:solidFill>
                  <a:prstClr val="black"/>
                </a:solidFill>
                <a:latin typeface="Calibri"/>
              </a:rPr>
              <a:t>spoon</a:t>
            </a:r>
          </a:p>
          <a:p>
            <a:pPr defTabSz="457200" fontAlgn="auto">
              <a:spcBef>
                <a:spcPts val="0"/>
              </a:spcBef>
              <a:spcAft>
                <a:spcPts val="0"/>
              </a:spcAft>
            </a:pPr>
            <a:r>
              <a:rPr lang="en-US" sz="1600" dirty="0" smtClean="0">
                <a:solidFill>
                  <a:prstClr val="black"/>
                </a:solidFill>
                <a:latin typeface="Calibri"/>
              </a:rPr>
              <a:t>plate</a:t>
            </a:r>
          </a:p>
          <a:p>
            <a:pPr defTabSz="457200" fontAlgn="auto">
              <a:spcBef>
                <a:spcPts val="0"/>
              </a:spcBef>
              <a:spcAft>
                <a:spcPts val="0"/>
              </a:spcAft>
            </a:pPr>
            <a:r>
              <a:rPr lang="en-US" sz="1600" dirty="0">
                <a:solidFill>
                  <a:prstClr val="black"/>
                </a:solidFill>
                <a:latin typeface="Calibri"/>
              </a:rPr>
              <a:t>b</a:t>
            </a:r>
            <a:r>
              <a:rPr lang="en-US" sz="1600" dirty="0" smtClean="0">
                <a:solidFill>
                  <a:prstClr val="black"/>
                </a:solidFill>
                <a:latin typeface="Calibri"/>
              </a:rPr>
              <a:t>owl</a:t>
            </a:r>
          </a:p>
          <a:p>
            <a:pPr defTabSz="457200" fontAlgn="auto">
              <a:spcBef>
                <a:spcPts val="0"/>
              </a:spcBef>
              <a:spcAft>
                <a:spcPts val="0"/>
              </a:spcAft>
            </a:pPr>
            <a:r>
              <a:rPr lang="en-US" sz="1600" dirty="0" smtClean="0">
                <a:solidFill>
                  <a:prstClr val="black"/>
                </a:solidFill>
                <a:latin typeface="Calibri"/>
              </a:rPr>
              <a:t>table</a:t>
            </a:r>
          </a:p>
          <a:p>
            <a:pPr defTabSz="457200" fontAlgn="auto">
              <a:spcBef>
                <a:spcPts val="0"/>
              </a:spcBef>
              <a:spcAft>
                <a:spcPts val="0"/>
              </a:spcAft>
            </a:pPr>
            <a:r>
              <a:rPr lang="en-US" sz="1600" dirty="0" smtClean="0">
                <a:solidFill>
                  <a:prstClr val="black"/>
                </a:solidFill>
                <a:latin typeface="Calibri"/>
              </a:rPr>
              <a:t>food</a:t>
            </a:r>
          </a:p>
          <a:p>
            <a:pPr defTabSz="457200" fontAlgn="auto">
              <a:spcBef>
                <a:spcPts val="0"/>
              </a:spcBef>
              <a:spcAft>
                <a:spcPts val="0"/>
              </a:spcAft>
            </a:pPr>
            <a:r>
              <a:rPr lang="en-US" sz="1600" dirty="0" smtClean="0">
                <a:solidFill>
                  <a:prstClr val="black"/>
                </a:solidFill>
                <a:latin typeface="Calibri"/>
              </a:rPr>
              <a:t>corn</a:t>
            </a:r>
          </a:p>
          <a:p>
            <a:pPr defTabSz="457200" fontAlgn="auto">
              <a:spcBef>
                <a:spcPts val="0"/>
              </a:spcBef>
              <a:spcAft>
                <a:spcPts val="0"/>
              </a:spcAft>
            </a:pPr>
            <a:r>
              <a:rPr lang="is-IS" sz="1600" dirty="0" smtClean="0">
                <a:solidFill>
                  <a:prstClr val="black"/>
                </a:solidFill>
                <a:latin typeface="Calibri"/>
              </a:rPr>
              <a:t>…</a:t>
            </a:r>
          </a:p>
          <a:p>
            <a:pPr defTabSz="457200" fontAlgn="auto">
              <a:spcBef>
                <a:spcPts val="0"/>
              </a:spcBef>
              <a:spcAft>
                <a:spcPts val="0"/>
              </a:spcAft>
            </a:pPr>
            <a:r>
              <a:rPr lang="is-IS" sz="1600" dirty="0" smtClean="0">
                <a:solidFill>
                  <a:schemeClr val="accent6"/>
                </a:solidFill>
                <a:latin typeface="Calibri"/>
              </a:rPr>
              <a:t>person</a:t>
            </a:r>
            <a:endParaRPr lang="en-US" sz="1600" dirty="0" smtClean="0">
              <a:solidFill>
                <a:schemeClr val="accent6"/>
              </a:solidFill>
              <a:latin typeface="Calibri"/>
            </a:endParaRPr>
          </a:p>
        </p:txBody>
      </p:sp>
      <p:sp>
        <p:nvSpPr>
          <p:cNvPr id="12" name="タイトル 1"/>
          <p:cNvSpPr>
            <a:spLocks noGrp="1"/>
          </p:cNvSpPr>
          <p:nvPr>
            <p:ph type="title"/>
          </p:nvPr>
        </p:nvSpPr>
        <p:spPr>
          <a:xfrm>
            <a:off x="457200" y="20644"/>
            <a:ext cx="8229600" cy="1143000"/>
          </a:xfrm>
        </p:spPr>
        <p:txBody>
          <a:bodyPr>
            <a:normAutofit/>
          </a:bodyPr>
          <a:lstStyle/>
          <a:p>
            <a:r>
              <a:rPr kumimoji="1" lang="en-US" altLang="ja-JP" sz="2800" dirty="0"/>
              <a:t>How to Combine </a:t>
            </a:r>
            <a:br>
              <a:rPr kumimoji="1" lang="en-US" altLang="ja-JP" sz="2800" dirty="0"/>
            </a:br>
            <a:r>
              <a:rPr kumimoji="1" lang="en-US" altLang="ja-JP" sz="2800" dirty="0"/>
              <a:t>Image Representation and Question Representation?</a:t>
            </a:r>
          </a:p>
        </p:txBody>
      </p:sp>
      <p:sp>
        <p:nvSpPr>
          <p:cNvPr id="3" name="テキスト ボックス 2"/>
          <p:cNvSpPr txBox="1"/>
          <p:nvPr/>
        </p:nvSpPr>
        <p:spPr>
          <a:xfrm>
            <a:off x="92592" y="4175046"/>
            <a:ext cx="2495118" cy="83099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defTabSz="457200" fontAlgn="auto">
              <a:spcBef>
                <a:spcPts val="0"/>
              </a:spcBef>
              <a:spcAft>
                <a:spcPts val="0"/>
              </a:spcAft>
            </a:pPr>
            <a:r>
              <a:rPr kumimoji="1" lang="en-US" altLang="ja-JP" sz="2400" i="1" dirty="0" smtClean="0">
                <a:solidFill>
                  <a:prstClr val="white"/>
                </a:solidFill>
              </a:rPr>
              <a:t>Is this going to be a feast?</a:t>
            </a:r>
            <a:endParaRPr kumimoji="1" lang="ja-JP" altLang="en-US" sz="2400" i="1" dirty="0">
              <a:solidFill>
                <a:prstClr val="white"/>
              </a:solidFill>
            </a:endParaRPr>
          </a:p>
        </p:txBody>
      </p:sp>
      <p:sp>
        <p:nvSpPr>
          <p:cNvPr id="6" name="台形 5"/>
          <p:cNvSpPr/>
          <p:nvPr/>
        </p:nvSpPr>
        <p:spPr>
          <a:xfrm rot="5400000">
            <a:off x="2238004" y="2188463"/>
            <a:ext cx="1352910" cy="457200"/>
          </a:xfrm>
          <a:prstGeom prst="trapezoi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r>
              <a:rPr kumimoji="1" lang="en-US" altLang="ja-JP" sz="1600" dirty="0" smtClean="0">
                <a:solidFill>
                  <a:prstClr val="white"/>
                </a:solidFill>
              </a:rPr>
              <a:t>CNN</a:t>
            </a:r>
            <a:endParaRPr kumimoji="1" lang="ja-JP" altLang="en-US" sz="1600" dirty="0">
              <a:solidFill>
                <a:prstClr val="white"/>
              </a:solidFill>
            </a:endParaRPr>
          </a:p>
        </p:txBody>
      </p:sp>
      <p:sp>
        <p:nvSpPr>
          <p:cNvPr id="7" name="正方形/長方形 6"/>
          <p:cNvSpPr/>
          <p:nvPr/>
        </p:nvSpPr>
        <p:spPr>
          <a:xfrm rot="5400000">
            <a:off x="2367282" y="4363341"/>
            <a:ext cx="1097101" cy="4544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sz="1600" dirty="0" smtClean="0">
                <a:solidFill>
                  <a:prstClr val="white"/>
                </a:solidFill>
              </a:rPr>
              <a:t>LSTM</a:t>
            </a:r>
            <a:endParaRPr kumimoji="1" lang="ja-JP" altLang="en-US" sz="1600" dirty="0">
              <a:solidFill>
                <a:prstClr val="white"/>
              </a:solidFill>
            </a:endParaRPr>
          </a:p>
        </p:txBody>
      </p:sp>
      <p:sp>
        <p:nvSpPr>
          <p:cNvPr id="8" name="直方体 7"/>
          <p:cNvSpPr/>
          <p:nvPr/>
        </p:nvSpPr>
        <p:spPr>
          <a:xfrm rot="5400000">
            <a:off x="2666779" y="2343457"/>
            <a:ext cx="1420926" cy="14721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16" name="正方形/長方形 15"/>
          <p:cNvSpPr/>
          <p:nvPr/>
        </p:nvSpPr>
        <p:spPr>
          <a:xfrm>
            <a:off x="8200846" y="2724188"/>
            <a:ext cx="852111" cy="801307"/>
          </a:xfrm>
          <a:prstGeom prst="rect">
            <a:avLst/>
          </a:prstGeom>
          <a:solidFill>
            <a:schemeClr val="bg1">
              <a:lumMod val="65000"/>
            </a:schemeClr>
          </a:solidFill>
          <a:ln>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dirty="0">
                <a:solidFill>
                  <a:prstClr val="white"/>
                </a:solidFill>
              </a:rPr>
              <a:t>Y</a:t>
            </a:r>
            <a:r>
              <a:rPr kumimoji="1" lang="en-US" altLang="ja-JP" dirty="0" smtClean="0">
                <a:solidFill>
                  <a:prstClr val="white"/>
                </a:solidFill>
              </a:rPr>
              <a:t>es</a:t>
            </a:r>
            <a:endParaRPr kumimoji="1" lang="ja-JP" altLang="en-US" dirty="0">
              <a:solidFill>
                <a:prstClr val="white"/>
              </a:solidFill>
            </a:endParaRPr>
          </a:p>
        </p:txBody>
      </p:sp>
      <p:sp>
        <p:nvSpPr>
          <p:cNvPr id="22" name="TextBox 21"/>
          <p:cNvSpPr txBox="1"/>
          <p:nvPr/>
        </p:nvSpPr>
        <p:spPr>
          <a:xfrm>
            <a:off x="3610540" y="3939478"/>
            <a:ext cx="1309204" cy="1077218"/>
          </a:xfrm>
          <a:prstGeom prst="rect">
            <a:avLst/>
          </a:prstGeom>
          <a:noFill/>
        </p:spPr>
        <p:txBody>
          <a:bodyPr wrap="square" rtlCol="0">
            <a:spAutoFit/>
          </a:bodyPr>
          <a:lstStyle/>
          <a:p>
            <a:pPr defTabSz="457200" fontAlgn="auto">
              <a:spcBef>
                <a:spcPts val="0"/>
              </a:spcBef>
              <a:spcAft>
                <a:spcPts val="0"/>
              </a:spcAft>
            </a:pPr>
            <a:r>
              <a:rPr lang="en-US" sz="1600" dirty="0" smtClean="0">
                <a:solidFill>
                  <a:prstClr val="black"/>
                </a:solidFill>
                <a:latin typeface="Calibri"/>
              </a:rPr>
              <a:t>Is?</a:t>
            </a:r>
          </a:p>
          <a:p>
            <a:pPr defTabSz="457200" fontAlgn="auto">
              <a:spcBef>
                <a:spcPts val="0"/>
              </a:spcBef>
              <a:spcAft>
                <a:spcPts val="0"/>
              </a:spcAft>
            </a:pPr>
            <a:r>
              <a:rPr lang="en-US" sz="1600" dirty="0" smtClean="0">
                <a:solidFill>
                  <a:prstClr val="black"/>
                </a:solidFill>
                <a:latin typeface="Calibri"/>
              </a:rPr>
              <a:t>feast</a:t>
            </a:r>
          </a:p>
          <a:p>
            <a:pPr defTabSz="457200" fontAlgn="auto">
              <a:spcBef>
                <a:spcPts val="0"/>
              </a:spcBef>
              <a:spcAft>
                <a:spcPts val="0"/>
              </a:spcAft>
            </a:pPr>
            <a:r>
              <a:rPr lang="en-US" sz="1600" dirty="0">
                <a:solidFill>
                  <a:prstClr val="black"/>
                </a:solidFill>
                <a:latin typeface="Calibri"/>
              </a:rPr>
              <a:t>g</a:t>
            </a:r>
            <a:r>
              <a:rPr lang="is-IS" sz="1600" dirty="0" smtClean="0">
                <a:solidFill>
                  <a:prstClr val="black"/>
                </a:solidFill>
                <a:latin typeface="Calibri"/>
              </a:rPr>
              <a:t>oing to be</a:t>
            </a:r>
          </a:p>
          <a:p>
            <a:pPr defTabSz="457200" fontAlgn="auto">
              <a:spcBef>
                <a:spcPts val="0"/>
              </a:spcBef>
              <a:spcAft>
                <a:spcPts val="0"/>
              </a:spcAft>
            </a:pPr>
            <a:r>
              <a:rPr lang="is-IS" sz="1600" dirty="0" smtClean="0">
                <a:solidFill>
                  <a:prstClr val="black"/>
                </a:solidFill>
                <a:latin typeface="Calibri"/>
              </a:rPr>
              <a:t>…</a:t>
            </a:r>
            <a:endParaRPr lang="en-US" sz="1600" dirty="0" smtClean="0">
              <a:solidFill>
                <a:prstClr val="black"/>
              </a:solidFill>
              <a:latin typeface="Calibri"/>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8689" y="1480737"/>
            <a:ext cx="2496870" cy="1872653"/>
          </a:xfrm>
          <a:prstGeom prst="rect">
            <a:avLst/>
          </a:prstGeom>
        </p:spPr>
      </p:pic>
      <p:sp>
        <p:nvSpPr>
          <p:cNvPr id="28" name="直方体 19"/>
          <p:cNvSpPr/>
          <p:nvPr/>
        </p:nvSpPr>
        <p:spPr>
          <a:xfrm rot="5400000">
            <a:off x="2666125" y="4517392"/>
            <a:ext cx="1421326" cy="14630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cxnSp>
        <p:nvCxnSpPr>
          <p:cNvPr id="44" name="Straight Connector 43"/>
          <p:cNvCxnSpPr/>
          <p:nvPr/>
        </p:nvCxnSpPr>
        <p:spPr>
          <a:xfrm flipH="1">
            <a:off x="3352863" y="1498229"/>
            <a:ext cx="319793" cy="319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367026" y="1730223"/>
            <a:ext cx="295037" cy="2401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364005" y="1970422"/>
            <a:ext cx="300506" cy="288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378394" y="2216827"/>
            <a:ext cx="285132" cy="79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3364005" y="2442334"/>
            <a:ext cx="299352" cy="82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3357453" y="2659438"/>
            <a:ext cx="310079" cy="49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3363020" y="2978967"/>
            <a:ext cx="297656" cy="2340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3371414" y="4077072"/>
            <a:ext cx="309718" cy="47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3352863" y="4369576"/>
            <a:ext cx="30781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3357784" y="4614208"/>
            <a:ext cx="307813"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Content Placeholder 1"/>
          <p:cNvSpPr txBox="1">
            <a:spLocks/>
          </p:cNvSpPr>
          <p:nvPr/>
        </p:nvSpPr>
        <p:spPr>
          <a:xfrm>
            <a:off x="4919744" y="5085184"/>
            <a:ext cx="4224256" cy="1296144"/>
          </a:xfrm>
          <a:prstGeom prst="rect">
            <a:avLst/>
          </a:prstGeom>
        </p:spPr>
        <p:txBody>
          <a:bodyPr vert="horz" lIns="0" tIns="0" rIns="0" bIns="0" rtlCol="0">
            <a:noAutofit/>
          </a:bodyPr>
          <a:lstStyle>
            <a:lvl1pPr marL="179388" indent="-179388" algn="l" defTabSz="914400" rtl="0" eaLnBrk="1" latinLnBrk="0" hangingPunct="1">
              <a:spcBef>
                <a:spcPts val="0"/>
              </a:spcBef>
              <a:buFont typeface="Arial" panose="020B0604020202020204" pitchFamily="34" charset="0"/>
              <a:buChar char="•"/>
              <a:tabLst>
                <a:tab pos="0" algn="l"/>
              </a:tabLst>
              <a:defRPr sz="2400" kern="1200">
                <a:solidFill>
                  <a:schemeClr val="tx1"/>
                </a:solidFill>
                <a:latin typeface="+mn-lt"/>
                <a:ea typeface="+mn-ea"/>
                <a:cs typeface="+mn-cs"/>
              </a:defRPr>
            </a:lvl1pPr>
            <a:lvl2pPr marL="363538" indent="-182563" algn="l" defTabSz="914400" rtl="0" eaLnBrk="1" latinLnBrk="0" hangingPunct="1">
              <a:spcBef>
                <a:spcPct val="20000"/>
              </a:spcBef>
              <a:buFont typeface="Calibri" panose="020F0502020204030204" pitchFamily="34" charset="0"/>
              <a:buChar char="-"/>
              <a:defRPr sz="2000" kern="1200">
                <a:solidFill>
                  <a:schemeClr val="tx1"/>
                </a:solidFill>
                <a:latin typeface="+mn-lt"/>
                <a:ea typeface="+mn-ea"/>
                <a:cs typeface="+mn-cs"/>
              </a:defRPr>
            </a:lvl2pPr>
            <a:lvl3pPr marL="538163" indent="-176213" algn="l" defTabSz="914400" rtl="0" eaLnBrk="1" latinLnBrk="0" hangingPunct="1">
              <a:spcBef>
                <a:spcPct val="20000"/>
              </a:spcBef>
              <a:buFont typeface="Calibri" panose="020F0502020204030204" pitchFamily="34" charset="0"/>
              <a:buChar char="‐"/>
              <a:defRPr sz="2000" kern="1200">
                <a:solidFill>
                  <a:schemeClr val="tx1"/>
                </a:solidFill>
                <a:latin typeface="+mn-lt"/>
                <a:ea typeface="+mn-ea"/>
                <a:cs typeface="+mn-cs"/>
              </a:defRPr>
            </a:lvl3pPr>
            <a:lvl4pPr marL="446088" indent="-266700" algn="l" defTabSz="898525" rtl="0" eaLnBrk="1" latinLnBrk="0" hangingPunct="1">
              <a:spcBef>
                <a:spcPct val="20000"/>
              </a:spcBef>
              <a:buClr>
                <a:srgbClr val="C00000"/>
              </a:buClr>
              <a:buSzPct val="90000"/>
              <a:buFont typeface="Wingdings" panose="05000000000000000000" pitchFamily="2" charset="2"/>
              <a:buChar char=""/>
              <a:defRPr sz="2000" kern="1200">
                <a:solidFill>
                  <a:schemeClr val="tx1"/>
                </a:solidFill>
                <a:latin typeface="+mn-lt"/>
                <a:ea typeface="+mn-ea"/>
                <a:cs typeface="+mn-cs"/>
              </a:defRPr>
            </a:lvl4pPr>
            <a:lvl5pPr marL="446088" indent="-266700" algn="l" defTabSz="914400" rtl="0" eaLnBrk="1" latinLnBrk="0" hangingPunct="1">
              <a:spcBef>
                <a:spcPct val="20000"/>
              </a:spcBef>
              <a:buClr>
                <a:srgbClr val="00B050"/>
              </a:buClr>
              <a:buSzPct val="9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4" fontAlgn="auto">
              <a:spcAft>
                <a:spcPts val="0"/>
              </a:spcAft>
            </a:pPr>
            <a:r>
              <a:rPr lang="en-US" b="1" dirty="0" smtClean="0"/>
              <a:t>All elements can interact</a:t>
            </a:r>
          </a:p>
          <a:p>
            <a:pPr lvl="4" fontAlgn="auto">
              <a:spcAft>
                <a:spcPts val="0"/>
              </a:spcAft>
            </a:pPr>
            <a:r>
              <a:rPr lang="en-US" b="1" dirty="0" smtClean="0"/>
              <a:t>Multiplicative interaction</a:t>
            </a:r>
          </a:p>
          <a:p>
            <a:pPr lvl="3" fontAlgn="auto">
              <a:spcAft>
                <a:spcPts val="0"/>
              </a:spcAft>
            </a:pPr>
            <a:r>
              <a:rPr lang="en-US" b="1" dirty="0"/>
              <a:t>High </a:t>
            </a:r>
            <a:r>
              <a:rPr lang="en-US" b="1" dirty="0" smtClean="0"/>
              <a:t>#activations &amp; computation</a:t>
            </a:r>
          </a:p>
          <a:p>
            <a:pPr lvl="3" fontAlgn="auto">
              <a:spcAft>
                <a:spcPts val="0"/>
              </a:spcAft>
            </a:pPr>
            <a:r>
              <a:rPr lang="en-US" b="1" dirty="0" smtClean="0"/>
              <a:t>High #parameters</a:t>
            </a:r>
          </a:p>
          <a:p>
            <a:pPr lvl="3" fontAlgn="auto">
              <a:spcAft>
                <a:spcPts val="0"/>
              </a:spcAft>
            </a:pPr>
            <a:endParaRPr lang="en-US" b="1" dirty="0" smtClean="0"/>
          </a:p>
          <a:p>
            <a:pPr lvl="3" fontAlgn="auto">
              <a:spcAft>
                <a:spcPts val="0"/>
              </a:spcAft>
            </a:pPr>
            <a:endParaRPr lang="en-US" b="1" dirty="0" smtClean="0"/>
          </a:p>
        </p:txBody>
      </p:sp>
      <p:sp>
        <p:nvSpPr>
          <p:cNvPr id="38" name="正方形/長方形 18"/>
          <p:cNvSpPr/>
          <p:nvPr/>
        </p:nvSpPr>
        <p:spPr>
          <a:xfrm>
            <a:off x="5030816" y="1269628"/>
            <a:ext cx="2421504" cy="70079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spcBef>
                <a:spcPts val="0"/>
              </a:spcBef>
              <a:spcAft>
                <a:spcPts val="0"/>
              </a:spcAft>
            </a:pPr>
            <a:r>
              <a:rPr kumimoji="1" lang="en-US" altLang="ja-JP" sz="2400" dirty="0" smtClean="0">
                <a:solidFill>
                  <a:prstClr val="black"/>
                </a:solidFill>
              </a:rPr>
              <a:t>Outer Product /</a:t>
            </a:r>
          </a:p>
          <a:p>
            <a:pPr algn="ctr" defTabSz="457200" fontAlgn="auto">
              <a:spcBef>
                <a:spcPts val="0"/>
              </a:spcBef>
              <a:spcAft>
                <a:spcPts val="0"/>
              </a:spcAft>
            </a:pPr>
            <a:r>
              <a:rPr kumimoji="1" lang="en-US" altLang="ja-JP" sz="2400" dirty="0" smtClean="0">
                <a:solidFill>
                  <a:prstClr val="black"/>
                </a:solidFill>
              </a:rPr>
              <a:t>Bilinear Pooling</a:t>
            </a:r>
          </a:p>
          <a:p>
            <a:pPr algn="ctr" defTabSz="457200" fontAlgn="auto">
              <a:spcBef>
                <a:spcPts val="0"/>
              </a:spcBef>
              <a:spcAft>
                <a:spcPts val="0"/>
              </a:spcAft>
            </a:pPr>
            <a:endParaRPr kumimoji="1" lang="ja-JP" altLang="en-US" sz="2400" dirty="0">
              <a:solidFill>
                <a:prstClr val="black"/>
              </a:solidFill>
            </a:endParaRPr>
          </a:p>
        </p:txBody>
      </p:sp>
      <p:sp>
        <p:nvSpPr>
          <p:cNvPr id="40" name="直方体 7"/>
          <p:cNvSpPr/>
          <p:nvPr/>
        </p:nvSpPr>
        <p:spPr>
          <a:xfrm>
            <a:off x="5341548" y="2185048"/>
            <a:ext cx="1420926" cy="14721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41" name="直方体 19"/>
          <p:cNvSpPr/>
          <p:nvPr/>
        </p:nvSpPr>
        <p:spPr>
          <a:xfrm rot="5400000">
            <a:off x="4393306" y="3163111"/>
            <a:ext cx="1421326" cy="14630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endParaRPr kumimoji="1" lang="ja-JP" altLang="en-US">
              <a:solidFill>
                <a:prstClr val="white"/>
              </a:solidFill>
            </a:endParaRPr>
          </a:p>
        </p:txBody>
      </p:sp>
      <p:sp>
        <p:nvSpPr>
          <p:cNvPr id="30" name="正方形/長方形 14"/>
          <p:cNvSpPr/>
          <p:nvPr/>
        </p:nvSpPr>
        <p:spPr>
          <a:xfrm rot="5400000">
            <a:off x="6638818" y="3061418"/>
            <a:ext cx="1426044" cy="344976"/>
          </a:xfrm>
          <a:prstGeom prst="rect">
            <a:avLst/>
          </a:prstGeom>
          <a:solidFill>
            <a:schemeClr val="bg1">
              <a:lumMod val="65000"/>
            </a:schemeClr>
          </a:solidFill>
          <a:ln>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457200" fontAlgn="auto">
              <a:spcBef>
                <a:spcPts val="0"/>
              </a:spcBef>
              <a:spcAft>
                <a:spcPts val="0"/>
              </a:spcAft>
            </a:pPr>
            <a:r>
              <a:rPr kumimoji="1" lang="en-US" altLang="ja-JP" smtClean="0">
                <a:solidFill>
                  <a:prstClr val="white"/>
                </a:solidFill>
              </a:rPr>
              <a:t>FC</a:t>
            </a:r>
            <a:endParaRPr kumimoji="1" lang="ja-JP" altLang="en-US" dirty="0">
              <a:solidFill>
                <a:prstClr val="white"/>
              </a:solidFill>
            </a:endParaRPr>
          </a:p>
        </p:txBody>
      </p:sp>
      <p:sp>
        <p:nvSpPr>
          <p:cNvPr id="31" name="Rectangle 7"/>
          <p:cNvSpPr/>
          <p:nvPr/>
        </p:nvSpPr>
        <p:spPr>
          <a:xfrm>
            <a:off x="5341548" y="2527172"/>
            <a:ext cx="1456391" cy="14197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endParaRPr lang="en-US" sz="2400" dirty="0">
              <a:solidFill>
                <a:schemeClr val="bg1"/>
              </a:solidFill>
              <a:latin typeface="Georgia" charset="0"/>
              <a:ea typeface="Georgia" charset="0"/>
              <a:cs typeface="Georgia" charset="0"/>
            </a:endParaRPr>
          </a:p>
        </p:txBody>
      </p:sp>
      <p:sp>
        <p:nvSpPr>
          <p:cNvPr id="2" name="Rectangle 1"/>
          <p:cNvSpPr/>
          <p:nvPr/>
        </p:nvSpPr>
        <p:spPr>
          <a:xfrm>
            <a:off x="7740352" y="1100108"/>
            <a:ext cx="1499128" cy="307777"/>
          </a:xfrm>
          <a:prstGeom prst="rect">
            <a:avLst/>
          </a:prstGeom>
        </p:spPr>
        <p:txBody>
          <a:bodyPr wrap="none">
            <a:spAutoFit/>
          </a:bodyPr>
          <a:lstStyle/>
          <a:p>
            <a:r>
              <a:rPr kumimoji="1" lang="en-US" altLang="ja-JP" sz="1400"/>
              <a:t>[</a:t>
            </a:r>
            <a:r>
              <a:rPr kumimoji="1" lang="en-US" altLang="ja-JP" sz="1400" smtClean="0"/>
              <a:t>Lin </a:t>
            </a:r>
            <a:r>
              <a:rPr kumimoji="1" lang="en-US" altLang="ja-JP" sz="1400" dirty="0" smtClean="0"/>
              <a:t>ICCV 2015]</a:t>
            </a:r>
            <a:endParaRPr lang="en-US" sz="1400" dirty="0"/>
          </a:p>
        </p:txBody>
      </p:sp>
      <p:sp>
        <p:nvSpPr>
          <p:cNvPr id="32" name="テキスト ボックス 1"/>
          <p:cNvSpPr txBox="1"/>
          <p:nvPr/>
        </p:nvSpPr>
        <p:spPr>
          <a:xfrm>
            <a:off x="5685050" y="1859057"/>
            <a:ext cx="843280" cy="369332"/>
          </a:xfrm>
          <a:prstGeom prst="rect">
            <a:avLst/>
          </a:prstGeom>
          <a:noFill/>
        </p:spPr>
        <p:txBody>
          <a:bodyPr wrap="square" rtlCol="0">
            <a:spAutoFit/>
          </a:bodyPr>
          <a:lstStyle/>
          <a:p>
            <a:r>
              <a:rPr kumimoji="1" lang="en-US" altLang="ja-JP" dirty="0" smtClean="0"/>
              <a:t>2048</a:t>
            </a:r>
            <a:endParaRPr kumimoji="1" lang="ja-JP" altLang="en-US" dirty="0"/>
          </a:p>
        </p:txBody>
      </p:sp>
      <p:sp>
        <p:nvSpPr>
          <p:cNvPr id="34" name="テキスト ボックス 1"/>
          <p:cNvSpPr txBox="1"/>
          <p:nvPr/>
        </p:nvSpPr>
        <p:spPr>
          <a:xfrm>
            <a:off x="4382830" y="3049240"/>
            <a:ext cx="843280" cy="369332"/>
          </a:xfrm>
          <a:prstGeom prst="rect">
            <a:avLst/>
          </a:prstGeom>
          <a:noFill/>
        </p:spPr>
        <p:txBody>
          <a:bodyPr wrap="square" rtlCol="0">
            <a:spAutoFit/>
          </a:bodyPr>
          <a:lstStyle/>
          <a:p>
            <a:r>
              <a:rPr kumimoji="1" lang="en-US" altLang="ja-JP" dirty="0" smtClean="0"/>
              <a:t>2048</a:t>
            </a:r>
            <a:endParaRPr kumimoji="1" lang="ja-JP" altLang="en-US" dirty="0"/>
          </a:p>
        </p:txBody>
      </p:sp>
      <p:sp>
        <p:nvSpPr>
          <p:cNvPr id="35" name="テキスト ボックス 1"/>
          <p:cNvSpPr txBox="1"/>
          <p:nvPr/>
        </p:nvSpPr>
        <p:spPr>
          <a:xfrm>
            <a:off x="5558535" y="3028310"/>
            <a:ext cx="1098443" cy="369332"/>
          </a:xfrm>
          <a:prstGeom prst="rect">
            <a:avLst/>
          </a:prstGeom>
          <a:noFill/>
        </p:spPr>
        <p:txBody>
          <a:bodyPr wrap="square" rtlCol="0">
            <a:spAutoFit/>
          </a:bodyPr>
          <a:lstStyle/>
          <a:p>
            <a:r>
              <a:rPr kumimoji="1" lang="en-US" altLang="ja-JP" smtClean="0"/>
              <a:t>4 million</a:t>
            </a:r>
            <a:endParaRPr kumimoji="1" lang="ja-JP" altLang="en-US" dirty="0"/>
          </a:p>
        </p:txBody>
      </p:sp>
      <p:sp>
        <p:nvSpPr>
          <p:cNvPr id="36" name="テキスト ボックス 1"/>
          <p:cNvSpPr txBox="1"/>
          <p:nvPr/>
        </p:nvSpPr>
        <p:spPr>
          <a:xfrm>
            <a:off x="6762474" y="4052421"/>
            <a:ext cx="1841974" cy="369332"/>
          </a:xfrm>
          <a:prstGeom prst="rect">
            <a:avLst/>
          </a:prstGeom>
          <a:noFill/>
        </p:spPr>
        <p:txBody>
          <a:bodyPr wrap="square" rtlCol="0">
            <a:spAutoFit/>
          </a:bodyPr>
          <a:lstStyle/>
          <a:p>
            <a:r>
              <a:rPr kumimoji="1" lang="en-US" altLang="ja-JP" dirty="0" smtClean="0"/>
              <a:t>4 million x 1000</a:t>
            </a:r>
            <a:endParaRPr kumimoji="1" lang="ja-JP" altLang="en-US" dirty="0"/>
          </a:p>
        </p:txBody>
      </p:sp>
      <p:sp>
        <p:nvSpPr>
          <p:cNvPr id="37" name="Rectangle 36"/>
          <p:cNvSpPr/>
          <p:nvPr/>
        </p:nvSpPr>
        <p:spPr>
          <a:xfrm>
            <a:off x="0" y="6165304"/>
            <a:ext cx="3983783" cy="400110"/>
          </a:xfrm>
          <a:prstGeom prst="rect">
            <a:avLst/>
          </a:prstGeom>
        </p:spPr>
        <p:txBody>
          <a:bodyPr wrap="none">
            <a:spAutoFit/>
          </a:bodyPr>
          <a:lstStyle/>
          <a:p>
            <a:r>
              <a:rPr kumimoji="1" lang="en-US" altLang="ja-JP" sz="1000" dirty="0">
                <a:solidFill>
                  <a:schemeClr val="tx2"/>
                </a:solidFill>
                <a:latin typeface="+mn-lt"/>
              </a:rPr>
              <a:t>[</a:t>
            </a:r>
            <a:r>
              <a:rPr kumimoji="1" lang="en-US" altLang="ja-JP" sz="1000" dirty="0" smtClean="0">
                <a:solidFill>
                  <a:schemeClr val="tx2"/>
                </a:solidFill>
                <a:latin typeface="+mn-lt"/>
              </a:rPr>
              <a:t>Lin ICCV 2015] </a:t>
            </a:r>
            <a:r>
              <a:rPr lang="en-US" sz="1000" dirty="0" err="1">
                <a:solidFill>
                  <a:schemeClr val="tx2"/>
                </a:solidFill>
                <a:latin typeface="+mn-lt"/>
              </a:rPr>
              <a:t>Tsung</a:t>
            </a:r>
            <a:r>
              <a:rPr lang="en-US" sz="1000" dirty="0">
                <a:solidFill>
                  <a:schemeClr val="tx2"/>
                </a:solidFill>
                <a:latin typeface="+mn-lt"/>
              </a:rPr>
              <a:t>-Yu Lin, </a:t>
            </a:r>
            <a:r>
              <a:rPr lang="en-US" sz="1000" dirty="0" err="1">
                <a:solidFill>
                  <a:schemeClr val="tx2"/>
                </a:solidFill>
                <a:latin typeface="+mn-lt"/>
              </a:rPr>
              <a:t>Aruni</a:t>
            </a:r>
            <a:r>
              <a:rPr lang="en-US" sz="1000" dirty="0">
                <a:solidFill>
                  <a:schemeClr val="tx2"/>
                </a:solidFill>
                <a:latin typeface="+mn-lt"/>
              </a:rPr>
              <a:t> </a:t>
            </a:r>
            <a:r>
              <a:rPr lang="en-US" sz="1000" dirty="0" err="1">
                <a:solidFill>
                  <a:schemeClr val="tx2"/>
                </a:solidFill>
                <a:latin typeface="+mn-lt"/>
              </a:rPr>
              <a:t>RoyChowdhury</a:t>
            </a:r>
            <a:r>
              <a:rPr lang="en-US" sz="1000" dirty="0">
                <a:solidFill>
                  <a:schemeClr val="tx2"/>
                </a:solidFill>
                <a:latin typeface="+mn-lt"/>
              </a:rPr>
              <a:t>, and </a:t>
            </a:r>
            <a:r>
              <a:rPr lang="en-US" sz="1000" dirty="0" err="1">
                <a:solidFill>
                  <a:schemeClr val="tx2"/>
                </a:solidFill>
                <a:latin typeface="+mn-lt"/>
              </a:rPr>
              <a:t>Subhransu</a:t>
            </a:r>
            <a:r>
              <a:rPr lang="en-US" sz="1000" dirty="0">
                <a:solidFill>
                  <a:schemeClr val="tx2"/>
                </a:solidFill>
                <a:latin typeface="+mn-lt"/>
              </a:rPr>
              <a:t> </a:t>
            </a:r>
            <a:r>
              <a:rPr lang="en-US" sz="1000" dirty="0" err="1" smtClean="0">
                <a:solidFill>
                  <a:schemeClr val="tx2"/>
                </a:solidFill>
                <a:latin typeface="+mn-lt"/>
              </a:rPr>
              <a:t>Maji</a:t>
            </a:r>
            <a:r>
              <a:rPr lang="en-US" sz="1000" dirty="0" smtClean="0">
                <a:solidFill>
                  <a:schemeClr val="tx2"/>
                </a:solidFill>
                <a:latin typeface="+mn-lt"/>
              </a:rPr>
              <a:t>. </a:t>
            </a:r>
          </a:p>
          <a:p>
            <a:r>
              <a:rPr lang="en-US" sz="1000" dirty="0" smtClean="0">
                <a:solidFill>
                  <a:schemeClr val="tx2"/>
                </a:solidFill>
                <a:latin typeface="+mn-lt"/>
              </a:rPr>
              <a:t>Bilinear CNN models </a:t>
            </a:r>
            <a:r>
              <a:rPr lang="en-US" sz="1000" dirty="0">
                <a:solidFill>
                  <a:schemeClr val="tx2"/>
                </a:solidFill>
                <a:latin typeface="+mn-lt"/>
              </a:rPr>
              <a:t>for fine-grained visual recognition. </a:t>
            </a:r>
            <a:r>
              <a:rPr lang="en-US" sz="1000" dirty="0" smtClean="0">
                <a:solidFill>
                  <a:schemeClr val="tx2"/>
                </a:solidFill>
                <a:latin typeface="+mn-lt"/>
              </a:rPr>
              <a:t>ICCV 2015</a:t>
            </a:r>
            <a:endParaRPr lang="en-US" sz="1000" dirty="0">
              <a:solidFill>
                <a:schemeClr val="tx2"/>
              </a:solidFill>
              <a:latin typeface="+mn-lt"/>
            </a:endParaRPr>
          </a:p>
        </p:txBody>
      </p:sp>
      <p:sp>
        <p:nvSpPr>
          <p:cNvPr id="39" name="TextBox 38"/>
          <p:cNvSpPr txBox="1"/>
          <p:nvPr/>
        </p:nvSpPr>
        <p:spPr>
          <a:xfrm>
            <a:off x="0" y="6581002"/>
            <a:ext cx="8402638" cy="276999"/>
          </a:xfrm>
          <a:prstGeom prst="rect">
            <a:avLst/>
          </a:prstGeom>
          <a:solidFill>
            <a:schemeClr val="bg1"/>
          </a:solidFill>
        </p:spPr>
        <p:txBody>
          <a:bodyPr wrap="square" rtlCol="0">
            <a:spAutoFit/>
          </a:bodyPr>
          <a:lstStyle/>
          <a:p>
            <a:r>
              <a:rPr lang="en-US" sz="1200" dirty="0" smtClean="0"/>
              <a:t>Slide credit: Akira Fukui and Marcus </a:t>
            </a:r>
            <a:r>
              <a:rPr lang="en-US" sz="1200" dirty="0" err="1" smtClean="0"/>
              <a:t>Rohrbach</a:t>
            </a:r>
            <a:endParaRPr lang="en-US" sz="1200" dirty="0"/>
          </a:p>
        </p:txBody>
      </p:sp>
    </p:spTree>
    <p:extLst>
      <p:ext uri="{BB962C8B-B14F-4D97-AF65-F5344CB8AC3E}">
        <p14:creationId xmlns:p14="http://schemas.microsoft.com/office/powerpoint/2010/main" val="407267080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3d/>
      </a:spPr>
      <a:bodyPr rot="0" spcFirstLastPara="1" vertOverflow="overflow" horzOverflow="overflow" vert="horz" wrap="square" lIns="53578" tIns="53578" rIns="53578" bIns="53578"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53578" tIns="53578" rIns="53578" bIns="53578"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13235</TotalTime>
  <Words>7399</Words>
  <Application>Microsoft Macintosh PowerPoint</Application>
  <PresentationFormat>On-screen Show (4:3)</PresentationFormat>
  <Paragraphs>1974</Paragraphs>
  <Slides>216</Slides>
  <Notes>73</Notes>
  <HiddenSlides>0</HiddenSlides>
  <MMClips>6</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216</vt:i4>
      </vt:variant>
    </vt:vector>
  </HeadingPairs>
  <TitlesOfParts>
    <vt:vector size="233" baseType="lpstr">
      <vt:lpstr>Arial</vt:lpstr>
      <vt:lpstr>Bradley Hand ITC</vt:lpstr>
      <vt:lpstr>Calibri</vt:lpstr>
      <vt:lpstr>Calibri Light</vt:lpstr>
      <vt:lpstr>Cambria Math</vt:lpstr>
      <vt:lpstr>Consolas</vt:lpstr>
      <vt:lpstr>Georgia</vt:lpstr>
      <vt:lpstr>Gill Sans</vt:lpstr>
      <vt:lpstr>Mangal</vt:lpstr>
      <vt:lpstr>ＭＳ Ｐゴシック</vt:lpstr>
      <vt:lpstr>Segoe UI</vt:lpstr>
      <vt:lpstr>Times New Roman</vt:lpstr>
      <vt:lpstr>Wingdings</vt:lpstr>
      <vt:lpstr>宋体</vt:lpstr>
      <vt:lpstr>Office Theme</vt:lpstr>
      <vt:lpstr>White</vt:lpstr>
      <vt:lpstr>Equation</vt:lpstr>
      <vt:lpstr>Visual Question Answering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Words and Pictures?</vt:lpstr>
      <vt:lpstr>Why Words and Pictures? 1</vt:lpstr>
      <vt:lpstr>Why Words and Pictures? 1</vt:lpstr>
      <vt:lpstr>Why Words and Pictures? 1</vt:lpstr>
      <vt:lpstr>Why Words and Pictures?</vt:lpstr>
      <vt:lpstr>Why Words and Pictures? 1</vt:lpstr>
      <vt:lpstr>Why Words and Pictures? 1</vt:lpstr>
      <vt:lpstr>PowerPoint Presentation</vt:lpstr>
      <vt:lpstr>PowerPoint Presentation</vt:lpstr>
      <vt:lpstr>PowerPoint Presentation</vt:lpstr>
      <vt:lpstr>PowerPoint Presentation</vt:lpstr>
      <vt:lpstr>Moving Forward</vt:lpstr>
      <vt:lpstr>PowerPoint Presentation</vt:lpstr>
      <vt:lpstr>PowerPoint Presentation</vt:lpstr>
      <vt:lpstr>PowerPoint Presentation</vt:lpstr>
      <vt:lpstr>Moving Forward</vt:lpstr>
      <vt:lpstr>Visual Question Answering (VQA)</vt:lpstr>
      <vt:lpstr>Visual Question Answering (VQA)</vt:lpstr>
      <vt:lpstr>Visual Question Answering (VQA)</vt:lpstr>
      <vt:lpstr>Visual Question Answering (VQA)</vt:lpstr>
      <vt:lpstr>Visual Question Answering (VQA)</vt:lpstr>
      <vt:lpstr>Visual Question Answering (VQA)</vt:lpstr>
      <vt:lpstr>Visual Question Answering (VQA)</vt:lpstr>
      <vt:lpstr>PowerPoint Presentation</vt:lpstr>
      <vt:lpstr>Turing Test</vt:lpstr>
      <vt:lpstr>VizWiz [Bigham et al]</vt:lpstr>
      <vt:lpstr>PowerPoint Presentation</vt:lpstr>
      <vt:lpstr>PowerPoint Presentation</vt:lpstr>
      <vt:lpstr>PowerPoint Presentation</vt:lpstr>
      <vt:lpstr>PowerPoint Presentation</vt:lpstr>
      <vt:lpstr>DAQUAR [Malinowski 2014]</vt:lpstr>
      <vt:lpstr>DAQUAR [Malinowski 2014]</vt:lpstr>
      <vt:lpstr>PowerPoint Presentation</vt:lpstr>
      <vt:lpstr>PowerPoint Presentation</vt:lpstr>
      <vt:lpstr>Toronto COCO-QA [Ren 2015]</vt:lpstr>
      <vt:lpstr>Toronto COCO-QA [Ren 2015]</vt:lpstr>
      <vt:lpstr>Toronto COCO-QA [Ren 2015]</vt:lpstr>
      <vt:lpstr>FM-IQA [Gao 2015]</vt:lpstr>
      <vt:lpstr>FM-IQA [Gao 2015]</vt:lpstr>
      <vt:lpstr>FM-IQA [Gao 2015]</vt:lpstr>
      <vt:lpstr>Visual7W [Zhu 2016]</vt:lpstr>
      <vt:lpstr>Visual7W [Zhu 2016]</vt:lpstr>
      <vt:lpstr>Visual7W [Zhu 2016]</vt:lpstr>
      <vt:lpstr>Visual7W [Zhu 2016]</vt:lpstr>
      <vt:lpstr>Visual Madlibs [Yu 2015]</vt:lpstr>
      <vt:lpstr>Visual Madlibs [Yu 2015]</vt:lpstr>
      <vt:lpstr>Visual Madlibs [Yu 2015]</vt:lpstr>
      <vt:lpstr>PowerPoint Presentation</vt:lpstr>
      <vt:lpstr>CLEVR [Johnson 2016]</vt:lpstr>
      <vt:lpstr>CLEVR [Johnson 2016]</vt:lpstr>
      <vt:lpstr>VQA Dataset</vt:lpstr>
      <vt:lpstr>VQA dataset</vt:lpstr>
      <vt:lpstr>PowerPoint Presentation</vt:lpstr>
      <vt:lpstr>PowerPoint Presentation</vt:lpstr>
      <vt:lpstr>VQA dataset</vt:lpstr>
      <vt:lpstr>Questions</vt:lpstr>
      <vt:lpstr>VQA dataset</vt:lpstr>
      <vt:lpstr>Taxing the Turkers</vt:lpstr>
      <vt:lpstr>PowerPoint Presentation</vt:lpstr>
      <vt:lpstr>Answers</vt:lpstr>
      <vt:lpstr>Answers</vt:lpstr>
      <vt:lpstr>Evaluation Formats</vt:lpstr>
      <vt:lpstr>Plausible Answers</vt:lpstr>
      <vt:lpstr>Accuracy Metric</vt:lpstr>
      <vt:lpstr>Human Accuracy, Inter-Human Agreement</vt:lpstr>
      <vt:lpstr>Human Accuracy, Inter-Human Agreement</vt:lpstr>
      <vt:lpstr>VQA Common Sense</vt:lpstr>
      <vt:lpstr>VQA Common Sense</vt:lpstr>
      <vt:lpstr>PowerPoint Presentation</vt:lpstr>
      <vt:lpstr>PowerPoint Presentation</vt:lpstr>
      <vt:lpstr>PowerPoint Presentation</vt:lpstr>
      <vt:lpstr>VQA Age</vt:lpstr>
      <vt:lpstr>Most “commonsense” questions</vt:lpstr>
      <vt:lpstr>Least “commonsense” questions</vt:lpstr>
      <vt:lpstr>PowerPoint Presentation</vt:lpstr>
      <vt:lpstr>Challenges in VQA</vt:lpstr>
      <vt:lpstr>[Lu 2015]</vt:lpstr>
      <vt:lpstr>PowerPoint Presentation</vt:lpstr>
      <vt:lpstr>PowerPoint Presentation</vt:lpstr>
      <vt:lpstr>PowerPoint Presentation</vt:lpstr>
      <vt:lpstr>Results</vt:lpstr>
      <vt:lpstr>[Malinowski 2015]</vt:lpstr>
      <vt:lpstr>[Ren 2015]</vt:lpstr>
      <vt:lpstr>[Gao 2015]</vt:lpstr>
      <vt:lpstr>Challenges in VQA</vt:lpstr>
      <vt:lpstr>Multimodal Compact Bilinear (MCB) Pooling [Fukui 2016]</vt:lpstr>
      <vt:lpstr>How to Combine  Image Representation and Question Representation?</vt:lpstr>
      <vt:lpstr>PowerPoint Presentation</vt:lpstr>
      <vt:lpstr>How to Combine  Image Representation and Question Representation?</vt:lpstr>
      <vt:lpstr>Multimodal Compact Bilinear Pooling</vt:lpstr>
      <vt:lpstr>Techniques to improve performance</vt:lpstr>
      <vt:lpstr>Challenges in VQA</vt:lpstr>
      <vt:lpstr>[Yang 2016] Stacked Attention Network (SAN)</vt:lpstr>
      <vt:lpstr>Stacked Attention Networks</vt:lpstr>
      <vt:lpstr>3. SAN: Computing the 1st level attention</vt:lpstr>
      <vt:lpstr>3. SAN: Computing the 1st level attention</vt:lpstr>
      <vt:lpstr>4. Answer prediction</vt:lpstr>
      <vt:lpstr>[Xiong 2016]</vt:lpstr>
      <vt:lpstr>[Lu 2016]</vt:lpstr>
      <vt:lpstr>Motivation: Hierarchical Co-Attention</vt:lpstr>
      <vt:lpstr>PowerPoint Presentation</vt:lpstr>
      <vt:lpstr>PowerPoint Presentation</vt:lpstr>
      <vt:lpstr>PowerPoint Presentation</vt:lpstr>
      <vt:lpstr>Challenges in VQA</vt:lpstr>
      <vt:lpstr>Neural Module Network (NMN) [Andreas 2016]</vt:lpstr>
      <vt:lpstr>Grounded question answering</vt:lpstr>
      <vt:lpstr>Neural nets learn lexical groundings</vt:lpstr>
      <vt:lpstr>Semantic parsers learn composition</vt:lpstr>
      <vt:lpstr>Neural module networks learn both!</vt:lpstr>
      <vt:lpstr>Neural module networks</vt:lpstr>
      <vt:lpstr>Neural module networks</vt:lpstr>
      <vt:lpstr>Neural module networks</vt:lpstr>
      <vt:lpstr>Sentence meanings are computations</vt:lpstr>
      <vt:lpstr>PowerPoint Presentation</vt:lpstr>
      <vt:lpstr>Papers using VQA</vt:lpstr>
      <vt:lpstr>Papers using VQA</vt:lpstr>
      <vt:lpstr>VQA Challenge @ CVPR16</vt:lpstr>
      <vt:lpstr>VQA Challenge @ CVPR16</vt:lpstr>
      <vt:lpstr>Real Open-Ended Challenge</vt:lpstr>
      <vt:lpstr>Real Open-Ended Challenge</vt:lpstr>
      <vt:lpstr>PowerPoint Presentation</vt:lpstr>
      <vt:lpstr>PowerPoint Presentation</vt:lpstr>
      <vt:lpstr>PowerPoint Presentation</vt:lpstr>
      <vt:lpstr>PowerPoint Presentation</vt:lpstr>
      <vt:lpstr>Difficult Questions with Rare Answers</vt:lpstr>
      <vt:lpstr>Difficult Questions with Rare Answers</vt:lpstr>
      <vt:lpstr>PowerPoint Presentation</vt:lpstr>
      <vt:lpstr>PowerPoint Presentation</vt:lpstr>
      <vt:lpstr>Success Cases</vt:lpstr>
      <vt:lpstr>Failure Cases</vt:lpstr>
      <vt:lpstr>PowerPoint Presentation</vt:lpstr>
      <vt:lpstr>PowerPoint Presentation</vt:lpstr>
      <vt:lpstr>PowerPoint Presentation</vt:lpstr>
      <vt:lpstr>Trends</vt:lpstr>
      <vt:lpstr>The Power of Language Priors </vt:lpstr>
      <vt:lpstr>The Power of Language Priors </vt:lpstr>
      <vt:lpstr>Removing Language Priors</vt:lpstr>
      <vt:lpstr>Removing Language Priors</vt:lpstr>
      <vt:lpstr>Answering Binary Questions</vt:lpstr>
      <vt:lpstr>Results</vt:lpstr>
      <vt:lpstr>Classifying a pair of complementary scenes</vt:lpstr>
      <vt:lpstr>Balancing the VQA dataset</vt:lpstr>
      <vt:lpstr>Balancing the VQA dataset</vt:lpstr>
      <vt:lpstr>Balancing the VQA dataset</vt:lpstr>
      <vt:lpstr>Balancing the VQA dataset</vt:lpstr>
      <vt:lpstr>Balancing the VQA dataset</vt:lpstr>
      <vt:lpstr>Balancing the VQA dataset</vt:lpstr>
      <vt:lpstr>Balancing the VQA dataset</vt:lpstr>
      <vt:lpstr>VQA v2.0</vt:lpstr>
      <vt:lpstr>Benchmarking SOTA VQA models</vt:lpstr>
      <vt:lpstr>Negative Explanations</vt:lpstr>
      <vt:lpstr>Making the V in VQA Matter: Elevating the Role of Image Understanding in Visual Question Answering (arXiv)</vt:lpstr>
      <vt:lpstr>PowerPoint Presentation</vt:lpstr>
      <vt:lpstr>PowerPoint Presentation</vt:lpstr>
      <vt:lpstr>PowerPoint Presentation</vt:lpstr>
      <vt:lpstr>Glance (Subitizing)</vt:lpstr>
      <vt:lpstr>Associative Subitizing</vt:lpstr>
      <vt:lpstr>Sequential Subitizing</vt:lpstr>
      <vt:lpstr>Results: PASCAL VOC 2007</vt:lpstr>
      <vt:lpstr>Results: COCO</vt:lpstr>
      <vt:lpstr>Results: Count-QA split of VQA</vt:lpstr>
      <vt:lpstr>Counting Everyday Objects in Everyday Scenes (arXiv)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Leveraging Visual Question Answering for Image-Caption Ranking (ECCV 2016)</vt:lpstr>
      <vt:lpstr>PowerPoint Presentation</vt:lpstr>
      <vt:lpstr>VQA models will answer any question!</vt:lpstr>
      <vt:lpstr>VQA models will answer any question!</vt:lpstr>
      <vt:lpstr>Question Relevance</vt:lpstr>
      <vt:lpstr>Question Relevance</vt:lpstr>
      <vt:lpstr>Question Relevance</vt:lpstr>
      <vt:lpstr>Question Relevance</vt:lpstr>
      <vt:lpstr>Question Relevance</vt:lpstr>
      <vt:lpstr>Human Studies</vt:lpstr>
      <vt:lpstr>Question Relevance in VQA: Identifying Non-Visual And False-Premise Questions (EMNLP 2016)</vt:lpstr>
      <vt:lpstr>Looking forward: Visual Dialog</vt:lpstr>
      <vt:lpstr>Visual Dialog</vt:lpstr>
      <vt:lpstr>PowerPoint Presentation</vt:lpstr>
      <vt:lpstr>Why Visual Dialog?  Aid visually-impaired users</vt:lpstr>
      <vt:lpstr>Why Visual Dialog?  Aid visually-impaired users</vt:lpstr>
      <vt:lpstr>Why Visual Dialog?  Aid `situationally’-impaired users</vt:lpstr>
      <vt:lpstr>Why Visual Dialog?  Natural language instructions for robots</vt:lpstr>
      <vt:lpstr>Captioning vs VQA vs Visual Dialog</vt:lpstr>
      <vt:lpstr>Visual Dialog: Task</vt:lpstr>
      <vt:lpstr>PowerPoint Presentation</vt:lpstr>
      <vt:lpstr>PowerPoint Presentation</vt:lpstr>
      <vt:lpstr>PowerPoint Presentation</vt:lpstr>
      <vt:lpstr>VisDial Example</vt:lpstr>
      <vt:lpstr>Qualitative Results</vt:lpstr>
      <vt:lpstr>Qualitative Results</vt:lpstr>
      <vt:lpstr>Summary: VQA</vt:lpstr>
      <vt:lpstr>Thank you.</vt:lpstr>
    </vt:vector>
  </TitlesOfParts>
  <Company>Virginia Tech</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Words, Pictures,  and Common Sense </dc:title>
  <dc:creator>Devi Parikh</dc:creator>
  <cp:lastModifiedBy>Richard Shin</cp:lastModifiedBy>
  <cp:revision>403</cp:revision>
  <cp:lastPrinted>2017-01-26T21:33:21Z</cp:lastPrinted>
  <dcterms:created xsi:type="dcterms:W3CDTF">2015-11-29T16:52:02Z</dcterms:created>
  <dcterms:modified xsi:type="dcterms:W3CDTF">2017-01-26T21:37:10Z</dcterms:modified>
</cp:coreProperties>
</file>